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xlsx" ContentType="application/vnd.openxmlformats-officedocument.spreadsheetml.sheet"/>
  <Default Extension="png" ContentType="image/png"/>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0.11-->
<p:presentation xmlns:r="http://schemas.openxmlformats.org/officeDocument/2006/relationships" xmlns:a="http://schemas.openxmlformats.org/drawingml/2006/main" xmlns:p="http://schemas.openxmlformats.org/presentationml/2006/main" saveSubsetFonts="1">
  <p:sldMasterIdLst>
    <p:sldMasterId id="2147483663" r:id="rId1"/>
  </p:sldMasterIdLst>
  <p:notesMasterIdLst>
    <p:notesMasterId r:id="rId2"/>
  </p:notesMasterIdLst>
  <p:sldIdLst>
    <p:sldId id="433" r:id="rId3"/>
    <p:sldId id="1137" r:id="rId4"/>
    <p:sldId id="569" r:id="rId5"/>
    <p:sldId id="1175" r:id="rId6"/>
    <p:sldId id="1138" r:id="rId7"/>
    <p:sldId id="377" r:id="rId8"/>
    <p:sldId id="378" r:id="rId9"/>
    <p:sldId id="1140" r:id="rId10"/>
    <p:sldId id="1167" r:id="rId11"/>
    <p:sldId id="1144" r:id="rId12"/>
    <p:sldId id="1143" r:id="rId13"/>
    <p:sldId id="1147" r:id="rId14"/>
    <p:sldId id="1155" r:id="rId15"/>
    <p:sldId id="1139" r:id="rId16"/>
    <p:sldId id="1169" r:id="rId17"/>
    <p:sldId id="1145" r:id="rId18"/>
    <p:sldId id="1148" r:id="rId19"/>
    <p:sldId id="1149" r:id="rId20"/>
    <p:sldId id="1146" r:id="rId21"/>
    <p:sldId id="1161" r:id="rId22"/>
    <p:sldId id="1165" r:id="rId23"/>
    <p:sldId id="1163" r:id="rId24"/>
    <p:sldId id="1162" r:id="rId25"/>
    <p:sldId id="1150" r:id="rId26"/>
    <p:sldId id="1160" r:id="rId27"/>
    <p:sldId id="1153" r:id="rId28"/>
    <p:sldId id="437" r:id="rId29"/>
    <p:sldId id="1151" r:id="rId30"/>
    <p:sldId id="907" r:id="rId31"/>
    <p:sldId id="1135" r:id="rId32"/>
    <p:sldId id="1170" r:id="rId33"/>
    <p:sldId id="1171" r:id="rId34"/>
    <p:sldId id="1172" r:id="rId35"/>
    <p:sldId id="1173" r:id="rId36"/>
    <p:sldId id="1174" r:id="rId37"/>
    <p:sldId id="1166" r:id="rId38"/>
    <p:sldId id="1157" r:id="rId39"/>
    <p:sldId id="1158" r:id="rId40"/>
    <p:sldId id="1136" r:id="rId41"/>
    <p:sldId id="1159" r:id="rId42"/>
    <p:sldId id="1176" r:id="rId43"/>
    <p:sldId id="1178" r:id="rId44"/>
    <p:sldId id="1127" r:id="rId45"/>
  </p:sldIdLst>
  <p:sldSz cx="9144000" cy="5143500" type="screen16x9"/>
  <p:notesSz cx="6858000" cy="91440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2" autoAdjust="0"/>
    <p:restoredTop sz="89111" autoAdjust="0"/>
  </p:normalViewPr>
  <p:slideViewPr>
    <p:cSldViewPr snapToGrid="0" showGuides="1">
      <p:cViewPr varScale="1">
        <p:scale>
          <a:sx n="97" d="100"/>
          <a:sy n="97" d="100"/>
        </p:scale>
        <p:origin x="787" y="67"/>
      </p:cViewPr>
      <p:guideLst>
        <p:guide orient="horz" pos="1620"/>
        <p:guide pos="2880"/>
      </p:guideLst>
    </p:cSldViewPr>
  </p:slideViewPr>
  <p:notesTextViewPr>
    <p:cViewPr>
      <p:scale>
        <a:sx n="1" d="1"/>
        <a:sy n="1" d="1"/>
      </p:scale>
      <p:origin x="0" y="0"/>
    </p:cViewPr>
  </p:notesTextViewPr>
  <p:notesViewPr>
    <p:cSldViewPr>
      <p:cViewPr>
        <p:scale>
          <a:sx n="1" d="100"/>
          <a:sy n="1" d="100"/>
        </p:scale>
        <p:origin x="0" y="0"/>
      </p:cViewPr>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tags" Target="tags/tag1.xml" /><Relationship Id="rId47" Type="http://schemas.openxmlformats.org/officeDocument/2006/relationships/presProps" Target="presProps.xml" /><Relationship Id="rId48" Type="http://schemas.openxmlformats.org/officeDocument/2006/relationships/viewProps" Target="viewProps.xml" /><Relationship Id="rId49" Type="http://schemas.openxmlformats.org/officeDocument/2006/relationships/theme" Target="theme/theme1.xml" /><Relationship Id="rId5" Type="http://schemas.openxmlformats.org/officeDocument/2006/relationships/slide" Target="slides/slide3.xml" /><Relationship Id="rId50" Type="http://schemas.openxmlformats.org/officeDocument/2006/relationships/tableStyles" Target="tableStyles.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charts/_rels/chart1.xml.rels>&#65279;<?xml version="1.0" encoding="utf-8" standalone="yes"?><Relationships xmlns="http://schemas.openxmlformats.org/package/2006/relationships"><Relationship Id="rId1" Type="http://schemas.openxmlformats.org/officeDocument/2006/relationships/oleObject" Target="&#24037;&#20316;&#31807;1" TargetMode="External" /><Relationship Id="rId2" Type="http://schemas.microsoft.com/office/2011/relationships/chartColorStyle" Target="colors1.xml" /><Relationship Id="rId3" Type="http://schemas.microsoft.com/office/2011/relationships/chartStyle" Target="style1.xml" /></Relationships>
</file>

<file path=ppt/charts/_rels/chart2.xml.rels>&#65279;<?xml version="1.0" encoding="utf-8" standalone="yes"?><Relationships xmlns="http://schemas.openxmlformats.org/package/2006/relationships"><Relationship Id="rId1" Type="http://schemas.openxmlformats.org/officeDocument/2006/relationships/oleObject" Target="&#24037;&#20316;&#31807;1" TargetMode="External" /><Relationship Id="rId2" Type="http://schemas.microsoft.com/office/2011/relationships/chartColorStyle" Target="colors2.xml" /><Relationship Id="rId3" Type="http://schemas.microsoft.com/office/2011/relationships/chartStyle" Target="style2.xml" /></Relationships>
</file>

<file path=ppt/charts/_rels/chart3.xml.rels>&#65279;<?xml version="1.0" encoding="utf-8" standalone="yes"?><Relationships xmlns="http://schemas.openxmlformats.org/package/2006/relationships"><Relationship Id="rId1" Type="http://schemas.openxmlformats.org/officeDocument/2006/relationships/oleObject" Target="&#24037;&#20316;&#31807;1" TargetMode="External" /><Relationship Id="rId2" Type="http://schemas.microsoft.com/office/2011/relationships/chartColorStyle" Target="colors3.xml" /><Relationship Id="rId3" Type="http://schemas.microsoft.com/office/2011/relationships/chartStyle" Target="style3.xml" /></Relationships>
</file>

<file path=ppt/charts/_rels/chart4.xml.rels>&#65279;<?xml version="1.0" encoding="utf-8" standalone="yes"?><Relationships xmlns="http://schemas.openxmlformats.org/package/2006/relationships"><Relationship Id="rId1" Type="http://schemas.openxmlformats.org/officeDocument/2006/relationships/package" Target="../embeddings/Microsoft_Excel_Worksheet1.xlsx" /><Relationship Id="rId2" Type="http://schemas.microsoft.com/office/2011/relationships/chartColorStyle" Target="colors4.xml" /><Relationship Id="rId3" Type="http://schemas.microsoft.com/office/2011/relationships/chartStyle" Target="style4.xml" /></Relationships>
</file>

<file path=ppt/charts/chart1.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pPr>
            <a:r>
              <a:rPr lang="en-US" altLang="zh-CN" sz="1200" b="1" err="1">
                <a:effectLst/>
                <a:latin typeface="Arial" panose="020b0604020202020204" pitchFamily="34" charset="0"/>
                <a:ea typeface="微软雅黑" panose="020b0503020204020204" pitchFamily="34" charset="-122"/>
                <a:cs typeface="Arial" panose="020b0604020202020204" pitchFamily="34" charset="0"/>
              </a:rPr>
              <a:t>中国人群PSCI的患病率</a:t>
            </a:r>
            <a:endParaRPr lang="zh-CN" altLang="zh-CN" sz="1200" b="1">
              <a:effectLst/>
              <a:latin typeface="Arial" panose="020b0604020202020204" pitchFamily="34" charset="0"/>
              <a:ea typeface="微软雅黑" panose="020b0503020204020204" pitchFamily="34" charset="-122"/>
              <a:cs typeface="Arial" panose="020b0604020202020204" pitchFamily="34" charset="0"/>
            </a:endParaRPr>
          </a:p>
        </c:rich>
      </c:tx>
      <c:overlay val="0"/>
      <c:spPr>
        <a:noFill/>
        <a:ln>
          <a:noFill/>
        </a:ln>
        <a:effectLst/>
      </c:spPr>
      <c:txPr>
        <a:bodyPr rot="0" spcFirstLastPara="1" vertOverflow="ellipsis" vert="horz" wrap="square" anchor="ctr" anchorCtr="1"/>
        <a:p>
          <a:pPr>
            <a:defRPr sz="1200" b="1" i="0" u="none" strike="noStrike" kern="1200" spc="0" baseline="0" smtId="4294967295">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pPr>
          <a:endParaRPr sz="1200" b="1" i="0" u="none" strike="noStrike" kern="1200" spc="0" baseline="0" smtId="4294967295">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c:txPr>
    </c:title>
    <c:autoTitleDeleted val="0"/>
    <c:plotArea>
      <c:ofPieChart>
        <c:ofPieType val="pie"/>
        <c:varyColors val="1"/>
        <c:ser>
          <c:idx val="0"/>
          <c:order val="0"/>
          <c:dPt>
            <c:idx val="0"/>
            <c:invertIfNegative val="1"/>
            <c:spPr>
              <a:solidFill>
                <a:srgbClr val="FFC000"/>
              </a:solidFill>
              <a:ln w="19050">
                <a:solidFill>
                  <a:schemeClr val="lt1"/>
                </a:solidFill>
              </a:ln>
            </c:spPr>
            <c:extLst>
              <c:ext xmlns:c16="http://schemas.microsoft.com/office/drawing/2014/chart" uri="{C3380CC4-5D6E-409C-BE32-E72D297353CC}">
                <c16:uniqueId val="{00000001-9441-461C-8FCD-6CB2081CBB83}"/>
              </c:ext>
            </c:extLst>
          </c:dPt>
          <c:dPt>
            <c:idx val="1"/>
            <c:invertIfNegative val="1"/>
            <c:spPr>
              <a:solidFill>
                <a:srgbClr val="5DBCC3"/>
              </a:solidFill>
              <a:ln w="19050">
                <a:solidFill>
                  <a:schemeClr val="lt1"/>
                </a:solidFill>
              </a:ln>
            </c:spPr>
            <c:extLst>
              <c:ext xmlns:c16="http://schemas.microsoft.com/office/drawing/2014/chart" uri="{C3380CC4-5D6E-409C-BE32-E72D297353CC}">
                <c16:uniqueId val="{00000003-9441-461C-8FCD-6CB2081CBB83}"/>
              </c:ext>
            </c:extLst>
          </c:dPt>
          <c:dPt>
            <c:idx val="2"/>
            <c:invertIfNegative val="1"/>
            <c:spPr>
              <a:solidFill>
                <a:srgbClr val="35898F"/>
              </a:solidFill>
              <a:ln w="19050">
                <a:solidFill>
                  <a:schemeClr val="lt1"/>
                </a:solidFill>
              </a:ln>
            </c:spPr>
            <c:extLst>
              <c:ext xmlns:c16="http://schemas.microsoft.com/office/drawing/2014/chart" uri="{C3380CC4-5D6E-409C-BE32-E72D297353CC}">
                <c16:uniqueId val="{00000005-9441-461C-8FCD-6CB2081CBB83}"/>
              </c:ext>
            </c:extLst>
          </c:dPt>
          <c:dPt>
            <c:idx val="3"/>
            <c:invertIfNegative val="1"/>
            <c:spPr>
              <a:solidFill>
                <a:srgbClr val="4F9FB5"/>
              </a:solidFill>
              <a:ln w="19050">
                <a:solidFill>
                  <a:schemeClr val="lt1"/>
                </a:solidFill>
              </a:ln>
            </c:spPr>
            <c:extLst>
              <c:ext xmlns:c16="http://schemas.microsoft.com/office/drawing/2014/chart" uri="{C3380CC4-5D6E-409C-BE32-E72D297353CC}">
                <c16:uniqueId val="{00000007-9441-461C-8FCD-6CB2081CBB83}"/>
              </c:ext>
            </c:extLst>
          </c:dPt>
          <c:dLbls>
            <c:dLbl>
              <c:idx val="0"/>
              <c:spPr>
                <a:noFill/>
                <a:ln>
                  <a:noFill/>
                </a:ln>
                <a:effectLst/>
              </c:spPr>
              <c:txPr>
                <a:bodyPr rot="0" spcFirstLastPara="1" vertOverflow="ellipsis" vert="horz" wrap="square" lIns="38100" tIns="19050" rIns="38100" bIns="19050" anchor="ctr" anchorCtr="1">
                  <a:spAutoFit/>
                </a:bodyPr>
                <a:p>
                  <a:pPr>
                    <a:defRPr sz="1000" b="1" i="0" u="none" strike="noStrike" kern="1200" baseline="0" smtId="4294967295">
                      <a:solidFill>
                        <a:schemeClr val="tx1"/>
                      </a:solidFill>
                      <a:latin typeface="Arial" panose="020b0604020202020204" pitchFamily="34" charset="0"/>
                      <a:ea typeface="微软雅黑" panose="020b0503020204020204" pitchFamily="34" charset="-122"/>
                      <a:cs typeface="Arial" panose="020b0604020202020204" pitchFamily="34" charset="0"/>
                    </a:defRPr>
                  </a:pPr>
                  <a:endParaRPr sz="1000" b="1" i="0" u="none" strike="noStrike" kern="1200" baseline="0" smtId="4294967295">
                    <a:solidFill>
                      <a:schemeClr val="tx1"/>
                    </a:solidFill>
                    <a:latin typeface="Arial" panose="020b0604020202020204" pitchFamily="34" charset="0"/>
                    <a:ea typeface="微软雅黑" panose="020b0503020204020204" pitchFamily="34" charset="-122"/>
                    <a:cs typeface="Arial" panose="020b0604020202020204" pitchFamily="34" charset="0"/>
                  </a:endParaRP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441-461C-8FCD-6CB2081CBB83}"/>
                </c:ext>
              </c:extLst>
            </c:dLbl>
            <c:dLbl>
              <c:idx val="1"/>
              <c:layout>
                <c:manualLayout>
                  <c:x val="0.1025412306189537"/>
                  <c:y val="0.2103780210018158"/>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Arial" panose="020b0604020202020204" pitchFamily="34" charset="0"/>
                        <a:ea typeface="微软雅黑" panose="020b0503020204020204" pitchFamily="34" charset="-122"/>
                        <a:cs typeface="Arial" panose="020b0604020202020204" pitchFamily="34" charset="0"/>
                      </a:defRPr>
                    </a:pPr>
                    <a:r>
                      <a:rPr lang="en-US" altLang="zh-CN">
                        <a:solidFill>
                          <a:schemeClr val="tx1"/>
                        </a:solidFill>
                      </a:rPr>
                      <a:t>PSCI-ND</a:t>
                    </a:r>
                    <a:r>
                      <a:rPr lang="zh-CN" altLang="en-US">
                        <a:solidFill>
                          <a:schemeClr val="tx1"/>
                        </a:solidFill>
                      </a:rPr>
                      <a:t>患病率</a:t>
                    </a:r>
                    <a:fld id="{F564E310-E2D9-4CE0-AEE5-CE57FCCECAD3}" type="VALUE">
                      <a:rPr lang="en-US" altLang="zh-CN" smtClean="0">
                        <a:solidFill>
                          <a:schemeClr val="tx1"/>
                        </a:solidFill>
                      </a:rPr>
                      <a:pPr>
                        <a:defRPr sz="1000" b="1">
                          <a:solidFill>
                            <a:schemeClr val="tx1"/>
                          </a:solidFill>
                          <a:latin typeface="Arial" panose="020b0604020202020204" pitchFamily="34" charset="0"/>
                          <a:ea typeface="微软雅黑" panose="020b0503020204020204" pitchFamily="34" charset="-122"/>
                          <a:cs typeface="Arial" panose="020b0604020202020204" pitchFamily="34" charset="0"/>
                        </a:defRPr>
                      </a:pPr>
                      <a:t>[值]</a:t>
                    </a:fld>
                    <a:endParaRPr lang="zh-CN" altLang="en-US">
                      <a:solidFill>
                        <a:schemeClr val="tx1"/>
                      </a:solidFill>
                    </a:endParaRPr>
                  </a:p>
                </c:rich>
              </c:tx>
              <c:spPr>
                <a:noFill/>
                <a:ln>
                  <a:noFill/>
                </a:ln>
                <a:effectLst/>
              </c:spPr>
              <c:txPr>
                <a:bodyPr rot="0" spcFirstLastPara="1" vertOverflow="ellipsis" vert="horz" wrap="square" lIns="38100" tIns="19050" rIns="38100" bIns="19050" anchor="ctr" anchorCtr="1">
                  <a:spAutoFit/>
                </a:bodyPr>
                <a:p>
                  <a:pPr>
                    <a:defRPr sz="1000" b="1" i="0" u="none" strike="noStrike" kern="1200" baseline="0" smtId="4294967295">
                      <a:solidFill>
                        <a:schemeClr val="tx1"/>
                      </a:solidFill>
                      <a:latin typeface="Arial" panose="020b0604020202020204" pitchFamily="34" charset="0"/>
                      <a:ea typeface="微软雅黑" panose="020b0503020204020204" pitchFamily="34" charset="-122"/>
                      <a:cs typeface="Arial" panose="020b0604020202020204" pitchFamily="34" charset="0"/>
                    </a:defRPr>
                  </a:pPr>
                  <a:endParaRPr sz="1000" b="1" i="0" u="none" strike="noStrike" kern="1200" baseline="0" smtId="4294967295">
                    <a:solidFill>
                      <a:schemeClr val="tx1"/>
                    </a:solidFill>
                    <a:latin typeface="Arial" panose="020b0604020202020204" pitchFamily="34" charset="0"/>
                    <a:ea typeface="微软雅黑" panose="020b0503020204020204" pitchFamily="34" charset="-122"/>
                    <a:cs typeface="Arial" panose="020b0604020202020204" pitchFamily="34" charset="0"/>
                  </a:endParaRP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441-461C-8FCD-6CB2081CBB83}"/>
                </c:ext>
              </c:extLst>
            </c:dLbl>
            <c:dLbl>
              <c:idx val="2"/>
              <c:layout>
                <c:manualLayout>
                  <c:x val="-0.07446533441543579"/>
                  <c:y val="-0.1780858188867569"/>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Arial" panose="020b0604020202020204" pitchFamily="34" charset="0"/>
                        <a:ea typeface="微软雅黑" panose="020b0503020204020204" pitchFamily="34" charset="-122"/>
                        <a:cs typeface="Arial" panose="020b0604020202020204" pitchFamily="34" charset="0"/>
                      </a:defRPr>
                    </a:pPr>
                    <a:r>
                      <a:rPr lang="en-US" altLang="zh-CN">
                        <a:solidFill>
                          <a:schemeClr val="bg1"/>
                        </a:solidFill>
                      </a:rPr>
                      <a:t>PSD</a:t>
                    </a:r>
                    <a:r>
                      <a:rPr lang="zh-CN" altLang="en-US">
                        <a:solidFill>
                          <a:schemeClr val="bg1"/>
                        </a:solidFill>
                      </a:rPr>
                      <a:t>患病率</a:t>
                    </a:r>
                    <a:fld id="{E7102374-1D9B-43F9-9D0A-CF329BFD8AA9}" type="VALUE">
                      <a:rPr lang="en-US" altLang="zh-CN" smtClean="0">
                        <a:solidFill>
                          <a:schemeClr val="bg1"/>
                        </a:solidFill>
                      </a:rPr>
                      <a:pPr>
                        <a:defRPr sz="1000" b="1">
                          <a:solidFill>
                            <a:schemeClr val="bg1"/>
                          </a:solidFill>
                          <a:latin typeface="Arial" panose="020b0604020202020204" pitchFamily="34" charset="0"/>
                          <a:ea typeface="微软雅黑" panose="020b0503020204020204" pitchFamily="34" charset="-122"/>
                          <a:cs typeface="Arial" panose="020b0604020202020204" pitchFamily="34" charset="0"/>
                        </a:defRPr>
                      </a:pPr>
                      <a:t>[值]</a:t>
                    </a:fld>
                    <a:endParaRPr lang="zh-CN" alt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p>
                  <a:pPr>
                    <a:defRPr sz="1000" b="1" i="0" u="none" strike="noStrike" kern="1200" baseline="0" smtId="4294967295">
                      <a:solidFill>
                        <a:schemeClr val="bg1"/>
                      </a:solidFill>
                      <a:latin typeface="Arial" panose="020b0604020202020204" pitchFamily="34" charset="0"/>
                      <a:ea typeface="微软雅黑" panose="020b0503020204020204" pitchFamily="34" charset="-122"/>
                      <a:cs typeface="Arial" panose="020b0604020202020204" pitchFamily="34" charset="0"/>
                    </a:defRPr>
                  </a:pPr>
                  <a:endParaRPr sz="1000" b="1" i="0" u="none" strike="noStrike" kern="1200" baseline="0" smtId="4294967295">
                    <a:solidFill>
                      <a:schemeClr val="bg1"/>
                    </a:solidFill>
                    <a:latin typeface="Arial" panose="020b0604020202020204" pitchFamily="34" charset="0"/>
                    <a:ea typeface="微软雅黑" panose="020b0503020204020204" pitchFamily="34" charset="-122"/>
                    <a:cs typeface="Arial" panose="020b0604020202020204" pitchFamily="34" charset="0"/>
                  </a:endParaRP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441-461C-8FCD-6CB2081CBB83}"/>
                </c:ext>
              </c:extLst>
            </c:dLbl>
            <c:dLbl>
              <c:idx val="3"/>
              <c:layout>
                <c:manualLayout>
                  <c:x val="-0.19722221791744232"/>
                  <c:y val="-0.005219816230237484"/>
                </c:manualLayout>
              </c:layout>
              <c:tx>
                <c:rich>
                  <a:bodyPr rot="0" spcFirstLastPara="1" vertOverflow="ellipsis" vert="horz" wrap="square" lIns="38100" tIns="19050" rIns="38100" bIns="19050" anchor="ctr" anchorCtr="0">
                    <a:spAutoFit/>
                  </a:bodyPr>
                  <a:lstStyle/>
                  <a:p>
                    <a:pPr algn="l">
                      <a:defRPr sz="900" b="0" i="0" u="none" strike="noStrike" kern="1200" baseline="0">
                        <a:solidFill>
                          <a:schemeClr val="tx1">
                            <a:lumMod val="65000"/>
                            <a:lumOff val="35000"/>
                          </a:schemeClr>
                        </a:solidFill>
                        <a:latin typeface="+mn-lt"/>
                        <a:ea typeface="+mn-ea"/>
                        <a:cs typeface="+mn-cs"/>
                      </a:defRPr>
                    </a:pPr>
                    <a:r>
                      <a:rPr lang="en-US" altLang="zh-CN" sz="1000" b="1">
                        <a:solidFill>
                          <a:schemeClr val="tx1"/>
                        </a:solidFill>
                        <a:latin typeface="Arial" panose="020b0604020202020204" pitchFamily="34" charset="0"/>
                        <a:ea typeface="微软雅黑" panose="020b0503020204020204" pitchFamily="34" charset="-122"/>
                        <a:cs typeface="Arial" panose="020b0604020202020204" pitchFamily="34" charset="0"/>
                      </a:rPr>
                      <a:t>PSCI</a:t>
                    </a:r>
                    <a:r>
                      <a:rPr lang="zh-CN" altLang="en-US" sz="1000" b="1">
                        <a:solidFill>
                          <a:schemeClr val="tx1"/>
                        </a:solidFill>
                        <a:latin typeface="Arial" panose="020b0604020202020204" pitchFamily="34" charset="0"/>
                        <a:ea typeface="微软雅黑" panose="020b0503020204020204" pitchFamily="34" charset="-122"/>
                        <a:cs typeface="Arial" panose="020b0604020202020204" pitchFamily="34" charset="0"/>
                      </a:rPr>
                      <a:t>总患病率</a:t>
                    </a:r>
                    <a:r>
                      <a:rPr lang="en-US" altLang="zh-CN" sz="1000" b="1">
                        <a:solidFill>
                          <a:schemeClr val="tx1"/>
                        </a:solidFill>
                        <a:latin typeface="Arial" panose="020b0604020202020204" pitchFamily="34" charset="0"/>
                        <a:ea typeface="微软雅黑" panose="020b0503020204020204" pitchFamily="34" charset="-122"/>
                        <a:cs typeface="Arial" panose="020b0604020202020204" pitchFamily="34" charset="0"/>
                      </a:rPr>
                      <a:t>80.97%</a:t>
                    </a:r>
                    <a:endParaRPr lang="zh-CN" altLang="en-US" sz="1000" b="1">
                      <a:solidFill>
                        <a:schemeClr val="tx1"/>
                      </a:solidFill>
                      <a:latin typeface="Arial" panose="020b0604020202020204" pitchFamily="34" charset="0"/>
                      <a:ea typeface="微软雅黑" panose="020b0503020204020204" pitchFamily="34" charset="-122"/>
                      <a:cs typeface="Arial" panose="020b0604020202020204" pitchFamily="34" charset="0"/>
                    </a:endParaRPr>
                  </a:p>
                </c:rich>
              </c:tx>
              <c:spPr>
                <a:noFill/>
                <a:ln>
                  <a:noFill/>
                </a:ln>
                <a:effectLst/>
              </c:spPr>
              <c:txPr>
                <a:bodyPr rot="0" spcFirstLastPara="1" vertOverflow="ellipsis" vert="horz" wrap="square" lIns="38100" tIns="19050" rIns="38100" bIns="19050" anchor="ctr" anchorCtr="0">
                  <a:spAutoFit/>
                </a:bodyPr>
                <a:p>
                  <a:pPr algn="l">
                    <a:defRPr sz="900" b="0" i="0" u="none" strike="noStrike" kern="1200" baseline="0" smtId="4294967295">
                      <a:solidFill>
                        <a:schemeClr val="tx1">
                          <a:lumMod val="65000"/>
                          <a:lumOff val="35000"/>
                        </a:schemeClr>
                      </a:solidFill>
                      <a:latin typeface="+mn-lt"/>
                      <a:ea typeface="+mn-ea"/>
                      <a:cs typeface="+mn-cs"/>
                    </a:defRPr>
                  </a:pPr>
                  <a:endParaRPr sz="900" b="0" i="0" u="none" strike="noStrike" kern="1200" baseline="0" smtId="4294967295">
                    <a:solidFill>
                      <a:schemeClr val="tx1">
                        <a:lumMod val="65000"/>
                        <a:lumOff val="35000"/>
                      </a:schemeClr>
                    </a:solidFill>
                    <a:latin typeface="+mn-lt"/>
                    <a:ea typeface="+mn-ea"/>
                    <a:cs typeface="+mn-cs"/>
                  </a:endParaRPr>
                </a:p>
              </c:txPr>
              <c:showLegendKey val="0"/>
              <c:showVal val="1"/>
              <c:showCatName val="0"/>
              <c:showSerName val="0"/>
              <c:showPercent val="0"/>
              <c:showBubbleSize val="0"/>
              <c:extLst>
                <c:ext xmlns:c15="http://schemas.microsoft.com/office/drawing/2012/chart" uri="{CE6537A1-D6FC-4f65-9D91-7224C49458BB}">
                  <c15:layout>
                    <c:manualLayout>
                      <c:w val="0.20972222"/>
                      <c:h val="0.2326389"/>
                    </c:manualLayout>
                  </c15:layout>
                </c:ext>
                <c:ext xmlns:c16="http://schemas.microsoft.com/office/drawing/2014/chart" uri="{C3380CC4-5D6E-409C-BE32-E72D297353CC}">
                  <c16:uniqueId val="{00000007-9441-461C-8FCD-6CB2081CBB83}"/>
                </c:ext>
              </c:extLst>
            </c:dLbl>
            <c:spPr>
              <a:noFill/>
              <a:ln>
                <a:noFill/>
              </a:ln>
              <a:effectLst/>
            </c:spPr>
            <c:txPr>
              <a:bodyPr rot="0" spcFirstLastPara="1" vertOverflow="ellipsis" vert="horz" wrap="square" lIns="38100" tIns="19050" rIns="38100" bIns="19050" anchor="ctr" anchorCtr="1">
                <a:spAutoFit/>
              </a:bodyPr>
              <a:p>
                <a:pPr>
                  <a:defRPr sz="900" b="0" i="0" u="none" strike="noStrike" kern="1200" baseline="0" smtId="4294967295">
                    <a:solidFill>
                      <a:schemeClr val="tx1">
                        <a:lumMod val="65000"/>
                        <a:lumOff val="35000"/>
                      </a:schemeClr>
                    </a:solidFill>
                    <a:latin typeface="+mn-lt"/>
                    <a:ea typeface="+mn-ea"/>
                    <a:cs typeface="+mn-cs"/>
                  </a:defRPr>
                </a:pPr>
                <a:endParaRPr sz="900" b="0" i="0" u="none" strike="noStrike" kern="1200" baseline="0" smtId="4294967295">
                  <a:solidFill>
                    <a:schemeClr val="tx1">
                      <a:lumMod val="65000"/>
                      <a:lumOff val="35000"/>
                    </a:schemeClr>
                  </a:solidFill>
                  <a:latin typeface="+mn-lt"/>
                  <a:ea typeface="+mn-ea"/>
                  <a:cs typeface="+mn-cs"/>
                </a:endParaRP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dLbls>
          <c:val>
            <c:numRef>
              <c:f>Sheet1!$C$7:$E$7</c:f>
              <c:numCache>
                <c:formatCode>0.00%</c:formatCode>
                <c:ptCount val="3"/>
                <c:pt idx="0">
                  <c:v>0.1903</c:v>
                </c:pt>
                <c:pt idx="1">
                  <c:v>0.4991</c:v>
                </c:pt>
                <c:pt idx="2">
                  <c:v>0.3106</c:v>
                </c:pt>
              </c:numCache>
            </c:numRef>
          </c:val>
          <c:extLst>
            <c:ext xmlns:c16="http://schemas.microsoft.com/office/drawing/2014/chart" uri="{C3380CC4-5D6E-409C-BE32-E72D297353CC}">
              <c16:uniqueId val="{00000008-9441-461C-8FCD-6CB2081CBB83}"/>
            </c:ext>
          </c:extLst>
        </c:ser>
        <c:dLbls>
          <c:showLegendKey val="0"/>
          <c:showVal val="0"/>
          <c:showCatName val="0"/>
          <c:showSerName val="0"/>
          <c:showPercent val="0"/>
          <c:showBubbleSize val="0"/>
          <c:showLeaderLines val="0"/>
        </c:dLbls>
        <c:gapWidth val="100"/>
        <c:splitType val="pos"/>
        <c:secondPieSize/>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p>
      <a:pPr>
        <a:defRPr/>
      </a:pPr>
      <a:endParaRPr lang="zh-CN"/>
    </a:p>
  </c:txPr>
  <c:externalData r:id="rId1">
    <c:autoUpdate val="0"/>
  </c:externalData>
</c:chartSpace>
</file>

<file path=ppt/charts/chart2.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1" i="0" u="none" strike="noStrike" baseline="0">
                <a:effectLst/>
                <a:latin typeface="Arial" panose="020b0604020202020204" pitchFamily="34" charset="0"/>
                <a:ea typeface="微软雅黑" panose="020b0503020204020204" pitchFamily="34" charset="-122"/>
                <a:cs typeface="Arial" panose="020b0604020202020204" pitchFamily="34" charset="0"/>
              </a:rPr>
              <a:t>PSCI患者5年生存率</a:t>
            </a:r>
            <a:endParaRPr lang="zh-CN" altLang="en-US">
              <a:latin typeface="Arial" panose="020b0604020202020204" pitchFamily="34" charset="0"/>
              <a:ea typeface="微软雅黑" panose="020b0503020204020204" pitchFamily="34" charset="-122"/>
              <a:cs typeface="Arial" panose="020b0604020202020204" pitchFamily="34" charset="0"/>
            </a:endParaRPr>
          </a:p>
        </c:rich>
      </c:tx>
      <c:overlay val="0"/>
      <c:spPr>
        <a:noFill/>
        <a:ln>
          <a:noFill/>
        </a:ln>
        <a:effectLst/>
      </c:spPr>
      <c:txPr>
        <a:bodyPr rot="0" spcFirstLastPara="1" vertOverflow="ellipsis" vert="horz" wrap="square" anchor="ctr" anchorCtr="1"/>
        <a:p>
          <a:pPr>
            <a:defRPr sz="1400" b="0" i="0" u="none" strike="noStrike" kern="1200" spc="0" baseline="0" smtId="4294967295">
              <a:solidFill>
                <a:schemeClr val="tx1">
                  <a:lumMod val="65000"/>
                  <a:lumOff val="35000"/>
                </a:schemeClr>
              </a:solidFill>
              <a:latin typeface="+mn-lt"/>
              <a:ea typeface="+mn-ea"/>
              <a:cs typeface="+mn-cs"/>
            </a:defRPr>
          </a:pPr>
          <a:endParaRPr sz="1400" b="0" i="0" u="none" strike="noStrike" kern="1200" spc="0" baseline="0" smtId="4294967295">
            <a:solidFill>
              <a:schemeClr val="tx1">
                <a:lumMod val="65000"/>
                <a:lumOff val="35000"/>
              </a:schemeClr>
            </a:solidFill>
            <a:latin typeface="+mn-lt"/>
            <a:ea typeface="+mn-ea"/>
            <a:cs typeface="+mn-cs"/>
          </a:endParaRPr>
        </a:p>
      </c:txPr>
    </c:title>
    <c:autoTitleDeleted val="0"/>
    <c:plotArea>
      <c:barChart>
        <c:barDir val="col"/>
        <c:grouping val="clustered"/>
        <c:varyColors val="0"/>
        <c:ser>
          <c:idx val="0"/>
          <c:order val="0"/>
          <c:spPr>
            <a:solidFill>
              <a:srgbClr val="35898F"/>
            </a:solidFill>
            <a:ln>
              <a:noFill/>
            </a:ln>
            <a:effectLst/>
          </c:spPr>
          <c:invertIfNegative val="0"/>
          <c:dLbls>
            <c:dLbl>
              <c:idx val="0"/>
              <c:showLegendKey val="0"/>
              <c:showVal val="1"/>
              <c:showCatName val="0"/>
              <c:showSerName val="0"/>
              <c:showPercent val="0"/>
              <c:showBubbleSize val="0"/>
              <c:extLst/>
            </c:dLbl>
            <c:dLbl>
              <c:idx val="1"/>
              <c:showLegendKey val="0"/>
              <c:showVal val="1"/>
              <c:showCatName val="0"/>
              <c:showSerName val="0"/>
              <c:showPercent val="0"/>
              <c:showBubbleSize val="0"/>
              <c:extLst/>
            </c:dLbl>
            <c:spPr>
              <a:noFill/>
              <a:ln>
                <a:noFill/>
              </a:ln>
              <a:effectLst/>
            </c:spPr>
            <c:txPr>
              <a:bodyPr rot="0" spcFirstLastPara="1" vertOverflow="ellipsis" vert="horz" wrap="square" lIns="38100" tIns="19050" rIns="38100" bIns="19050" anchor="ctr" anchorCtr="1">
                <a:spAutoFit/>
              </a:bodyPr>
              <a:p>
                <a:pPr>
                  <a:defRPr sz="900" b="0" i="0" u="none" strike="noStrike" kern="1200" baseline="0" smtId="4294967295">
                    <a:solidFill>
                      <a:schemeClr val="tx1">
                        <a:lumMod val="75000"/>
                        <a:lumOff val="25000"/>
                      </a:schemeClr>
                    </a:solidFill>
                    <a:latin typeface="Arial" panose="020b0604020202020204" pitchFamily="34" charset="0"/>
                    <a:ea typeface="+mn-ea"/>
                    <a:cs typeface="Arial" panose="020b0604020202020204" pitchFamily="34" charset="0"/>
                  </a:defRPr>
                </a:pPr>
                <a:endParaRPr sz="900" b="0" i="0" u="none" strike="noStrike" kern="1200" baseline="0" smtId="4294967295">
                  <a:solidFill>
                    <a:schemeClr val="tx1">
                      <a:lumMod val="75000"/>
                      <a:lumOff val="25000"/>
                    </a:schemeClr>
                  </a:solidFill>
                  <a:latin typeface="Arial" panose="020b0604020202020204" pitchFamily="34" charset="0"/>
                  <a:ea typeface="+mn-ea"/>
                  <a:cs typeface="Arial" panose="020b0604020202020204" pitchFamily="34" charset="0"/>
                </a:endParaRPr>
              </a:p>
            </c:txPr>
            <c:showLegendKey val="0"/>
            <c:showVal val="1"/>
            <c:showCatName val="0"/>
            <c:showSerName val="0"/>
            <c:showPercent val="0"/>
            <c:showBubbleSize val="0"/>
            <c:showLeaderLines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c:spPr>
                </c15:leaderLines>
              </c:ext>
            </c:extLst>
          </c:dLbls>
          <c:cat>
            <c:strRef>
              <c:f>Sheet1!$B$34:$C$34</c:f>
              <c:strCache>
                <c:ptCount val="2"/>
                <c:pt idx="0">
                  <c:v>PSCIND</c:v>
                </c:pt>
                <c:pt idx="1">
                  <c:v>PSD</c:v>
                </c:pt>
              </c:strCache>
            </c:strRef>
          </c:cat>
          <c:val>
            <c:numRef>
              <c:f>Sheet1!$B$35:$C$35</c:f>
              <c:numCache>
                <c:formatCode>0%</c:formatCode>
                <c:ptCount val="2"/>
                <c:pt idx="0">
                  <c:v>0.75</c:v>
                </c:pt>
                <c:pt idx="1">
                  <c:v>0.39</c:v>
                </c:pt>
              </c:numCache>
            </c:numRef>
          </c:val>
          <c:extLst>
            <c:ext xmlns:c16="http://schemas.microsoft.com/office/drawing/2014/chart" uri="{C3380CC4-5D6E-409C-BE32-E72D297353CC}">
              <c16:uniqueId val="{00000000-F69F-4D15-9109-8B697B040AFD}"/>
            </c:ext>
          </c:extLst>
        </c:ser>
        <c:dLbls>
          <c:showLegendKey val="0"/>
          <c:showVal val="0"/>
          <c:showCatName val="0"/>
          <c:showSerName val="0"/>
          <c:showPercent val="0"/>
          <c:showBubbleSize val="0"/>
          <c:showLeaderLines val="0"/>
        </c:dLbls>
        <c:gapWidth val="219"/>
        <c:overlap val="-27"/>
        <c:axId val="943179696"/>
        <c:axId val="943173040"/>
      </c:barChart>
      <c:catAx>
        <c:axId val="943179696"/>
        <c:scaling>
          <c:orientation/>
        </c:scaling>
        <c:delete val="0"/>
        <c:axPos val="b"/>
        <c:numFmt formatCode="General" sourceLinked="1"/>
        <c:majorTickMark val="none"/>
        <c:minorTickMark val="none"/>
        <c:spPr>
          <a:noFill/>
          <a:ln w="9525" cap="flat" cmpd="sng" algn="ctr">
            <a:solidFill>
              <a:schemeClr val="tx1">
                <a:lumMod val="15000"/>
                <a:lumOff val="85000"/>
              </a:schemeClr>
            </a:solidFill>
            <a:round/>
          </a:ln>
          <a:effectLst/>
        </c:spPr>
        <c:txPr>
          <a:bodyPr rot="-60000000" spcFirstLastPara="1" vertOverflow="ellipsis" vert="horz" wrap="square" anchor="ctr" anchorCtr="1"/>
          <a:p>
            <a:pPr>
              <a:defRPr sz="900" b="0" i="0" u="none" strike="noStrike" kern="1200" baseline="0" smtId="4294967295">
                <a:solidFill>
                  <a:schemeClr val="tx1">
                    <a:lumMod val="65000"/>
                    <a:lumOff val="35000"/>
                  </a:schemeClr>
                </a:solidFill>
                <a:latin typeface="Arial" panose="020b0604020202020204" pitchFamily="34" charset="0"/>
                <a:ea typeface="+mn-ea"/>
                <a:cs typeface="Arial" panose="020b0604020202020204" pitchFamily="34" charset="0"/>
              </a:defRPr>
            </a:pPr>
            <a:endParaRPr sz="900" b="0" i="0" u="none" strike="noStrike" kern="1200" baseline="0" smtId="4294967295">
              <a:solidFill>
                <a:schemeClr val="tx1">
                  <a:lumMod val="65000"/>
                  <a:lumOff val="35000"/>
                </a:schemeClr>
              </a:solidFill>
              <a:latin typeface="Arial" panose="020b0604020202020204" pitchFamily="34" charset="0"/>
              <a:ea typeface="+mn-ea"/>
              <a:cs typeface="Arial" panose="020b0604020202020204" pitchFamily="34" charset="0"/>
            </a:endParaRPr>
          </a:p>
        </c:txPr>
        <c:crossAx val="943173040"/>
        <c:crosses val="autoZero"/>
        <c:auto val="0"/>
        <c:lblAlgn val="ctr"/>
        <c:lblOffset/>
        <c:noMultiLvlLbl val="0"/>
      </c:catAx>
      <c:valAx>
        <c:axId val="943173040"/>
        <c:scaling>
          <c:orientation/>
          <c:max val="0.8"/>
        </c:scaling>
        <c:delete val="0"/>
        <c:axPos val="l"/>
        <c:numFmt formatCode="0%" sourceLinked="1"/>
        <c:majorTickMark val="none"/>
        <c:minorTickMark val="none"/>
        <c:spPr>
          <a:noFill/>
          <a:ln>
            <a:noFill/>
          </a:ln>
          <a:effectLst/>
        </c:spPr>
        <c:txPr>
          <a:bodyPr rot="-60000000" spcFirstLastPara="1" vertOverflow="ellipsis" vert="horz" wrap="square" anchor="ctr" anchorCtr="1"/>
          <a:p>
            <a:pPr>
              <a:defRPr sz="900" b="0" i="0" u="none" strike="noStrike" kern="1200" baseline="0" smtId="4294967295">
                <a:solidFill>
                  <a:schemeClr val="tx1">
                    <a:lumMod val="65000"/>
                    <a:lumOff val="35000"/>
                  </a:schemeClr>
                </a:solidFill>
                <a:latin typeface="Arial" panose="020b0604020202020204" pitchFamily="34" charset="0"/>
                <a:ea typeface="+mn-ea"/>
                <a:cs typeface="Arial" panose="020b0604020202020204" pitchFamily="34" charset="0"/>
              </a:defRPr>
            </a:pPr>
            <a:endParaRPr sz="900" b="0" i="0" u="none" strike="noStrike" kern="1200" baseline="0" smtId="4294967295">
              <a:solidFill>
                <a:schemeClr val="tx1">
                  <a:lumMod val="65000"/>
                  <a:lumOff val="35000"/>
                </a:schemeClr>
              </a:solidFill>
              <a:latin typeface="Arial" panose="020b0604020202020204" pitchFamily="34" charset="0"/>
              <a:ea typeface="+mn-ea"/>
              <a:cs typeface="Arial" panose="020b0604020202020204" pitchFamily="34" charset="0"/>
            </a:endParaRPr>
          </a:p>
        </c:txPr>
        <c:crossAx val="94317969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p>
      <a:pPr>
        <a:defRPr/>
      </a:pPr>
      <a:endParaRPr lang="zh-CN"/>
    </a:p>
  </c:txPr>
  <c:externalData r:id="rId1">
    <c:autoUpdate val="0"/>
  </c:externalData>
</c:chartSpace>
</file>

<file path=ppt/charts/chart3.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pPr>
            <a:r>
              <a:rPr lang="en-US" altLang="zh-CN" sz="1400" b="1">
                <a:effectLst/>
                <a:latin typeface="Arial" panose="020b0604020202020204" pitchFamily="34" charset="0"/>
                <a:ea typeface="微软雅黑" panose="020b0503020204020204" pitchFamily="34" charset="-122"/>
                <a:cs typeface="Arial" panose="020b0604020202020204" pitchFamily="34" charset="0"/>
              </a:rPr>
              <a:t>PSCI患者1.</a:t>
            </a:r>
            <a:r>
              <a:rPr lang="en-US" altLang="zh-CN" sz="1400">
                <a:effectLst/>
                <a:latin typeface="Arial" panose="020b0604020202020204" pitchFamily="34" charset="0"/>
                <a:ea typeface="微软雅黑" panose="020b0503020204020204" pitchFamily="34" charset="-122"/>
                <a:cs typeface="Arial" panose="020b0604020202020204" pitchFamily="34" charset="0"/>
              </a:rPr>
              <a:t> </a:t>
            </a:r>
            <a:r>
              <a:rPr lang="en-US" altLang="zh-CN" sz="1400" b="1">
                <a:effectLst/>
                <a:latin typeface="Arial" panose="020b0604020202020204" pitchFamily="34" charset="0"/>
                <a:ea typeface="微软雅黑" panose="020b0503020204020204" pitchFamily="34" charset="-122"/>
                <a:cs typeface="Arial" panose="020b0604020202020204" pitchFamily="34" charset="0"/>
              </a:rPr>
              <a:t>5年病死率</a:t>
            </a:r>
            <a:endParaRPr lang="zh-CN" altLang="zh-CN" sz="1400">
              <a:effectLst/>
              <a:latin typeface="Arial" panose="020b0604020202020204" pitchFamily="34" charset="0"/>
              <a:ea typeface="微软雅黑" panose="020b0503020204020204" pitchFamily="34" charset="-122"/>
              <a:cs typeface="Arial" panose="020b0604020202020204" pitchFamily="34" charset="0"/>
            </a:endParaRPr>
          </a:p>
        </c:rich>
      </c:tx>
      <c:overlay val="0"/>
      <c:spPr>
        <a:noFill/>
        <a:ln>
          <a:noFill/>
        </a:ln>
        <a:effectLst/>
      </c:spPr>
      <c:txPr>
        <a:bodyPr rot="0" spcFirstLastPara="1" vertOverflow="ellipsis" vert="horz" wrap="square" anchor="ctr" anchorCtr="1"/>
        <a:p>
          <a:pPr>
            <a:defRPr sz="1400" b="0" i="0" u="none" strike="noStrike" kern="1200" spc="0" baseline="0" smtId="4294967295">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pPr>
          <a:endParaRPr sz="1400" b="0" i="0" u="none" strike="noStrike" kern="1200" spc="0" baseline="0" smtId="4294967295">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c:txPr>
    </c:title>
    <c:autoTitleDeleted val="0"/>
    <c:plotArea>
      <c:barChart>
        <c:barDir val="col"/>
        <c:grouping val="clustered"/>
        <c:varyColors val="0"/>
        <c:ser>
          <c:idx val="0"/>
          <c:order val="0"/>
          <c:spPr>
            <a:solidFill>
              <a:srgbClr val="35898F"/>
            </a:solidFill>
            <a:ln>
              <a:noFill/>
            </a:ln>
            <a:effectLst/>
          </c:spPr>
          <c:invertIfNegative val="0"/>
          <c:dLbls>
            <c:dLbl>
              <c:idx val="0"/>
              <c:showLegendKey val="0"/>
              <c:showVal val="1"/>
              <c:showCatName val="0"/>
              <c:showSerName val="0"/>
              <c:showPercent val="0"/>
              <c:showBubbleSize val="0"/>
              <c:extLst/>
            </c:dLbl>
            <c:dLbl>
              <c:idx val="1"/>
              <c:showLegendKey val="0"/>
              <c:showVal val="1"/>
              <c:showCatName val="0"/>
              <c:showSerName val="0"/>
              <c:showPercent val="0"/>
              <c:showBubbleSize val="0"/>
              <c:extLst/>
            </c:dLbl>
            <c:spPr>
              <a:noFill/>
              <a:ln>
                <a:noFill/>
              </a:ln>
              <a:effectLst/>
            </c:spPr>
            <c:txPr>
              <a:bodyPr rot="0" spcFirstLastPara="1" vertOverflow="ellipsis" vert="horz" wrap="square" lIns="38100" tIns="19050" rIns="38100" bIns="19050" anchor="ctr" anchorCtr="1">
                <a:spAutoFit/>
              </a:bodyPr>
              <a:p>
                <a:pPr>
                  <a:defRPr sz="900" b="0" i="0" u="none" strike="noStrike" kern="1200" baseline="0" smtId="4294967295">
                    <a:solidFill>
                      <a:schemeClr val="tx1">
                        <a:lumMod val="75000"/>
                        <a:lumOff val="25000"/>
                      </a:schemeClr>
                    </a:solidFill>
                    <a:latin typeface="+mn-lt"/>
                    <a:ea typeface="+mn-ea"/>
                    <a:cs typeface="+mn-cs"/>
                  </a:defRPr>
                </a:pPr>
                <a:endParaRPr sz="900" b="0" i="0" u="none" strike="noStrike" kern="1200" baseline="0" smtId="4294967295">
                  <a:solidFill>
                    <a:schemeClr val="tx1">
                      <a:lumMod val="75000"/>
                      <a:lumOff val="25000"/>
                    </a:schemeClr>
                  </a:solidFill>
                  <a:latin typeface="+mn-lt"/>
                  <a:ea typeface="+mn-ea"/>
                  <a:cs typeface="+mn-cs"/>
                </a:endParaRPr>
              </a:p>
            </c:txPr>
            <c:showLegendKey val="0"/>
            <c:showVal val="1"/>
            <c:showCatName val="0"/>
            <c:showSerName val="0"/>
            <c:showPercent val="0"/>
            <c:showBubbleSize val="0"/>
            <c:showLeaderLines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c:spPr>
                </c15:leaderLines>
              </c:ext>
            </c:extLst>
          </c:dLbls>
          <c:cat>
            <c:strRef>
              <c:f>Sheet1!$C$47:$D$47</c:f>
              <c:strCache>
                <c:ptCount val="2"/>
                <c:pt idx="0">
                  <c:v>PSCIND</c:v>
                </c:pt>
                <c:pt idx="1">
                  <c:v>PSD</c:v>
                </c:pt>
              </c:strCache>
            </c:strRef>
          </c:cat>
          <c:val>
            <c:numRef>
              <c:f>Sheet1!$C$48:$D$48</c:f>
              <c:numCache>
                <c:formatCode>0%</c:formatCode>
                <c:ptCount val="2"/>
                <c:pt idx="0">
                  <c:v>0.08</c:v>
                </c:pt>
                <c:pt idx="1">
                  <c:v>0.5</c:v>
                </c:pt>
              </c:numCache>
            </c:numRef>
          </c:val>
          <c:extLst>
            <c:ext xmlns:c16="http://schemas.microsoft.com/office/drawing/2014/chart" uri="{C3380CC4-5D6E-409C-BE32-E72D297353CC}">
              <c16:uniqueId val="{00000000-BA50-48CE-8550-0A67ED3E1594}"/>
            </c:ext>
          </c:extLst>
        </c:ser>
        <c:dLbls>
          <c:showLegendKey val="0"/>
          <c:showVal val="0"/>
          <c:showCatName val="0"/>
          <c:showSerName val="0"/>
          <c:showPercent val="0"/>
          <c:showBubbleSize val="0"/>
          <c:showLeaderLines val="0"/>
        </c:dLbls>
        <c:gapWidth val="219"/>
        <c:overlap val="-27"/>
        <c:axId val="893221040"/>
        <c:axId val="893224368"/>
      </c:barChart>
      <c:catAx>
        <c:axId val="893221040"/>
        <c:scaling>
          <c:orientation/>
        </c:scaling>
        <c:delete val="0"/>
        <c:axPos val="b"/>
        <c:numFmt formatCode="General" sourceLinked="1"/>
        <c:majorTickMark val="none"/>
        <c:minorTickMark val="none"/>
        <c:spPr>
          <a:noFill/>
          <a:ln w="9525" cap="flat" cmpd="sng" algn="ctr">
            <a:solidFill>
              <a:schemeClr val="tx1">
                <a:lumMod val="15000"/>
                <a:lumOff val="85000"/>
              </a:schemeClr>
            </a:solidFill>
            <a:round/>
          </a:ln>
          <a:effectLst/>
        </c:spPr>
        <c:txPr>
          <a:bodyPr rot="-60000000" spcFirstLastPara="1" vertOverflow="ellipsis" vert="horz" wrap="square" anchor="ctr" anchorCtr="1"/>
          <a:p>
            <a:pPr>
              <a:defRPr sz="900" b="0" i="0" u="none" strike="noStrike" kern="1200" baseline="0" smtId="4294967295">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pPr>
            <a:endParaRPr sz="900" b="0" i="0" u="none" strike="noStrike" kern="1200" baseline="0" smtId="4294967295">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c:txPr>
        <c:crossAx val="893224368"/>
        <c:crosses val="autoZero"/>
        <c:auto val="0"/>
        <c:lblAlgn val="ctr"/>
        <c:lblOffset/>
        <c:noMultiLvlLbl val="0"/>
      </c:catAx>
      <c:valAx>
        <c:axId val="893224368"/>
        <c:scaling>
          <c:orientation/>
        </c:scaling>
        <c:delete val="0"/>
        <c:axPos val="l"/>
        <c:numFmt formatCode="0%" sourceLinked="1"/>
        <c:majorTickMark val="none"/>
        <c:minorTickMark val="none"/>
        <c:spPr>
          <a:noFill/>
          <a:ln>
            <a:noFill/>
          </a:ln>
          <a:effectLst/>
        </c:spPr>
        <c:txPr>
          <a:bodyPr rot="-60000000" spcFirstLastPara="1" vertOverflow="ellipsis" vert="horz" wrap="square" anchor="ctr" anchorCtr="1"/>
          <a:p>
            <a:pPr>
              <a:defRPr sz="900" b="0" i="0" u="none" strike="noStrike" kern="1200" baseline="0" smtId="4294967295">
                <a:solidFill>
                  <a:schemeClr val="tx1">
                    <a:lumMod val="65000"/>
                    <a:lumOff val="35000"/>
                  </a:schemeClr>
                </a:solidFill>
                <a:latin typeface="Arial" panose="020b0604020202020204" pitchFamily="34" charset="0"/>
                <a:ea typeface="+mn-ea"/>
                <a:cs typeface="Arial" panose="020b0604020202020204" pitchFamily="34" charset="0"/>
              </a:defRPr>
            </a:pPr>
            <a:endParaRPr sz="900" b="0" i="0" u="none" strike="noStrike" kern="1200" baseline="0" smtId="4294967295">
              <a:solidFill>
                <a:schemeClr val="tx1">
                  <a:lumMod val="65000"/>
                  <a:lumOff val="35000"/>
                </a:schemeClr>
              </a:solidFill>
              <a:latin typeface="Arial" panose="020b0604020202020204" pitchFamily="34" charset="0"/>
              <a:ea typeface="+mn-ea"/>
              <a:cs typeface="Arial" panose="020b0604020202020204" pitchFamily="34" charset="0"/>
            </a:endParaRPr>
          </a:p>
        </c:txPr>
        <c:crossAx val="8932210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p>
      <a:pPr>
        <a:defRPr/>
      </a:pPr>
      <a:endParaRPr lang="zh-CN"/>
    </a:p>
  </c:txPr>
  <c:externalData r:id="rId1">
    <c:autoUpdate val="0"/>
  </c:externalData>
</c:chartSpace>
</file>

<file path=ppt/charts/chart4.xml><?xml version="1.0" encoding="utf-8"?>
<c:chartSpace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c="http://schemas.openxmlformats.org/drawingml/20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34773975610733"/>
          <c:y val="0.04480722174048424"/>
          <c:w val="0.8091868162155151"/>
          <c:h val="0.8443523049354553"/>
        </c:manualLayout>
      </c:layout>
      <c:barChart>
        <c:barDir val="col"/>
        <c:grouping val="clustered"/>
        <c:varyColors val="0"/>
        <c:ser>
          <c:idx val="0"/>
          <c:order val="0"/>
          <c:tx>
            <c:strRef>
              <c:f>Sheet1!$B$1</c:f>
              <c:strCache>
                <c:ptCount val="1"/>
                <c:pt idx="0">
                  <c:v>NBP（n=140）</c:v>
                </c:pt>
              </c:strCache>
            </c:strRef>
          </c:tx>
          <c:spPr>
            <a:solidFill>
              <a:srgbClr val="4F9FB5"/>
            </a:solidFill>
            <a:ln>
              <a:noFill/>
            </a:ln>
            <a:effectLst/>
          </c:spPr>
          <c:invertIfNegative val="0"/>
          <c:dLbls>
            <c:dLbl>
              <c:idx val="0"/>
              <c:dLblPos val="outEnd"/>
              <c:showLegendKey val="0"/>
              <c:showVal val="1"/>
              <c:showCatName val="0"/>
              <c:showSerName val="0"/>
              <c:showPercent val="0"/>
              <c:showBubbleSize val="0"/>
              <c:extLst/>
            </c:dLbl>
            <c:dLbl>
              <c:idx val="1"/>
              <c:dLblPos val="outEnd"/>
              <c:showLegendKey val="0"/>
              <c:showVal val="1"/>
              <c:showCatName val="0"/>
              <c:showSerName val="0"/>
              <c:showPercent val="0"/>
              <c:showBubbleSize val="0"/>
              <c:extLst/>
            </c:dLbl>
            <c:dLbl>
              <c:idx val="2"/>
              <c:dLblPos val="outEnd"/>
              <c:showLegendKey val="0"/>
              <c:showVal val="1"/>
              <c:showCatName val="0"/>
              <c:showSerName val="0"/>
              <c:showPercent val="0"/>
              <c:showBubbleSize val="0"/>
              <c:extLst/>
            </c:dLbl>
            <c:dLbl>
              <c:idx val="3"/>
              <c:dLblPos val="outEnd"/>
              <c:showLegendKey val="0"/>
              <c:showVal val="1"/>
              <c:showCatName val="0"/>
              <c:showSerName val="0"/>
              <c:showPercent val="0"/>
              <c:showBubbleSize val="0"/>
              <c:extLst/>
            </c:dLbl>
            <c:dLbl>
              <c:idx val="4"/>
              <c:dLblPos val="outEnd"/>
              <c:showLegendKey val="0"/>
              <c:showVal val="1"/>
              <c:showCatName val="0"/>
              <c:showSerName val="0"/>
              <c:showPercent val="0"/>
              <c:showBubbleSize val="0"/>
              <c:extLst/>
            </c:dLbl>
            <c:dLbl>
              <c:idx val="5"/>
              <c:dLblPos val="outEnd"/>
              <c:showLegendKey val="0"/>
              <c:showVal val="1"/>
              <c:showCatName val="0"/>
              <c:showSerName val="0"/>
              <c:showPercent val="0"/>
              <c:showBubbleSize val="0"/>
              <c:extLst/>
            </c:dLbl>
            <c:dLbl>
              <c:idx val="6"/>
              <c:dLblPos val="outEnd"/>
              <c:showLegendKey val="0"/>
              <c:showVal val="1"/>
              <c:showCatName val="0"/>
              <c:showSerName val="0"/>
              <c:showPercent val="0"/>
              <c:showBubbleSize val="0"/>
              <c:extLst/>
            </c:dLbl>
            <c:spPr>
              <a:noFill/>
              <a:ln>
                <a:noFill/>
              </a:ln>
              <a:effectLst/>
            </c:spPr>
            <c:txPr>
              <a:bodyPr rot="0" spcFirstLastPara="1" vertOverflow="ellipsis" vert="horz" wrap="square" lIns="38100" tIns="19050" rIns="38100" bIns="19050" anchor="ctr" anchorCtr="1"/>
              <a:p>
                <a:pPr>
                  <a:defRPr lang="zh-CN" sz="1195" b="0" i="0" u="none" strike="noStrike" kern="1200" baseline="0" smtId="4294967295">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sz="1195" b="0" i="0" u="none" strike="noStrike" kern="1200" baseline="0" smtId="4294967295">
                  <a:solidFill>
                    <a:schemeClr val="tx1">
                      <a:lumMod val="75000"/>
                      <a:lumOff val="25000"/>
                    </a:schemeClr>
                  </a:solidFill>
                  <a:latin typeface="微软雅黑" panose="020b0503020204020204" pitchFamily="34" charset="-122"/>
                  <a:ea typeface="微软雅黑" panose="020b0503020204020204" pitchFamily="34" charset="-122"/>
                  <a:cs typeface="+mn-cs"/>
                </a:endParaRPr>
              </a:p>
            </c:txPr>
            <c:dLblPos val="outEnd"/>
            <c:showLegendKey val="0"/>
            <c:showVal val="1"/>
            <c:showCatName val="0"/>
            <c:showSerName val="0"/>
            <c:showPercent val="0"/>
            <c:showBubbleSize val="0"/>
            <c:showLeaderLines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c:spPr>
                </c15:leaderLines>
              </c:ext>
            </c:extLst>
          </c:dLbls>
          <c:cat>
            <c:strRef>
              <c:f>Sheet1!$A$2:$A$8</c:f>
              <c:strCache>
                <c:ptCount val="7"/>
                <c:pt idx="0">
                  <c:v>显著改善</c:v>
                </c:pt>
                <c:pt idx="1">
                  <c:v>中度改善</c:v>
                </c:pt>
                <c:pt idx="2">
                  <c:v>轻度改善</c:v>
                </c:pt>
                <c:pt idx="3">
                  <c:v>无变化</c:v>
                </c:pt>
                <c:pt idx="4">
                  <c:v>轻度恶化</c:v>
                </c:pt>
                <c:pt idx="5">
                  <c:v>中度恶化</c:v>
                </c:pt>
                <c:pt idx="6">
                  <c:v>严重恶化</c:v>
                </c:pt>
              </c:strCache>
            </c:strRef>
          </c:cat>
          <c:val>
            <c:numRef>
              <c:f>Sheet1!$B$2:$B$8</c:f>
              <c:numCache>
                <c:formatCode>0%</c:formatCode>
                <c:ptCount val="7"/>
                <c:pt idx="0">
                  <c:v>0.01</c:v>
                </c:pt>
                <c:pt idx="1">
                  <c:v>0.14</c:v>
                </c:pt>
                <c:pt idx="2">
                  <c:v>0.41</c:v>
                </c:pt>
                <c:pt idx="3">
                  <c:v>0.39</c:v>
                </c:pt>
                <c:pt idx="4">
                  <c:v>0.04</c:v>
                </c:pt>
                <c:pt idx="5" formatCode="General">
                  <c:v>0</c:v>
                </c:pt>
                <c:pt idx="6" formatCode="General">
                  <c:v>0</c:v>
                </c:pt>
              </c:numCache>
            </c:numRef>
          </c:val>
          <c:extLst>
            <c:ext xmlns:c16="http://schemas.microsoft.com/office/drawing/2014/chart" uri="{C3380CC4-5D6E-409C-BE32-E72D297353CC}">
              <c16:uniqueId val="{00000000-FE98-4402-98D7-E8A76405CAB4}"/>
            </c:ext>
          </c:extLst>
        </c:ser>
        <c:ser>
          <c:idx val="1"/>
          <c:order val="1"/>
          <c:tx>
            <c:strRef>
              <c:f>Sheet1!$C$1</c:f>
              <c:strCache>
                <c:ptCount val="1"/>
                <c:pt idx="0">
                  <c:v>安慰剂（n=140）</c:v>
                </c:pt>
              </c:strCache>
            </c:strRef>
          </c:tx>
          <c:spPr>
            <a:solidFill>
              <a:schemeClr val="accent2"/>
            </a:solidFill>
            <a:ln>
              <a:noFill/>
            </a:ln>
            <a:effectLst/>
          </c:spPr>
          <c:invertIfNegative val="0"/>
          <c:dLbls>
            <c:dLbl>
              <c:idx val="0"/>
              <c:dLblPos val="outEnd"/>
              <c:showLegendKey val="0"/>
              <c:showVal val="1"/>
              <c:showCatName val="0"/>
              <c:showSerName val="0"/>
              <c:showPercent val="0"/>
              <c:showBubbleSize val="0"/>
              <c:extLst/>
            </c:dLbl>
            <c:dLbl>
              <c:idx val="1"/>
              <c:dLblPos val="outEnd"/>
              <c:showLegendKey val="0"/>
              <c:showVal val="1"/>
              <c:showCatName val="0"/>
              <c:showSerName val="0"/>
              <c:showPercent val="0"/>
              <c:showBubbleSize val="0"/>
              <c:extLst/>
            </c:dLbl>
            <c:dLbl>
              <c:idx val="2"/>
              <c:dLblPos val="outEnd"/>
              <c:showLegendKey val="0"/>
              <c:showVal val="1"/>
              <c:showCatName val="0"/>
              <c:showSerName val="0"/>
              <c:showPercent val="0"/>
              <c:showBubbleSize val="0"/>
              <c:extLst/>
            </c:dLbl>
            <c:dLbl>
              <c:idx val="3"/>
              <c:dLblPos val="outEnd"/>
              <c:showLegendKey val="0"/>
              <c:showVal val="1"/>
              <c:showCatName val="0"/>
              <c:showSerName val="0"/>
              <c:showPercent val="0"/>
              <c:showBubbleSize val="0"/>
              <c:extLst/>
            </c:dLbl>
            <c:dLbl>
              <c:idx val="4"/>
              <c:dLblPos val="outEnd"/>
              <c:showLegendKey val="0"/>
              <c:showVal val="1"/>
              <c:showCatName val="0"/>
              <c:showSerName val="0"/>
              <c:showPercent val="0"/>
              <c:showBubbleSize val="0"/>
              <c:extLst/>
            </c:dLbl>
            <c:dLbl>
              <c:idx val="5"/>
              <c:dLblPos val="outEnd"/>
              <c:showLegendKey val="0"/>
              <c:showVal val="1"/>
              <c:showCatName val="0"/>
              <c:showSerName val="0"/>
              <c:showPercent val="0"/>
              <c:showBubbleSize val="0"/>
              <c:extLst/>
            </c:dLbl>
            <c:dLbl>
              <c:idx val="6"/>
              <c:dLblPos val="outEnd"/>
              <c:showLegendKey val="0"/>
              <c:showVal val="1"/>
              <c:showCatName val="0"/>
              <c:showSerName val="0"/>
              <c:showPercent val="0"/>
              <c:showBubbleSize val="0"/>
              <c:extLst/>
            </c:dLbl>
            <c:spPr>
              <a:noFill/>
              <a:ln>
                <a:noFill/>
              </a:ln>
              <a:effectLst/>
            </c:spPr>
            <c:txPr>
              <a:bodyPr rot="0" spcFirstLastPara="1" vertOverflow="ellipsis" vert="horz" wrap="square" lIns="38100" tIns="19050" rIns="38100" bIns="19050" anchor="ctr" anchorCtr="1"/>
              <a:p>
                <a:pPr>
                  <a:defRPr lang="zh-CN" sz="1195" b="0" i="0" u="none" strike="noStrike" kern="1200" baseline="0" smtId="4294967295">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sz="1195" b="0" i="0" u="none" strike="noStrike" kern="1200" baseline="0" smtId="4294967295">
                  <a:solidFill>
                    <a:schemeClr val="tx1">
                      <a:lumMod val="75000"/>
                      <a:lumOff val="25000"/>
                    </a:schemeClr>
                  </a:solidFill>
                  <a:latin typeface="微软雅黑" panose="020b0503020204020204" pitchFamily="34" charset="-122"/>
                  <a:ea typeface="微软雅黑" panose="020b0503020204020204" pitchFamily="34" charset="-122"/>
                  <a:cs typeface="+mn-cs"/>
                </a:endParaRPr>
              </a:p>
            </c:txPr>
            <c:dLblPos val="outEnd"/>
            <c:showLegendKey val="0"/>
            <c:showVal val="1"/>
            <c:showCatName val="0"/>
            <c:showSerName val="0"/>
            <c:showPercent val="0"/>
            <c:showBubbleSize val="0"/>
            <c:showLeaderLines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c:spPr>
                </c15:leaderLines>
              </c:ext>
            </c:extLst>
          </c:dLbls>
          <c:cat>
            <c:strRef>
              <c:f>Sheet1!$A$2:$A$8</c:f>
              <c:strCache>
                <c:ptCount val="7"/>
                <c:pt idx="0">
                  <c:v>显著改善</c:v>
                </c:pt>
                <c:pt idx="1">
                  <c:v>中度改善</c:v>
                </c:pt>
                <c:pt idx="2">
                  <c:v>轻度改善</c:v>
                </c:pt>
                <c:pt idx="3">
                  <c:v>无变化</c:v>
                </c:pt>
                <c:pt idx="4">
                  <c:v>轻度恶化</c:v>
                </c:pt>
                <c:pt idx="5">
                  <c:v>中度恶化</c:v>
                </c:pt>
                <c:pt idx="6">
                  <c:v>严重恶化</c:v>
                </c:pt>
              </c:strCache>
            </c:strRef>
          </c:cat>
          <c:val>
            <c:numRef>
              <c:f>Sheet1!$C$2:$C$8</c:f>
              <c:numCache>
                <c:formatCode>0%</c:formatCode>
                <c:ptCount val="7"/>
                <c:pt idx="0">
                  <c:v>0.01</c:v>
                </c:pt>
                <c:pt idx="1">
                  <c:v>0.07</c:v>
                </c:pt>
                <c:pt idx="2">
                  <c:v>0.34</c:v>
                </c:pt>
                <c:pt idx="3">
                  <c:v>0.51</c:v>
                </c:pt>
                <c:pt idx="4">
                  <c:v>0.06</c:v>
                </c:pt>
                <c:pt idx="5" formatCode="General">
                  <c:v>0</c:v>
                </c:pt>
                <c:pt idx="6" formatCode="General">
                  <c:v>0</c:v>
                </c:pt>
              </c:numCache>
            </c:numRef>
          </c:val>
          <c:extLst>
            <c:ext xmlns:c16="http://schemas.microsoft.com/office/drawing/2014/chart" uri="{C3380CC4-5D6E-409C-BE32-E72D297353CC}">
              <c16:uniqueId val="{00000001-FE98-4402-98D7-E8A76405CAB4}"/>
            </c:ext>
          </c:extLst>
        </c:ser>
        <c:dLbls>
          <c:showLegendKey val="0"/>
          <c:showVal val="0"/>
          <c:showCatName val="0"/>
          <c:showSerName val="0"/>
          <c:showPercent val="0"/>
          <c:showBubbleSize val="0"/>
          <c:showLeaderLines val="0"/>
        </c:dLbls>
        <c:gapWidth val="50"/>
        <c:overlap val="-2"/>
        <c:axId val="272304512"/>
        <c:axId val="272305072"/>
      </c:barChart>
      <c:catAx>
        <c:axId val="272304512"/>
        <c:scaling>
          <c:orientation/>
        </c:scaling>
        <c:delete val="0"/>
        <c:axPos val="b"/>
        <c:numFmt formatCode="General" sourceLinked="1"/>
        <c:majorTickMark val="none"/>
        <c:minorTickMark val="none"/>
        <c:spPr>
          <a:noFill/>
          <a:ln w="9525" cap="flat" cmpd="sng" algn="ctr">
            <a:solidFill>
              <a:schemeClr val="tx1">
                <a:lumMod val="85000"/>
                <a:lumOff val="15000"/>
              </a:schemeClr>
            </a:solidFill>
            <a:round/>
          </a:ln>
          <a:effectLst/>
        </c:spPr>
        <c:txPr>
          <a:bodyPr rot="0" spcFirstLastPara="1" vertOverflow="ellipsis" wrap="square" anchor="ctr" anchorCtr="1"/>
          <a:p>
            <a:pPr>
              <a:defRPr lang="zh-CN" sz="1195" b="0" i="0" u="none" strike="noStrike" kern="1200" baseline="0" smtId="4294967295">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sz="1195" b="0" i="0" u="none" strike="noStrike" kern="1200" baseline="0" smtId="4294967295">
              <a:solidFill>
                <a:schemeClr val="tx1">
                  <a:lumMod val="65000"/>
                  <a:lumOff val="35000"/>
                </a:schemeClr>
              </a:solidFill>
              <a:latin typeface="微软雅黑" panose="020b0503020204020204" pitchFamily="34" charset="-122"/>
              <a:ea typeface="微软雅黑" panose="020b0503020204020204" pitchFamily="34" charset="-122"/>
              <a:cs typeface="+mn-cs"/>
            </a:endParaRPr>
          </a:p>
        </c:txPr>
        <c:crossAx val="272305072"/>
        <c:crosses val="autoZero"/>
        <c:auto val="0"/>
        <c:lblAlgn val="ctr"/>
        <c:lblOffset/>
        <c:noMultiLvlLbl val="0"/>
      </c:catAx>
      <c:valAx>
        <c:axId val="272305072"/>
        <c:scaling>
          <c:orientation/>
        </c:scaling>
        <c:delete val="0"/>
        <c:axPos val="l"/>
        <c:numFmt formatCode="0%" sourceLinked="1"/>
        <c:majorTickMark val="out"/>
        <c:minorTickMark val="none"/>
        <c:spPr>
          <a:noFill/>
          <a:ln>
            <a:solidFill>
              <a:schemeClr val="tx1">
                <a:lumMod val="75000"/>
                <a:lumOff val="25000"/>
              </a:schemeClr>
            </a:solidFill>
          </a:ln>
          <a:effectLst/>
        </c:spPr>
        <c:txPr>
          <a:bodyPr rot="-60000000" spcFirstLastPara="1" vertOverflow="ellipsis" vert="horz" wrap="square" anchor="ctr" anchorCtr="1"/>
          <a:p>
            <a:pPr>
              <a:defRPr lang="zh-CN" sz="1195" b="0" i="0" u="none" strike="noStrike" kern="1200" baseline="0" smtId="4294967295">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sz="1195" b="0" i="0" u="none" strike="noStrike" kern="1200" baseline="0" smtId="4294967295">
              <a:solidFill>
                <a:schemeClr val="tx1">
                  <a:lumMod val="65000"/>
                  <a:lumOff val="35000"/>
                </a:schemeClr>
              </a:solidFill>
              <a:latin typeface="微软雅黑" panose="020b0503020204020204" pitchFamily="34" charset="-122"/>
              <a:ea typeface="微软雅黑" panose="020b0503020204020204" pitchFamily="34" charset="-122"/>
              <a:cs typeface="+mn-cs"/>
            </a:endParaRPr>
          </a:p>
        </c:txPr>
        <c:crossAx val="272304512"/>
        <c:crosses val="autoZero"/>
        <c:crossBetween val="between"/>
      </c:valAx>
      <c:spPr>
        <a:noFill/>
        <a:ln>
          <a:noFill/>
        </a:ln>
        <a:effectLst/>
      </c:spPr>
    </c:plotArea>
    <c:legend>
      <c:legendPos val="b"/>
      <c:layout>
        <c:manualLayout>
          <c:xMode val="edge"/>
          <c:yMode val="edge"/>
          <c:x val="0.6148447394371033"/>
          <c:y val="0.08449695259332657"/>
          <c:w val="0.3374175727367401"/>
          <c:h val="0.13408172130584717"/>
        </c:manualLayout>
      </c:layout>
      <c:overlay val="0"/>
      <c:spPr>
        <a:noFill/>
        <a:ln>
          <a:noFill/>
        </a:ln>
        <a:effectLst/>
      </c:spPr>
      <c:txPr>
        <a:bodyPr rot="0" spcFirstLastPara="1" vertOverflow="ellipsis" vert="horz" wrap="square" anchor="ctr" anchorCtr="1"/>
        <a:p>
          <a:pPr>
            <a:defRPr lang="zh-CN" sz="1195" b="0" i="0" u="none" strike="noStrike" kern="1200" baseline="0" smtId="4294967295">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sz="1195" b="0" i="0" u="none" strike="noStrike" kern="1200" baseline="0" smtId="4294967295">
            <a:solidFill>
              <a:schemeClr val="tx1">
                <a:lumMod val="65000"/>
                <a:lumOff val="35000"/>
              </a:schemeClr>
            </a:solidFill>
            <a:latin typeface="微软雅黑" panose="020b0503020204020204" pitchFamily="34" charset="-122"/>
            <a:ea typeface="微软雅黑" panose="020b0503020204020204" pitchFamily="34" charset="-122"/>
            <a:cs typeface="+mn-cs"/>
          </a:endParaRPr>
        </a:p>
      </c:txPr>
    </c:legend>
    <c:plotVisOnly val="1"/>
    <c:dispBlanksAs val="gap"/>
    <c:showDLblsOverMax val="0"/>
  </c:chart>
  <c:spPr>
    <a:noFill/>
    <a:ln>
      <a:noFill/>
    </a:ln>
    <a:effectLst/>
  </c:spPr>
  <c:txPr>
    <a:bodyPr/>
    <a:p>
      <a:pPr>
        <a:defRPr lang="zh-CN" smtId="4294967295">
          <a:latin typeface="微软雅黑" panose="020b0503020204020204" pitchFamily="34" charset="-122"/>
          <a:ea typeface="微软雅黑" panose="020b0503020204020204" pitchFamily="34" charset="-122"/>
        </a:defRPr>
      </a:pPr>
      <a:endParaRPr lang="zh-CN" smtId="4294967295">
        <a:latin typeface="微软雅黑" panose="020b0503020204020204" pitchFamily="34" charset="-122"/>
        <a:ea typeface="微软雅黑" panose="020b0503020204020204" pitchFamily="34" charset="-122"/>
      </a:endParaRPr>
    </a:p>
  </c:txPr>
  <c:externalData r:id="rId1">
    <c:autoUpdate val="0"/>
  </c:externalData>
</c:chartSpace>
</file>

<file path=ppt/charts/colors1.xml><?xml version="1.0" encoding="utf-8"?>
<cs:colorStyle xmlns:a="http://schemas.openxmlformats.org/drawingml/2006/main" xmlns:cs="http://schemas.microsoft.com/office/drawing/2012/chartStyle"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a="http://schemas.openxmlformats.org/drawingml/2006/main" xmlns:cs="http://schemas.microsoft.com/office/drawing/2012/chartStyle"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a="http://schemas.openxmlformats.org/drawingml/2006/main" xmlns:cs="http://schemas.microsoft.com/office/drawing/2012/chartStyle"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a="http://schemas.openxmlformats.org/drawingml/2006/main" xmlns:cs="http://schemas.microsoft.com/office/drawing/2012/chartStyle"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a="http://schemas.openxmlformats.org/drawingml/2006/main" xmlns:r="http://schemas.openxmlformats.org/officeDocument/2006/relationships" xmlns:cs="http://schemas.microsoft.com/office/drawing/2012/chartStyle"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a="http://schemas.openxmlformats.org/drawingml/2006/main" xmlns:r="http://schemas.openxmlformats.org/officeDocument/2006/relationships" xmlns:cs="http://schemas.microsoft.com/office/drawing/2012/chartStyle"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a="http://schemas.openxmlformats.org/drawingml/2006/main" xmlns:r="http://schemas.openxmlformats.org/officeDocument/2006/relationships" xmlns:cs="http://schemas.microsoft.com/office/drawing/2012/chartStyle"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a="http://schemas.openxmlformats.org/drawingml/2006/main" xmlns:r="http://schemas.openxmlformats.org/officeDocument/2006/relationships" xmlns:cs="http://schemas.microsoft.com/office/drawing/2012/chartStyle"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a="http://schemas.openxmlformats.org/drawingml/2006/main" xmlns:dgm="http://schemas.openxmlformats.org/drawingml/2006/diagram"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a="http://schemas.openxmlformats.org/drawingml/2006/main" xmlns:dgm="http://schemas.openxmlformats.org/drawingml/2006/diagram"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dgm:ptLst>
    <dgm:pt modelId="{5E594809-DFA1-4231-ABD0-374A779D2726}"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zh-CN" altLang="en-US"/>
        </a:p>
      </dgm:t>
    </dgm:pt>
    <dgm:pt modelId="{4468E6BB-65B3-463D-A7BC-1521FE656A1D}" type="parTrans" cxnId="{9976A03D-892A-4ED0-9B7F-EAA6B3F0C91C}">
      <dgm:prSet/>
      <dgm:spPr/>
      <dgm:t>
        <a:bodyPr/>
        <a:lstStyle/>
        <a:p>
          <a:pPr algn="just"/>
          <a:endParaRPr lang="zh-CN" altLang="en-US"/>
        </a:p>
      </dgm:t>
    </dgm:pt>
    <dgm:pt modelId="{C14789AF-130F-4802-A6A6-775DB0A0DCE8}">
      <dgm:prSet custT="1"/>
      <dgm:spPr>
        <a:noFill/>
        <a:ln>
          <a:noFill/>
        </a:ln>
      </dgm:spPr>
      <dgm:t>
        <a:bodyPr/>
        <a:lstStyle/>
        <a:p>
          <a:pPr algn="just"/>
          <a:r>
            <a:rPr lang="zh-CN" altLang="en-US" sz="2400" b="1">
              <a:solidFill>
                <a:srgbClr val="4F9FB5"/>
              </a:solidFill>
              <a:latin typeface="Arial" panose="020b0604020202020204" pitchFamily="34" charset="0"/>
              <a:ea typeface="微软雅黑" panose="020b0503020204020204" pitchFamily="34" charset="-122"/>
              <a:cs typeface="Arial" panose="020b0604020202020204" pitchFamily="34" charset="0"/>
            </a:rPr>
            <a:t>一、卒中后认知障碍简介</a:t>
          </a:r>
          <a:endParaRPr lang="zh-CN" altLang="en-US" sz="2400">
            <a:solidFill>
              <a:srgbClr val="4F9FB5"/>
            </a:solidFill>
            <a:latin typeface="Arial" panose="020b0604020202020204" pitchFamily="34" charset="0"/>
            <a:ea typeface="微软雅黑" panose="020b0503020204020204" pitchFamily="34" charset="-122"/>
            <a:cs typeface="Arial" panose="020b0604020202020204" pitchFamily="34" charset="0"/>
          </a:endParaRPr>
        </a:p>
      </dgm:t>
    </dgm:pt>
    <dgm:pt modelId="{09362255-E392-4159-992B-32843ACEB658}" type="sibTrans" cxnId="{9976A03D-892A-4ED0-9B7F-EAA6B3F0C91C}">
      <dgm:prSet/>
      <dgm:spPr/>
      <dgm:t>
        <a:bodyPr/>
        <a:lstStyle/>
        <a:p>
          <a:pPr algn="just"/>
          <a:endParaRPr lang="zh-CN" altLang="en-US"/>
        </a:p>
      </dgm:t>
    </dgm:pt>
    <dgm:pt modelId="{433D3EAB-92AF-4396-83B8-4C4BE37AB8B9}" type="parTrans" cxnId="{20290A79-9319-4D44-8003-85E586D27D5C}">
      <dgm:prSet/>
      <dgm:spPr/>
      <dgm:t>
        <a:bodyPr/>
        <a:lstStyle/>
        <a:p>
          <a:pPr algn="just"/>
          <a:endParaRPr lang="zh-CN" altLang="en-US"/>
        </a:p>
      </dgm:t>
    </dgm:pt>
    <dgm:pt modelId="{01305B0C-6140-4706-A735-879B02A1E1E1}">
      <dgm:prSet custT="1"/>
      <dgm:spPr>
        <a:noFill/>
        <a:ln>
          <a:noFill/>
        </a:ln>
      </dgm:spPr>
      <dgm:t>
        <a:bodyPr/>
        <a:lstStyle/>
        <a:p>
          <a:pPr algn="just"/>
          <a:r>
            <a:rPr lang="zh-CN" altLang="en-US" sz="2400" b="1">
              <a:latin typeface="Arial" panose="020b0604020202020204" pitchFamily="34" charset="0"/>
              <a:ea typeface="微软雅黑" panose="020b0503020204020204" pitchFamily="34" charset="-122"/>
              <a:cs typeface="Arial" panose="020b0604020202020204" pitchFamily="34" charset="0"/>
            </a:rPr>
            <a:t>二、诊断方法</a:t>
          </a:r>
          <a:endParaRPr lang="zh-CN" altLang="en-US" sz="2400">
            <a:latin typeface="Arial" panose="020b0604020202020204" pitchFamily="34" charset="0"/>
            <a:ea typeface="微软雅黑" panose="020b0503020204020204" pitchFamily="34" charset="-122"/>
            <a:cs typeface="Arial" panose="020b0604020202020204" pitchFamily="34" charset="0"/>
          </a:endParaRPr>
        </a:p>
      </dgm:t>
    </dgm:pt>
    <dgm:pt modelId="{41D63015-0F65-469E-A8D2-85BCBE4862B0}" type="sibTrans" cxnId="{20290A79-9319-4D44-8003-85E586D27D5C}">
      <dgm:prSet/>
      <dgm:spPr/>
      <dgm:t>
        <a:bodyPr/>
        <a:lstStyle/>
        <a:p>
          <a:pPr algn="just"/>
          <a:endParaRPr lang="zh-CN" altLang="en-US"/>
        </a:p>
      </dgm:t>
    </dgm:pt>
    <dgm:pt modelId="{B6445496-2BA2-44A6-B0C5-10A7FCB39821}" type="parTrans" cxnId="{CF94BEB1-C867-4D6E-8273-44A9FCD2A73E}">
      <dgm:prSet/>
      <dgm:spPr/>
      <dgm:t>
        <a:bodyPr/>
        <a:lstStyle/>
        <a:p>
          <a:pPr algn="just"/>
          <a:endParaRPr lang="zh-CN" altLang="en-US"/>
        </a:p>
      </dgm:t>
    </dgm:pt>
    <dgm:pt modelId="{0910D1F4-AEB3-4C16-B610-26D519546580}">
      <dgm:prSet custT="1"/>
      <dgm:spPr>
        <a:noFill/>
        <a:ln>
          <a:noFill/>
        </a:ln>
      </dgm:spPr>
      <dgm:t>
        <a:bodyPr/>
        <a:lstStyle/>
        <a:p>
          <a:pPr algn="just"/>
          <a:r>
            <a:rPr lang="zh-CN" altLang="en-US" sz="2400" b="1">
              <a:latin typeface="Arial" panose="020b0604020202020204" pitchFamily="34" charset="0"/>
              <a:ea typeface="微软雅黑" panose="020b0503020204020204" pitchFamily="34" charset="-122"/>
              <a:cs typeface="Arial" panose="020b0604020202020204" pitchFamily="34" charset="0"/>
            </a:rPr>
            <a:t>三、</a:t>
          </a:r>
          <a:r>
            <a:rPr lang="en-US" altLang="en-US" sz="2400" b="1">
              <a:latin typeface="Arial" panose="020b0604020202020204" pitchFamily="34" charset="0"/>
              <a:ea typeface="微软雅黑" panose="020b0503020204020204" pitchFamily="34" charset="-122"/>
              <a:cs typeface="Arial" panose="020b0604020202020204" pitchFamily="34" charset="0"/>
            </a:rPr>
            <a:t>PSCI</a:t>
          </a:r>
          <a:r>
            <a:rPr lang="zh-CN" altLang="en-US" sz="2400" b="1">
              <a:latin typeface="Arial" panose="020b0604020202020204" pitchFamily="34" charset="0"/>
              <a:ea typeface="微软雅黑" panose="020b0503020204020204" pitchFamily="34" charset="-122"/>
              <a:cs typeface="Arial" panose="020b0604020202020204" pitchFamily="34" charset="0"/>
            </a:rPr>
            <a:t>预防和治疗策略</a:t>
          </a:r>
        </a:p>
      </dgm:t>
    </dgm:pt>
    <dgm:pt modelId="{6445628B-91A6-48D0-95D5-A65B25756F1C}" type="sibTrans" cxnId="{CF94BEB1-C867-4D6E-8273-44A9FCD2A73E}">
      <dgm:prSet/>
      <dgm:spPr/>
      <dgm:t>
        <a:bodyPr/>
        <a:lstStyle/>
        <a:p>
          <a:pPr algn="just"/>
          <a:endParaRPr lang="zh-CN" altLang="en-US"/>
        </a:p>
      </dgm:t>
    </dgm:pt>
    <dgm:pt modelId="{06F9AD15-E2C3-4A39-ADE8-BA13893ED45E}" type="pres">
      <dgm:prSet presAssocID="{5E594809-DFA1-4231-ABD0-374A779D2726}" presName="Name0">
        <dgm:presLayoutVars>
          <dgm:chMax val="7"/>
          <dgm:dir/>
          <dgm:animLvl val="lvl"/>
          <dgm:resizeHandles val="exact"/>
        </dgm:presLayoutVars>
      </dgm:prSet>
      <dgm:spPr/>
      <dgm:t>
        <a:bodyPr/>
        <a:lstStyle/>
        <a:p/>
      </dgm:t>
    </dgm:pt>
    <dgm:pt modelId="{EDFC522B-A2B7-4A81-BFA7-7B0896D0A73B}" type="pres">
      <dgm:prSet presAssocID="{C14789AF-130F-4802-A6A6-775DB0A0DCE8}" presName="circle1" presStyleLbl="node1" presStyleCnt="3"/>
      <dgm:spPr>
        <a:solidFill>
          <a:srgbClr val="60C2C6"/>
        </a:solidFill>
      </dgm:spPr>
      <dgm:t>
        <a:bodyPr/>
        <a:lstStyle/>
        <a:p/>
      </dgm:t>
    </dgm:pt>
    <dgm:pt modelId="{06D0D508-8F45-4953-9D99-3F3F628516D0}" type="pres">
      <dgm:prSet presAssocID="{C14789AF-130F-4802-A6A6-775DB0A0DCE8}" presName="space"/>
      <dgm:spPr/>
      <dgm:t>
        <a:bodyPr/>
        <a:lstStyle/>
        <a:p/>
      </dgm:t>
    </dgm:pt>
    <dgm:pt modelId="{B56A34D1-E83A-42D7-9D3D-987926D012B2}" type="pres">
      <dgm:prSet presAssocID="{C14789AF-130F-4802-A6A6-775DB0A0DCE8}" presName="rect1" presStyleLbl="alignAcc1" presStyleCnt="3" custScaleX="100000"/>
      <dgm:spPr/>
      <dgm:t>
        <a:bodyPr/>
        <a:lstStyle/>
        <a:p/>
      </dgm:t>
    </dgm:pt>
    <dgm:pt modelId="{FCF8FD41-A089-40D3-9679-42A878D2EBF8}" type="pres">
      <dgm:prSet presAssocID="{01305B0C-6140-4706-A735-879B02A1E1E1}" presName="vertSpace2" presStyleLbl="node1" presStyleIdx="1" presStyleCnt="3"/>
      <dgm:spPr/>
      <dgm:t>
        <a:bodyPr/>
        <a:lstStyle/>
        <a:p/>
      </dgm:t>
    </dgm:pt>
    <dgm:pt modelId="{01DF6957-5FF6-485A-ADF7-03363FCAF923}" type="pres">
      <dgm:prSet presAssocID="{01305B0C-6140-4706-A735-879B02A1E1E1}" presName="circle2" presStyleLbl="node1" presStyleIdx="1" presStyleCnt="3"/>
      <dgm:spPr>
        <a:solidFill>
          <a:srgbClr val="66CDCC"/>
        </a:solidFill>
      </dgm:spPr>
      <dgm:t>
        <a:bodyPr/>
        <a:lstStyle/>
        <a:p/>
      </dgm:t>
    </dgm:pt>
    <dgm:pt modelId="{FE98BCF3-3890-4CA8-BDCE-659B000A88C7}" type="pres">
      <dgm:prSet presAssocID="{01305B0C-6140-4706-A735-879B02A1E1E1}" presName="rect2" presStyleLbl="alignAcc1" presStyleIdx="1" presStyleCnt="3" custScaleY="96414" custLinFactNeighborY="2975"/>
      <dgm:spPr/>
      <dgm:t>
        <a:bodyPr/>
        <a:lstStyle/>
        <a:p/>
      </dgm:t>
    </dgm:pt>
    <dgm:pt modelId="{17B4F101-65EE-4FD2-A337-14BE0BF594B6}" type="pres">
      <dgm:prSet presAssocID="{0910D1F4-AEB3-4C16-B610-26D519546580}" presName="vertSpace3" presStyleLbl="node1" presStyleIdx="2" presStyleCnt="3"/>
      <dgm:spPr/>
      <dgm:t>
        <a:bodyPr/>
        <a:lstStyle/>
        <a:p/>
      </dgm:t>
    </dgm:pt>
    <dgm:pt modelId="{094AAD89-1773-487E-9FBC-75C8F1FB48CD}" type="pres">
      <dgm:prSet presAssocID="{0910D1F4-AEB3-4C16-B610-26D519546580}" presName="circle3" presStyleLbl="node1" presStyleIdx="2" presStyleCnt="3"/>
      <dgm:spPr>
        <a:solidFill>
          <a:srgbClr val="4F9FB5"/>
        </a:solidFill>
      </dgm:spPr>
      <dgm:t>
        <a:bodyPr/>
        <a:lstStyle/>
        <a:p/>
      </dgm:t>
    </dgm:pt>
    <dgm:pt modelId="{DE3FFBF9-8BDA-4CCD-81E8-7941E5520702}" type="pres">
      <dgm:prSet presAssocID="{0910D1F4-AEB3-4C16-B610-26D519546580}" presName="rect3" presStyleLbl="alignAcc1" presStyleIdx="2" presStyleCnt="3" custLinFactNeighborY="9210"/>
      <dgm:spPr/>
      <dgm:t>
        <a:bodyPr/>
        <a:lstStyle/>
        <a:p/>
      </dgm:t>
    </dgm:pt>
    <dgm:pt modelId="{519F171A-6E8D-4D2D-A433-6D09FBDB389D}" type="pres">
      <dgm:prSet presAssocID="{C14789AF-130F-4802-A6A6-775DB0A0DCE8}" presName="rect1ParTxNoCh" presStyleLbl="alignAcc1" presStyleCnt="3">
        <dgm:presLayoutVars>
          <dgm:chMax val="1"/>
          <dgm:bulletEnabled val="1"/>
        </dgm:presLayoutVars>
      </dgm:prSet>
      <dgm:spPr/>
      <dgm:t>
        <a:bodyPr/>
        <a:lstStyle/>
        <a:p/>
      </dgm:t>
    </dgm:pt>
    <dgm:pt modelId="{57920F4A-7D50-401D-B750-42F757452A6C}" type="pres">
      <dgm:prSet presAssocID="{01305B0C-6140-4706-A735-879B02A1E1E1}" presName="rect2ParTxNoCh" presStyleLbl="alignAcc1" presStyleIdx="1" presStyleCnt="3">
        <dgm:presLayoutVars>
          <dgm:chMax val="1"/>
          <dgm:bulletEnabled val="1"/>
        </dgm:presLayoutVars>
      </dgm:prSet>
      <dgm:spPr/>
      <dgm:t>
        <a:bodyPr/>
        <a:lstStyle/>
        <a:p/>
      </dgm:t>
    </dgm:pt>
    <dgm:pt modelId="{3AE5235C-7C54-4A66-978D-8231A1E47ED9}" type="pres">
      <dgm:prSet presAssocID="{0910D1F4-AEB3-4C16-B610-26D519546580}" presName="rect3ParTxNoCh" presStyleLbl="alignAcc1" presStyleIdx="2" presStyleCnt="3">
        <dgm:presLayoutVars>
          <dgm:chMax val="1"/>
          <dgm:bulletEnabled val="1"/>
        </dgm:presLayoutVars>
      </dgm:prSet>
      <dgm:spPr/>
      <dgm:t>
        <a:bodyPr/>
        <a:lstStyle/>
        <a:p/>
      </dgm:t>
    </dgm:pt>
  </dgm:ptLst>
  <dgm:cxnLst>
    <dgm:cxn modelId="{9976A03D-892A-4ED0-9B7F-EAA6B3F0C91C}" srcId="{5E594809-DFA1-4231-ABD0-374A779D2726}" destId="{C14789AF-130F-4802-A6A6-775DB0A0DCE8}" srcOrd="0" destOrd="0" parTransId="{4468E6BB-65B3-463D-A7BC-1521FE656A1D}" sibTransId="{09362255-E392-4159-992B-32843ACEB658}"/>
    <dgm:cxn modelId="{20290A79-9319-4D44-8003-85E586D27D5C}" srcId="{5E594809-DFA1-4231-ABD0-374A779D2726}" destId="{01305B0C-6140-4706-A735-879B02A1E1E1}" srcOrd="1" destOrd="0" parTransId="{433D3EAB-92AF-4396-83B8-4C4BE37AB8B9}" sibTransId="{41D63015-0F65-469E-A8D2-85BCBE4862B0}"/>
    <dgm:cxn modelId="{CF94BEB1-C867-4D6E-8273-44A9FCD2A73E}" srcId="{5E594809-DFA1-4231-ABD0-374A779D2726}" destId="{0910D1F4-AEB3-4C16-B610-26D519546580}" srcOrd="2" destOrd="0" parTransId="{B6445496-2BA2-44A6-B0C5-10A7FCB39821}" sibTransId="{6445628B-91A6-48D0-95D5-A65B25756F1C}"/>
    <dgm:cxn modelId="{4F018713-508C-4522-AB0B-EA402B1981EE}" type="presOf" srcId="{5E594809-DFA1-4231-ABD0-374A779D2726}" destId="{06F9AD15-E2C3-4A39-ADE8-BA13893ED45E}" srcOrd="0" destOrd="0" presId="urn:microsoft.com/office/officeart/2005/8/layout/target3"/>
    <dgm:cxn modelId="{5675E002-2419-4179-96B0-1F4198C9FB21}" type="presParOf" srcId="{06F9AD15-E2C3-4A39-ADE8-BA13893ED45E}" destId="{EDFC522B-A2B7-4A81-BFA7-7B0896D0A73B}" srcOrd="0" destOrd="0" presId="urn:microsoft.com/office/officeart/2005/8/layout/target3"/>
    <dgm:cxn modelId="{37D0D79F-92EA-4CBD-BE19-D0331CB3B268}" type="presParOf" srcId="{06F9AD15-E2C3-4A39-ADE8-BA13893ED45E}" destId="{06D0D508-8F45-4953-9D99-3F3F628516D0}" srcOrd="1" destOrd="0" presId="urn:microsoft.com/office/officeart/2005/8/layout/target3"/>
    <dgm:cxn modelId="{B4B76429-1116-4D70-9CF1-F75DB95E1E97}" type="presParOf" srcId="{06F9AD15-E2C3-4A39-ADE8-BA13893ED45E}" destId="{B56A34D1-E83A-42D7-9D3D-987926D012B2}" srcOrd="2" destOrd="0" presId="urn:microsoft.com/office/officeart/2005/8/layout/target3"/>
    <dgm:cxn modelId="{B5A4CC6A-7660-4EA9-AB8E-34CBF5D49846}" type="presOf" srcId="{C14789AF-130F-4802-A6A6-775DB0A0DCE8}" destId="{B56A34D1-E83A-42D7-9D3D-987926D012B2}" srcOrd="0" destOrd="0" presId="urn:microsoft.com/office/officeart/2005/8/layout/target3"/>
    <dgm:cxn modelId="{DE61A5AD-986E-449D-8E6F-41BB2703C56A}" type="presParOf" srcId="{06F9AD15-E2C3-4A39-ADE8-BA13893ED45E}" destId="{FCF8FD41-A089-40D3-9679-42A878D2EBF8}" srcOrd="3" destOrd="0" presId="urn:microsoft.com/office/officeart/2005/8/layout/target3"/>
    <dgm:cxn modelId="{5D46ECF2-959E-45FA-A11F-244E30E9322F}" type="presParOf" srcId="{06F9AD15-E2C3-4A39-ADE8-BA13893ED45E}" destId="{01DF6957-5FF6-485A-ADF7-03363FCAF923}" srcOrd="4" destOrd="0" presId="urn:microsoft.com/office/officeart/2005/8/layout/target3"/>
    <dgm:cxn modelId="{EC831B8E-1BEE-4302-AF94-1B1D0CA62D1A}" type="presParOf" srcId="{06F9AD15-E2C3-4A39-ADE8-BA13893ED45E}" destId="{FE98BCF3-3890-4CA8-BDCE-659B000A88C7}" srcOrd="5" destOrd="0" presId="urn:microsoft.com/office/officeart/2005/8/layout/target3"/>
    <dgm:cxn modelId="{7F3F3F39-EEBF-49D7-AF5B-A31F325B8B2D}" type="presOf" srcId="{01305B0C-6140-4706-A735-879B02A1E1E1}" destId="{FE98BCF3-3890-4CA8-BDCE-659B000A88C7}" srcOrd="0" destOrd="0" presId="urn:microsoft.com/office/officeart/2005/8/layout/target3"/>
    <dgm:cxn modelId="{98BD6BC5-EF88-4C0D-9FFA-783738E8C83F}" type="presParOf" srcId="{06F9AD15-E2C3-4A39-ADE8-BA13893ED45E}" destId="{17B4F101-65EE-4FD2-A337-14BE0BF594B6}" srcOrd="6" destOrd="0" presId="urn:microsoft.com/office/officeart/2005/8/layout/target3"/>
    <dgm:cxn modelId="{FE1968EC-9D8B-43A5-B139-723751EDDB22}" type="presParOf" srcId="{06F9AD15-E2C3-4A39-ADE8-BA13893ED45E}" destId="{094AAD89-1773-487E-9FBC-75C8F1FB48CD}" srcOrd="7" destOrd="0" presId="urn:microsoft.com/office/officeart/2005/8/layout/target3"/>
    <dgm:cxn modelId="{A221567E-1089-4E76-B826-5DF2A2A73287}" type="presParOf" srcId="{06F9AD15-E2C3-4A39-ADE8-BA13893ED45E}" destId="{DE3FFBF9-8BDA-4CCD-81E8-7941E5520702}" srcOrd="8" destOrd="0" presId="urn:microsoft.com/office/officeart/2005/8/layout/target3"/>
    <dgm:cxn modelId="{040FFE72-8ADD-4C7D-9B84-E18F78836B88}" type="presOf" srcId="{0910D1F4-AEB3-4C16-B610-26D519546580}" destId="{DE3FFBF9-8BDA-4CCD-81E8-7941E5520702}" srcOrd="0" destOrd="0" presId="urn:microsoft.com/office/officeart/2005/8/layout/target3"/>
    <dgm:cxn modelId="{5B82F114-86F7-46CF-AF42-995AD685C382}" type="presParOf" srcId="{06F9AD15-E2C3-4A39-ADE8-BA13893ED45E}" destId="{519F171A-6E8D-4D2D-A433-6D09FBDB389D}" srcOrd="9" destOrd="0" presId="urn:microsoft.com/office/officeart/2005/8/layout/target3"/>
    <dgm:cxn modelId="{EFF30AC2-C7E6-4D68-A6BE-1E8B718E42C7}" type="presOf" srcId="{C14789AF-130F-4802-A6A6-775DB0A0DCE8}" destId="{519F171A-6E8D-4D2D-A433-6D09FBDB389D}" srcOrd="1" destOrd="0" presId="urn:microsoft.com/office/officeart/2005/8/layout/target3"/>
    <dgm:cxn modelId="{389C169A-8B58-4956-8696-62CAD79B2664}" type="presParOf" srcId="{06F9AD15-E2C3-4A39-ADE8-BA13893ED45E}" destId="{57920F4A-7D50-401D-B750-42F757452A6C}" srcOrd="10" destOrd="0" presId="urn:microsoft.com/office/officeart/2005/8/layout/target3"/>
    <dgm:cxn modelId="{1B4364BA-8227-4120-A5B3-2886F6B064E0}" type="presOf" srcId="{01305B0C-6140-4706-A735-879B02A1E1E1}" destId="{57920F4A-7D50-401D-B750-42F757452A6C}" srcOrd="1" destOrd="0" presId="urn:microsoft.com/office/officeart/2005/8/layout/target3"/>
    <dgm:cxn modelId="{91B92770-2C1D-4B3E-9DDD-0E8BFED555FF}" type="presParOf" srcId="{06F9AD15-E2C3-4A39-ADE8-BA13893ED45E}" destId="{3AE5235C-7C54-4A66-978D-8231A1E47ED9}" srcOrd="11" destOrd="0" presId="urn:microsoft.com/office/officeart/2005/8/layout/target3"/>
    <dgm:cxn modelId="{CB8000E2-861A-4C3C-BC44-C6BA2FEFD7D2}" type="presOf" srcId="{0910D1F4-AEB3-4C16-B610-26D519546580}" destId="{3AE5235C-7C54-4A66-978D-8231A1E47ED9}" srcOrd="1" destOrd="0" presId="urn:microsoft.com/office/officeart/2005/8/layout/target3"/>
  </dgm:cxnLst>
  <dgm:bg>
    <a:noFill/>
  </dgm:bg>
  <dgm:whole>
    <a:ln>
      <a:noFill/>
    </a:ln>
  </dgm:whole>
  <dgm:extLst>
    <a:ext uri="http://schemas.microsoft.com/office/drawing/2008/diagram">
      <dsp:dataModelExt xmlns:dsp="http://schemas.microsoft.com/office/drawing/2008/diagram" relId="rId2" minVer="http://schemas.openxmlformats.org/drawingml/2006/main"/>
    </a:ext>
  </dgm:extLst>
</dgm:dataModel>
</file>

<file path=ppt/diagrams/data2.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dgm:ptLst>
    <dgm:pt modelId="{65F83268-8B99-4A6E-8F2A-C71DE0F6A06E}"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2B58613B-3CBF-4788-B9DF-7DB3B6B4CF84}" type="parTrans" cxnId="{91D79065-7FAA-4952-9511-F8699244E7AF}">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3F2A6BAA-5E5E-4920-9FFD-670B68008252}">
      <dgm:prSet phldrT="[文本]" custT="1"/>
      <dgm:spPr>
        <a:solidFill>
          <a:srgbClr val="86BDCC"/>
        </a:solidFill>
        <a:ln w="12700" cap="flat" cmpd="sng" algn="ctr">
          <a:solidFill>
            <a:schemeClr val="lt1">
              <a:hueOff val="0"/>
              <a:satOff val="0"/>
              <a:lumOff val="0"/>
              <a:alphaOff val="0"/>
            </a:schemeClr>
          </a:solidFill>
          <a:prstDash val="solid"/>
          <a:miter lim="800000"/>
        </a:ln>
      </dgm:spPr>
      <dgm:t>
        <a:bodyPr/>
        <a:lstStyle/>
        <a:p>
          <a:pPr algn="ctr"/>
          <a:r>
            <a:rPr lang="en-US" altLang="zh-CN" sz="1400" b="1">
              <a:solidFill>
                <a:schemeClr val="tx1"/>
              </a:solidFill>
              <a:latin typeface="Arial" panose="020b0604020202020204" pitchFamily="34" charset="0"/>
              <a:ea typeface="微软雅黑" panose="020b0503020204020204" pitchFamily="34" charset="-122"/>
              <a:cs typeface="Arial" panose="020b0604020202020204" pitchFamily="34" charset="0"/>
            </a:rPr>
            <a:t>PSMCI</a:t>
          </a:r>
          <a:endParaRPr lang="zh-CN" altLang="en-US" sz="1400" b="1">
            <a:solidFill>
              <a:schemeClr val="tx1"/>
            </a:solidFill>
            <a:latin typeface="Arial" panose="020b0604020202020204" pitchFamily="34" charset="0"/>
            <a:ea typeface="微软雅黑" panose="020b0503020204020204" pitchFamily="34" charset="-122"/>
            <a:cs typeface="Arial" panose="020b0604020202020204" pitchFamily="34" charset="0"/>
          </a:endParaRPr>
        </a:p>
      </dgm:t>
    </dgm:pt>
    <dgm:pt modelId="{D2306077-FB40-4A6D-BA42-220FEE705FB1}" type="parTrans" cxnId="{022DDCF8-C9FC-4CE0-90AB-F5CACF0D3D7C}">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F3499C3B-584D-4218-9E31-217868B53308}">
      <dgm:prSet phldrT="[文本]" custT="1"/>
      <dgm:spPr>
        <a:solidFill>
          <a:schemeClr val="lt1">
            <a:alpha val="90000"/>
            <a:hueOff val="0"/>
            <a:satOff val="0"/>
            <a:lumOff val="0"/>
            <a:alphaOff val="0"/>
          </a:schemeClr>
        </a:solidFill>
        <a:ln>
          <a:solidFill>
            <a:srgbClr val="86BDCC"/>
          </a:solidFill>
        </a:ln>
      </dgm:spPr>
      <dgm:t>
        <a:bodyPr anchor="ctr"/>
        <a:lstStyle/>
        <a:p>
          <a:pPr algn="just"/>
          <a:r>
            <a:rPr lang="zh-CN" altLang="en-US" sz="1200">
              <a:latin typeface="Arial" panose="020b0604020202020204" pitchFamily="34" charset="0"/>
              <a:ea typeface="微软雅黑" panose="020b0503020204020204" pitchFamily="34" charset="-122"/>
              <a:cs typeface="Arial" panose="020b0604020202020204" pitchFamily="34" charset="0"/>
            </a:rPr>
            <a:t>卒中后轻度认知障碍</a:t>
          </a:r>
        </a:p>
      </dgm:t>
    </dgm:pt>
    <dgm:pt modelId="{EA7E5CE2-6297-4A17-807E-DCDA73FC690D}" type="sibTrans" cxnId="{022DDCF8-C9FC-4CE0-90AB-F5CACF0D3D7C}">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6F1321AA-81ED-4717-AB1D-F3CD502E8DBF}" type="sibTrans" cxnId="{91D79065-7FAA-4952-9511-F8699244E7AF}">
      <dgm:prSet/>
      <dgm:spPr>
        <a:solidFill>
          <a:srgbClr val="5DBCC3"/>
        </a:solidFill>
        <a:ln>
          <a:noFill/>
        </a:ln>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5BD2B5F7-DB7F-4AD6-800D-F3D67A96DF84}" type="parTrans" cxnId="{68F129C8-728E-48A5-8E4D-21DE8E1A9D23}">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D1EECC4B-C3A8-4D9A-8EA6-1CB702AFF565}">
      <dgm:prSet phldrT="[文本]" custT="1"/>
      <dgm:spPr>
        <a:solidFill>
          <a:srgbClr val="3C9BA2"/>
        </a:solidFill>
        <a:ln w="12700" cap="flat" cmpd="sng" algn="ctr">
          <a:solidFill>
            <a:schemeClr val="lt1">
              <a:hueOff val="0"/>
              <a:satOff val="0"/>
              <a:lumOff val="0"/>
              <a:alphaOff val="0"/>
            </a:schemeClr>
          </a:solidFill>
          <a:prstDash val="solid"/>
          <a:miter lim="800000"/>
        </a:ln>
      </dgm:spPr>
      <dgm:t>
        <a:bodyPr/>
        <a:lstStyle/>
        <a:p>
          <a:pPr algn="ctr"/>
          <a:r>
            <a:rPr lang="en-US" altLang="zh-CN" sz="1400" b="1">
              <a:latin typeface="Arial" panose="020b0604020202020204" pitchFamily="34" charset="0"/>
              <a:ea typeface="微软雅黑" panose="020b0503020204020204" pitchFamily="34" charset="-122"/>
              <a:cs typeface="Arial" panose="020b0604020202020204" pitchFamily="34" charset="0"/>
            </a:rPr>
            <a:t>PSCIND</a:t>
          </a:r>
          <a:endParaRPr lang="zh-CN" altLang="en-US" sz="1400" b="1">
            <a:latin typeface="Arial" panose="020b0604020202020204" pitchFamily="34" charset="0"/>
            <a:ea typeface="微软雅黑" panose="020b0503020204020204" pitchFamily="34" charset="-122"/>
            <a:cs typeface="Arial" panose="020b0604020202020204" pitchFamily="34" charset="0"/>
          </a:endParaRPr>
        </a:p>
      </dgm:t>
    </dgm:pt>
    <dgm:pt modelId="{17A2DFF7-5B94-43B2-A594-F610DEC15B95}" type="parTrans" cxnId="{BC6402B8-BBAB-455A-BE5D-66C4EAEA22E5}">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2D4E022C-FAD8-4E8D-B431-FBB1DD79E562}">
      <dgm:prSet phldrT="[文本]" custT="1"/>
      <dgm:spPr>
        <a:solidFill>
          <a:schemeClr val="lt1">
            <a:alpha val="90000"/>
            <a:hueOff val="0"/>
            <a:satOff val="0"/>
            <a:lumOff val="0"/>
            <a:alphaOff val="0"/>
          </a:schemeClr>
        </a:solidFill>
        <a:ln>
          <a:solidFill>
            <a:srgbClr val="3C9BA2"/>
          </a:solidFill>
        </a:ln>
      </dgm:spPr>
      <dgm:t>
        <a:bodyPr anchor="ctr"/>
        <a:lstStyle/>
        <a:p>
          <a:pPr algn="just"/>
          <a:r>
            <a:rPr lang="zh-CN" altLang="en-US" sz="1200">
              <a:latin typeface="Arial" panose="020b0604020202020204" pitchFamily="34" charset="0"/>
              <a:ea typeface="微软雅黑" panose="020b0503020204020204" pitchFamily="34" charset="-122"/>
              <a:cs typeface="Arial" panose="020b0604020202020204" pitchFamily="34" charset="0"/>
            </a:rPr>
            <a:t>卒中后认知障碍非痴呆</a:t>
          </a:r>
        </a:p>
      </dgm:t>
    </dgm:pt>
    <dgm:pt modelId="{E791EF14-78C2-414A-803C-FBE094E92854}" type="sibTrans" cxnId="{BC6402B8-BBAB-455A-BE5D-66C4EAEA22E5}">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A6F431DF-F722-4657-8A87-F63CEFF6E4D0}" type="sibTrans" cxnId="{68F129C8-728E-48A5-8E4D-21DE8E1A9D23}">
      <dgm:prSet/>
      <dgm:spPr>
        <a:solidFill>
          <a:srgbClr val="4F9FB5"/>
        </a:solidFill>
        <a:ln>
          <a:noFill/>
        </a:ln>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E9FF46B1-D346-4EFA-BACF-35798C35A935}" type="parTrans" cxnId="{8AB8C16E-8810-43B7-8FF2-AA809C51D0E7}">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A29017A3-71DF-4D81-9080-A549DE983D67}">
      <dgm:prSet phldrT="[文本]" custT="1"/>
      <dgm:spPr>
        <a:solidFill>
          <a:srgbClr val="4F9FB5"/>
        </a:solidFill>
        <a:ln w="12700" cap="flat" cmpd="sng" algn="ctr">
          <a:solidFill>
            <a:schemeClr val="lt1">
              <a:hueOff val="0"/>
              <a:satOff val="0"/>
              <a:lumOff val="0"/>
              <a:alphaOff val="0"/>
            </a:schemeClr>
          </a:solidFill>
          <a:prstDash val="solid"/>
          <a:miter lim="800000"/>
        </a:ln>
      </dgm:spPr>
      <dgm:t>
        <a:bodyPr/>
        <a:lstStyle/>
        <a:p>
          <a:pPr algn="ctr"/>
          <a:r>
            <a:rPr lang="en-US" altLang="zh-CN" sz="1400" b="1">
              <a:latin typeface="Arial" panose="020b0604020202020204" pitchFamily="34" charset="0"/>
              <a:ea typeface="微软雅黑" panose="020b0503020204020204" pitchFamily="34" charset="-122"/>
              <a:cs typeface="Arial" panose="020b0604020202020204" pitchFamily="34" charset="0"/>
            </a:rPr>
            <a:t>PSD</a:t>
          </a:r>
          <a:endParaRPr lang="zh-CN" altLang="en-US" sz="1400" b="1">
            <a:latin typeface="Arial" panose="020b0604020202020204" pitchFamily="34" charset="0"/>
            <a:ea typeface="微软雅黑" panose="020b0503020204020204" pitchFamily="34" charset="-122"/>
            <a:cs typeface="Arial" panose="020b0604020202020204" pitchFamily="34" charset="0"/>
          </a:endParaRPr>
        </a:p>
      </dgm:t>
    </dgm:pt>
    <dgm:pt modelId="{1731A350-7344-4264-B704-ACB1C3D521A2}" type="parTrans" cxnId="{55EA9CB1-AA16-4F54-A293-67C630F58404}">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4B99D8BF-F6E4-4F5C-AF30-7D025D3F8B8E}">
      <dgm:prSet phldrT="[文本]" custT="1"/>
      <dgm:spPr>
        <a:solidFill>
          <a:schemeClr val="lt1">
            <a:alpha val="90000"/>
            <a:hueOff val="0"/>
            <a:satOff val="0"/>
            <a:lumOff val="0"/>
            <a:alphaOff val="0"/>
          </a:schemeClr>
        </a:solidFill>
        <a:ln>
          <a:solidFill>
            <a:srgbClr val="4F9FB5"/>
          </a:solidFill>
        </a:ln>
      </dgm:spPr>
      <dgm:t>
        <a:bodyPr anchor="ctr"/>
        <a:lstStyle/>
        <a:p>
          <a:r>
            <a:rPr lang="zh-CN" altLang="en-US" sz="1200">
              <a:latin typeface="Arial" panose="020b0604020202020204" pitchFamily="34" charset="0"/>
              <a:ea typeface="微软雅黑" panose="020b0503020204020204" pitchFamily="34" charset="-122"/>
              <a:cs typeface="Arial" panose="020b0604020202020204" pitchFamily="34" charset="0"/>
            </a:rPr>
            <a:t>卒中后痴呆</a:t>
          </a:r>
        </a:p>
      </dgm:t>
    </dgm:pt>
    <dgm:pt modelId="{6FBB03EB-A5B4-4C3D-B952-567DAB8FBF12}" type="sibTrans" cxnId="{55EA9CB1-AA16-4F54-A293-67C630F58404}">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880AAA2F-951B-4710-8149-C0C62BBF90A2}" type="sibTrans" cxnId="{8AB8C16E-8810-43B7-8FF2-AA809C51D0E7}">
      <dgm:prSet/>
      <dgm:spPr/>
      <dgm: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dgm:t>
    </dgm:pt>
    <dgm:pt modelId="{09F3C20D-187C-45A6-B59A-DB42A89E751C}" type="pres">
      <dgm:prSet presAssocID="{65F83268-8B99-4A6E-8F2A-C71DE0F6A06E}" presName="linearFlow">
        <dgm:presLayoutVars>
          <dgm:dir/>
          <dgm:animLvl val="lvl"/>
          <dgm:resizeHandles val="exact"/>
        </dgm:presLayoutVars>
      </dgm:prSet>
      <dgm:spPr/>
      <dgm:t>
        <a:bodyPr/>
        <a:lstStyle/>
        <a:p/>
      </dgm:t>
    </dgm:pt>
    <dgm:pt modelId="{396D0D3C-32A2-4EA2-9F1A-7E28B94202EE}" type="pres">
      <dgm:prSet presAssocID="{3F2A6BAA-5E5E-4920-9FFD-670B68008252}" presName="composite"/>
      <dgm:spPr/>
      <dgm:t>
        <a:bodyPr/>
        <a:lstStyle/>
        <a:p/>
      </dgm:t>
    </dgm:pt>
    <dgm:pt modelId="{1224DBAD-F1EB-428E-8B57-04CE253EC251}" type="pres">
      <dgm:prSet presAssocID="{3F2A6BAA-5E5E-4920-9FFD-670B68008252}" presName="parTx" presStyleLbl="node1" presStyleCnt="3">
        <dgm:presLayoutVars>
          <dgm:chMax val="0"/>
          <dgm:chPref val="0"/>
          <dgm:bulletEnabled val="1"/>
        </dgm:presLayoutVars>
      </dgm:prSet>
      <dgm:spPr/>
      <dgm:t>
        <a:bodyPr/>
        <a:lstStyle/>
        <a:p/>
      </dgm:t>
    </dgm:pt>
    <dgm:pt modelId="{FF586882-0B91-43AF-9D60-9B03F56CEC4A}" type="pres">
      <dgm:prSet presAssocID="{3F2A6BAA-5E5E-4920-9FFD-670B68008252}" presName="parSh" presStyleLbl="node1" presStyleCnt="3"/>
      <dgm:spPr/>
      <dgm:t>
        <a:bodyPr/>
        <a:lstStyle/>
        <a:p/>
      </dgm:t>
    </dgm:pt>
    <dgm:pt modelId="{3AD61C89-3B40-4844-9997-EE98602EEDF2}" type="pres">
      <dgm:prSet presAssocID="{3F2A6BAA-5E5E-4920-9FFD-670B68008252}" presName="desTx" presStyleLbl="fgAcc1" presStyleCnt="3">
        <dgm:presLayoutVars>
          <dgm:bulletEnabled val="1"/>
        </dgm:presLayoutVars>
      </dgm:prSet>
      <dgm:spPr/>
      <dgm:t>
        <a:bodyPr/>
        <a:lstStyle/>
        <a:p/>
      </dgm:t>
    </dgm:pt>
    <dgm:pt modelId="{60EDF634-D52B-451C-A609-15B6A3414F51}" type="pres">
      <dgm:prSet presAssocID="{6F1321AA-81ED-4717-AB1D-F3CD502E8DBF}" presName="sibTrans" presStyleLbl="sibTrans2D1" presStyleCnt="2"/>
      <dgm:spPr/>
      <dgm:t>
        <a:bodyPr/>
        <a:lstStyle/>
        <a:p/>
      </dgm:t>
    </dgm:pt>
    <dgm:pt modelId="{56520816-781C-41C6-802B-71B2480CD0B2}" type="pres">
      <dgm:prSet presAssocID="{6F1321AA-81ED-4717-AB1D-F3CD502E8DBF}" presName="connTx" presStyleLbl="sibTrans2D1" presStyleCnt="2"/>
      <dgm:spPr/>
      <dgm:t>
        <a:bodyPr/>
        <a:lstStyle/>
        <a:p/>
      </dgm:t>
    </dgm:pt>
    <dgm:pt modelId="{D06A8846-607D-4D42-A12F-D0A0E266798D}" type="pres">
      <dgm:prSet presAssocID="{D1EECC4B-C3A8-4D9A-8EA6-1CB702AFF565}" presName="composite"/>
      <dgm:spPr/>
      <dgm:t>
        <a:bodyPr/>
        <a:lstStyle/>
        <a:p/>
      </dgm:t>
    </dgm:pt>
    <dgm:pt modelId="{F4342CA5-927A-4ADF-978E-520C7A30D763}" type="pres">
      <dgm:prSet presAssocID="{D1EECC4B-C3A8-4D9A-8EA6-1CB702AFF565}" presName="parTx" presStyleLbl="node1" presStyleIdx="1" presStyleCnt="3">
        <dgm:presLayoutVars>
          <dgm:chMax val="0"/>
          <dgm:chPref val="0"/>
          <dgm:bulletEnabled val="1"/>
        </dgm:presLayoutVars>
      </dgm:prSet>
      <dgm:spPr/>
      <dgm:t>
        <a:bodyPr/>
        <a:lstStyle/>
        <a:p/>
      </dgm:t>
    </dgm:pt>
    <dgm:pt modelId="{1AAEC09F-F60C-47CB-93F7-EE5BD0DA7D8F}" type="pres">
      <dgm:prSet presAssocID="{D1EECC4B-C3A8-4D9A-8EA6-1CB702AFF565}" presName="parSh" presStyleLbl="node1" presStyleIdx="1" presStyleCnt="3"/>
      <dgm:spPr/>
      <dgm:t>
        <a:bodyPr/>
        <a:lstStyle/>
        <a:p/>
      </dgm:t>
    </dgm:pt>
    <dgm:pt modelId="{C4D1B25B-B63D-4CF6-99DF-6C6A184D7DA4}" type="pres">
      <dgm:prSet presAssocID="{D1EECC4B-C3A8-4D9A-8EA6-1CB702AFF565}" presName="desTx" presStyleLbl="fgAcc1" presStyleIdx="1" presStyleCnt="3">
        <dgm:presLayoutVars>
          <dgm:bulletEnabled val="1"/>
        </dgm:presLayoutVars>
      </dgm:prSet>
      <dgm:spPr/>
      <dgm:t>
        <a:bodyPr/>
        <a:lstStyle/>
        <a:p/>
      </dgm:t>
    </dgm:pt>
    <dgm:pt modelId="{9AB25DA6-5023-4FFE-90B0-CEF76B416D08}" type="pres">
      <dgm:prSet presAssocID="{A6F431DF-F722-4657-8A87-F63CEFF6E4D0}" presName="sibTrans" presStyleLbl="sibTrans2D1" presStyleIdx="1" presStyleCnt="2"/>
      <dgm:spPr/>
      <dgm:t>
        <a:bodyPr/>
        <a:lstStyle/>
        <a:p/>
      </dgm:t>
    </dgm:pt>
    <dgm:pt modelId="{053A929A-6E11-4F1B-8410-8C23AF0AAACB}" type="pres">
      <dgm:prSet presAssocID="{A6F431DF-F722-4657-8A87-F63CEFF6E4D0}" presName="connTx" presStyleLbl="sibTrans2D1" presStyleIdx="1" presStyleCnt="2"/>
      <dgm:spPr/>
      <dgm:t>
        <a:bodyPr/>
        <a:lstStyle/>
        <a:p/>
      </dgm:t>
    </dgm:pt>
    <dgm:pt modelId="{A068DCB9-BEA5-45BF-9F53-2494F9130C7A}" type="pres">
      <dgm:prSet presAssocID="{A29017A3-71DF-4D81-9080-A549DE983D67}" presName="composite"/>
      <dgm:spPr/>
      <dgm:t>
        <a:bodyPr/>
        <a:lstStyle/>
        <a:p/>
      </dgm:t>
    </dgm:pt>
    <dgm:pt modelId="{FB03620D-73FC-4C13-8643-BFF9A8AB7B09}" type="pres">
      <dgm:prSet presAssocID="{A29017A3-71DF-4D81-9080-A549DE983D67}" presName="parTx" presStyleLbl="node1" presStyleIdx="2" presStyleCnt="3">
        <dgm:presLayoutVars>
          <dgm:chMax val="0"/>
          <dgm:chPref val="0"/>
          <dgm:bulletEnabled val="1"/>
        </dgm:presLayoutVars>
      </dgm:prSet>
      <dgm:spPr/>
      <dgm:t>
        <a:bodyPr/>
        <a:lstStyle/>
        <a:p/>
      </dgm:t>
    </dgm:pt>
    <dgm:pt modelId="{33798C5A-5EAE-435B-84E9-B879B048FE14}" type="pres">
      <dgm:prSet presAssocID="{A29017A3-71DF-4D81-9080-A549DE983D67}" presName="parSh" presStyleLbl="node1" presStyleIdx="2" presStyleCnt="3"/>
      <dgm:spPr/>
      <dgm:t>
        <a:bodyPr/>
        <a:lstStyle/>
        <a:p/>
      </dgm:t>
    </dgm:pt>
    <dgm:pt modelId="{30FF1DD7-B19A-4FEB-B904-FDBA6C26808E}" type="pres">
      <dgm:prSet presAssocID="{A29017A3-71DF-4D81-9080-A549DE983D67}" presName="desTx" presStyleLbl="fgAcc1" presStyleIdx="2" presStyleCnt="3">
        <dgm:presLayoutVars>
          <dgm:bulletEnabled val="1"/>
        </dgm:presLayoutVars>
      </dgm:prSet>
      <dgm:spPr/>
      <dgm:t>
        <a:bodyPr/>
        <a:lstStyle/>
        <a:p/>
      </dgm:t>
    </dgm:pt>
  </dgm:ptLst>
  <dgm:cxnLst>
    <dgm:cxn modelId="{91D79065-7FAA-4952-9511-F8699244E7AF}" srcId="{65F83268-8B99-4A6E-8F2A-C71DE0F6A06E}" destId="{3F2A6BAA-5E5E-4920-9FFD-670B68008252}" srcOrd="0" destOrd="0" parTransId="{2B58613B-3CBF-4788-B9DF-7DB3B6B4CF84}" sibTransId="{6F1321AA-81ED-4717-AB1D-F3CD502E8DBF}"/>
    <dgm:cxn modelId="{022DDCF8-C9FC-4CE0-90AB-F5CACF0D3D7C}" srcId="{3F2A6BAA-5E5E-4920-9FFD-670B68008252}" destId="{F3499C3B-584D-4218-9E31-217868B53308}" srcOrd="0" destOrd="0" parTransId="{D2306077-FB40-4A6D-BA42-220FEE705FB1}" sibTransId="{EA7E5CE2-6297-4A17-807E-DCDA73FC690D}"/>
    <dgm:cxn modelId="{68F129C8-728E-48A5-8E4D-21DE8E1A9D23}" srcId="{65F83268-8B99-4A6E-8F2A-C71DE0F6A06E}" destId="{D1EECC4B-C3A8-4D9A-8EA6-1CB702AFF565}" srcOrd="1" destOrd="0" parTransId="{5BD2B5F7-DB7F-4AD6-800D-F3D67A96DF84}" sibTransId="{A6F431DF-F722-4657-8A87-F63CEFF6E4D0}"/>
    <dgm:cxn modelId="{BC6402B8-BBAB-455A-BE5D-66C4EAEA22E5}" srcId="{D1EECC4B-C3A8-4D9A-8EA6-1CB702AFF565}" destId="{2D4E022C-FAD8-4E8D-B431-FBB1DD79E562}" srcOrd="0" destOrd="0" parTransId="{17A2DFF7-5B94-43B2-A594-F610DEC15B95}" sibTransId="{E791EF14-78C2-414A-803C-FBE094E92854}"/>
    <dgm:cxn modelId="{8AB8C16E-8810-43B7-8FF2-AA809C51D0E7}" srcId="{65F83268-8B99-4A6E-8F2A-C71DE0F6A06E}" destId="{A29017A3-71DF-4D81-9080-A549DE983D67}" srcOrd="2" destOrd="0" parTransId="{E9FF46B1-D346-4EFA-BACF-35798C35A935}" sibTransId="{880AAA2F-951B-4710-8149-C0C62BBF90A2}"/>
    <dgm:cxn modelId="{55EA9CB1-AA16-4F54-A293-67C630F58404}" srcId="{A29017A3-71DF-4D81-9080-A549DE983D67}" destId="{4B99D8BF-F6E4-4F5C-AF30-7D025D3F8B8E}" srcOrd="0" destOrd="0" parTransId="{1731A350-7344-4264-B704-ACB1C3D521A2}" sibTransId="{6FBB03EB-A5B4-4C3D-B952-567DAB8FBF12}"/>
    <dgm:cxn modelId="{49A778A0-B23C-4993-A12D-D356C97B58CD}" type="presOf" srcId="{65F83268-8B99-4A6E-8F2A-C71DE0F6A06E}" destId="{09F3C20D-187C-45A6-B59A-DB42A89E751C}" srcOrd="0" destOrd="0" presId="urn:microsoft.com/office/officeart/2005/8/layout/process3"/>
    <dgm:cxn modelId="{1A568A53-0B39-4D7F-B1D1-B4C50B156E4F}" type="presParOf" srcId="{09F3C20D-187C-45A6-B59A-DB42A89E751C}" destId="{396D0D3C-32A2-4EA2-9F1A-7E28B94202EE}" srcOrd="0" destOrd="0" presId="urn:microsoft.com/office/officeart/2005/8/layout/process3"/>
    <dgm:cxn modelId="{88D50D16-2941-45DC-8984-9358E8906D82}" type="presParOf" srcId="{396D0D3C-32A2-4EA2-9F1A-7E28B94202EE}" destId="{1224DBAD-F1EB-428E-8B57-04CE253EC251}" srcOrd="0" destOrd="0" presId="urn:microsoft.com/office/officeart/2005/8/layout/process3"/>
    <dgm:cxn modelId="{8BEC8E61-D2E0-4F2A-9CA9-04F435818C7E}" type="presOf" srcId="{3F2A6BAA-5E5E-4920-9FFD-670B68008252}" destId="{1224DBAD-F1EB-428E-8B57-04CE253EC251}" srcOrd="0" destOrd="0" presId="urn:microsoft.com/office/officeart/2005/8/layout/process3"/>
    <dgm:cxn modelId="{E423F3AC-693A-4C24-9C5B-23D6BF206C5F}" type="presParOf" srcId="{396D0D3C-32A2-4EA2-9F1A-7E28B94202EE}" destId="{FF586882-0B91-43AF-9D60-9B03F56CEC4A}" srcOrd="1" destOrd="0" presId="urn:microsoft.com/office/officeart/2005/8/layout/process3"/>
    <dgm:cxn modelId="{5AD98FAB-30F5-4B1D-BB39-332EB1F9158D}" type="presOf" srcId="{3F2A6BAA-5E5E-4920-9FFD-670B68008252}" destId="{FF586882-0B91-43AF-9D60-9B03F56CEC4A}" srcOrd="1" destOrd="0" presId="urn:microsoft.com/office/officeart/2005/8/layout/process3"/>
    <dgm:cxn modelId="{4EFFC21D-AF74-494E-9077-6BD5F0C7062C}" type="presParOf" srcId="{396D0D3C-32A2-4EA2-9F1A-7E28B94202EE}" destId="{3AD61C89-3B40-4844-9997-EE98602EEDF2}" srcOrd="2" destOrd="0" presId="urn:microsoft.com/office/officeart/2005/8/layout/process3"/>
    <dgm:cxn modelId="{4C6ED56A-1FFB-4C33-BF39-CAD1E5F45AD2}" type="presOf" srcId="{F3499C3B-584D-4218-9E31-217868B53308}" destId="{3AD61C89-3B40-4844-9997-EE98602EEDF2}" srcOrd="0" destOrd="0" presId="urn:microsoft.com/office/officeart/2005/8/layout/process3"/>
    <dgm:cxn modelId="{FB0DF38C-F522-4426-9E5B-9343C92AC29F}" type="presParOf" srcId="{09F3C20D-187C-45A6-B59A-DB42A89E751C}" destId="{60EDF634-D52B-451C-A609-15B6A3414F51}" srcOrd="1" destOrd="0" presId="urn:microsoft.com/office/officeart/2005/8/layout/process3"/>
    <dgm:cxn modelId="{755E86BC-B974-4EF7-8340-EF03368E879B}" type="presOf" srcId="{6F1321AA-81ED-4717-AB1D-F3CD502E8DBF}" destId="{60EDF634-D52B-451C-A609-15B6A3414F51}" srcOrd="0" destOrd="0" presId="urn:microsoft.com/office/officeart/2005/8/layout/process3"/>
    <dgm:cxn modelId="{7CC58F3A-74A3-4222-9569-F9FAF34BE6DC}" type="presParOf" srcId="{60EDF634-D52B-451C-A609-15B6A3414F51}" destId="{56520816-781C-41C6-802B-71B2480CD0B2}" srcOrd="0" destOrd="0" presId="urn:microsoft.com/office/officeart/2005/8/layout/process3"/>
    <dgm:cxn modelId="{FE1B95D6-DEEA-47B3-938C-48EB28E29B0B}" type="presOf" srcId="{6F1321AA-81ED-4717-AB1D-F3CD502E8DBF}" destId="{56520816-781C-41C6-802B-71B2480CD0B2}" srcOrd="1" destOrd="0" presId="urn:microsoft.com/office/officeart/2005/8/layout/process3"/>
    <dgm:cxn modelId="{9FFC76B3-92B8-43CE-9E59-2A9B86984A65}" type="presParOf" srcId="{09F3C20D-187C-45A6-B59A-DB42A89E751C}" destId="{D06A8846-607D-4D42-A12F-D0A0E266798D}" srcOrd="2" destOrd="0" presId="urn:microsoft.com/office/officeart/2005/8/layout/process3"/>
    <dgm:cxn modelId="{B7FF4CD6-B2D3-4A2C-8E86-E5B74F3CAEF5}" type="presParOf" srcId="{D06A8846-607D-4D42-A12F-D0A0E266798D}" destId="{F4342CA5-927A-4ADF-978E-520C7A30D763}" srcOrd="0" destOrd="0" presId="urn:microsoft.com/office/officeart/2005/8/layout/process3"/>
    <dgm:cxn modelId="{E81C0665-8E7F-4185-BFBD-BFE52EEC4D67}" type="presOf" srcId="{D1EECC4B-C3A8-4D9A-8EA6-1CB702AFF565}" destId="{F4342CA5-927A-4ADF-978E-520C7A30D763}" srcOrd="0" destOrd="0" presId="urn:microsoft.com/office/officeart/2005/8/layout/process3"/>
    <dgm:cxn modelId="{AF7FA902-8197-48F8-BA04-534E9323CD2F}" type="presParOf" srcId="{D06A8846-607D-4D42-A12F-D0A0E266798D}" destId="{1AAEC09F-F60C-47CB-93F7-EE5BD0DA7D8F}" srcOrd="1" destOrd="0" presId="urn:microsoft.com/office/officeart/2005/8/layout/process3"/>
    <dgm:cxn modelId="{627E8F9F-033E-496C-B74C-4847AD80D9A3}" type="presOf" srcId="{D1EECC4B-C3A8-4D9A-8EA6-1CB702AFF565}" destId="{1AAEC09F-F60C-47CB-93F7-EE5BD0DA7D8F}" srcOrd="1" destOrd="0" presId="urn:microsoft.com/office/officeart/2005/8/layout/process3"/>
    <dgm:cxn modelId="{4CE3CEBD-DA12-481E-A42D-A44AA2431ECD}" type="presParOf" srcId="{D06A8846-607D-4D42-A12F-D0A0E266798D}" destId="{C4D1B25B-B63D-4CF6-99DF-6C6A184D7DA4}" srcOrd="2" destOrd="0" presId="urn:microsoft.com/office/officeart/2005/8/layout/process3"/>
    <dgm:cxn modelId="{724B0D3C-8E8D-4D74-92C2-B8F0CC6A8ABD}" type="presOf" srcId="{2D4E022C-FAD8-4E8D-B431-FBB1DD79E562}" destId="{C4D1B25B-B63D-4CF6-99DF-6C6A184D7DA4}" srcOrd="0" destOrd="0" presId="urn:microsoft.com/office/officeart/2005/8/layout/process3"/>
    <dgm:cxn modelId="{7002A260-142D-4BED-9C06-F56011B3B441}" type="presParOf" srcId="{09F3C20D-187C-45A6-B59A-DB42A89E751C}" destId="{9AB25DA6-5023-4FFE-90B0-CEF76B416D08}" srcOrd="3" destOrd="0" presId="urn:microsoft.com/office/officeart/2005/8/layout/process3"/>
    <dgm:cxn modelId="{5E479CB7-3374-427E-B8AE-26A4799B4833}" type="presOf" srcId="{A6F431DF-F722-4657-8A87-F63CEFF6E4D0}" destId="{9AB25DA6-5023-4FFE-90B0-CEF76B416D08}" srcOrd="0" destOrd="0" presId="urn:microsoft.com/office/officeart/2005/8/layout/process3"/>
    <dgm:cxn modelId="{77086E9B-B93F-41DF-9907-6AD15C6CFC48}" type="presParOf" srcId="{9AB25DA6-5023-4FFE-90B0-CEF76B416D08}" destId="{053A929A-6E11-4F1B-8410-8C23AF0AAACB}" srcOrd="0" destOrd="0" presId="urn:microsoft.com/office/officeart/2005/8/layout/process3"/>
    <dgm:cxn modelId="{8C68AD66-7681-48D8-861A-42A45C81A7F3}" type="presOf" srcId="{A6F431DF-F722-4657-8A87-F63CEFF6E4D0}" destId="{053A929A-6E11-4F1B-8410-8C23AF0AAACB}" srcOrd="1" destOrd="0" presId="urn:microsoft.com/office/officeart/2005/8/layout/process3"/>
    <dgm:cxn modelId="{DE0F47FA-003D-4936-A86C-990484D70B6D}" type="presParOf" srcId="{09F3C20D-187C-45A6-B59A-DB42A89E751C}" destId="{A068DCB9-BEA5-45BF-9F53-2494F9130C7A}" srcOrd="4" destOrd="0" presId="urn:microsoft.com/office/officeart/2005/8/layout/process3"/>
    <dgm:cxn modelId="{AB9C82F1-290B-4630-9705-D91444D0A16F}" type="presParOf" srcId="{A068DCB9-BEA5-45BF-9F53-2494F9130C7A}" destId="{FB03620D-73FC-4C13-8643-BFF9A8AB7B09}" srcOrd="0" destOrd="0" presId="urn:microsoft.com/office/officeart/2005/8/layout/process3"/>
    <dgm:cxn modelId="{D9C76984-08D2-4B2C-ABA7-8BF0F5B6BB77}" type="presOf" srcId="{A29017A3-71DF-4D81-9080-A549DE983D67}" destId="{FB03620D-73FC-4C13-8643-BFF9A8AB7B09}" srcOrd="0" destOrd="0" presId="urn:microsoft.com/office/officeart/2005/8/layout/process3"/>
    <dgm:cxn modelId="{C5D64BF2-86EB-4945-BBC8-69379D28BBA9}" type="presParOf" srcId="{A068DCB9-BEA5-45BF-9F53-2494F9130C7A}" destId="{33798C5A-5EAE-435B-84E9-B879B048FE14}" srcOrd="1" destOrd="0" presId="urn:microsoft.com/office/officeart/2005/8/layout/process3"/>
    <dgm:cxn modelId="{5EF12B57-0AB4-44D8-A4A6-D9ED42D2CAD5}" type="presOf" srcId="{A29017A3-71DF-4D81-9080-A549DE983D67}" destId="{33798C5A-5EAE-435B-84E9-B879B048FE14}" srcOrd="1" destOrd="0" presId="urn:microsoft.com/office/officeart/2005/8/layout/process3"/>
    <dgm:cxn modelId="{DAF6D37B-8A9F-4558-ABCE-39FF8858C456}" type="presParOf" srcId="{A068DCB9-BEA5-45BF-9F53-2494F9130C7A}" destId="{30FF1DD7-B19A-4FEB-B904-FDBA6C26808E}" srcOrd="2" destOrd="0" presId="urn:microsoft.com/office/officeart/2005/8/layout/process3"/>
    <dgm:cxn modelId="{C79DF6A2-0FA3-4AC7-850A-2E51BDD916FD}" type="presOf" srcId="{4B99D8BF-F6E4-4F5C-AF30-7D025D3F8B8E}" destId="{30FF1DD7-B19A-4FEB-B904-FDBA6C26808E}" srcOrd="0" destOrd="0" presId="urn:microsoft.com/office/officeart/2005/8/layout/process3"/>
  </dgm:cxnLst>
  <dgm:bg/>
  <dgm:whole/>
  <dgm:extLst>
    <a:ext uri="http://schemas.microsoft.com/office/drawing/2008/diagram">
      <dsp:dataModelExt xmlns:dsp="http://schemas.microsoft.com/office/drawing/2008/diagram" relId="rId4" minVer="http://schemas.openxmlformats.org/drawingml/2006/main"/>
    </a:ext>
  </dgm:extLst>
</dgm:dataModel>
</file>

<file path=ppt/diagrams/data3.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dgm:ptLst>
    <dgm:pt modelId="{5E594809-DFA1-4231-ABD0-374A779D2726}"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zh-CN" altLang="en-US"/>
        </a:p>
      </dgm:t>
    </dgm:pt>
    <dgm:pt modelId="{4468E6BB-65B3-463D-A7BC-1521FE656A1D}" type="parTrans" cxnId="{3427ABCC-C48C-450E-87E0-7CE6EDF8EADF}">
      <dgm:prSet/>
      <dgm:spPr/>
      <dgm:t>
        <a:bodyPr/>
        <a:lstStyle/>
        <a:p>
          <a:pPr algn="just"/>
          <a:endParaRPr lang="zh-CN" altLang="en-US"/>
        </a:p>
      </dgm:t>
    </dgm:pt>
    <dgm:pt modelId="{C14789AF-130F-4802-A6A6-775DB0A0DCE8}">
      <dgm:prSet custT="1"/>
      <dgm:spPr>
        <a:noFill/>
        <a:ln>
          <a:noFill/>
        </a:ln>
      </dgm:spPr>
      <dgm:t>
        <a:bodyPr/>
        <a:lstStyle/>
        <a:p>
          <a:pPr algn="just"/>
          <a:r>
            <a:rPr lang="zh-CN" altLang="en-US" sz="2400" b="1">
              <a:solidFill>
                <a:schemeClr val="tx1"/>
              </a:solidFill>
              <a:latin typeface="Arial" panose="020b0604020202020204" pitchFamily="34" charset="0"/>
              <a:ea typeface="微软雅黑" panose="020b0503020204020204" pitchFamily="34" charset="-122"/>
              <a:cs typeface="Arial" panose="020b0604020202020204" pitchFamily="34" charset="0"/>
            </a:rPr>
            <a:t>一、卒中后认知障碍简介</a:t>
          </a:r>
          <a:endParaRPr lang="zh-CN" altLang="en-US" sz="2400">
            <a:solidFill>
              <a:schemeClr val="tx1"/>
            </a:solidFill>
            <a:latin typeface="Arial" panose="020b0604020202020204" pitchFamily="34" charset="0"/>
            <a:ea typeface="微软雅黑" panose="020b0503020204020204" pitchFamily="34" charset="-122"/>
            <a:cs typeface="Arial" panose="020b0604020202020204" pitchFamily="34" charset="0"/>
          </a:endParaRPr>
        </a:p>
      </dgm:t>
    </dgm:pt>
    <dgm:pt modelId="{09362255-E392-4159-992B-32843ACEB658}" type="sibTrans" cxnId="{3427ABCC-C48C-450E-87E0-7CE6EDF8EADF}">
      <dgm:prSet/>
      <dgm:spPr/>
      <dgm:t>
        <a:bodyPr/>
        <a:lstStyle/>
        <a:p>
          <a:pPr algn="just"/>
          <a:endParaRPr lang="zh-CN" altLang="en-US"/>
        </a:p>
      </dgm:t>
    </dgm:pt>
    <dgm:pt modelId="{433D3EAB-92AF-4396-83B8-4C4BE37AB8B9}" type="parTrans" cxnId="{11C78DE1-1603-4CFB-AB79-167047451407}">
      <dgm:prSet/>
      <dgm:spPr/>
      <dgm:t>
        <a:bodyPr/>
        <a:lstStyle/>
        <a:p>
          <a:pPr algn="just"/>
          <a:endParaRPr lang="zh-CN" altLang="en-US"/>
        </a:p>
      </dgm:t>
    </dgm:pt>
    <dgm:pt modelId="{01305B0C-6140-4706-A735-879B02A1E1E1}">
      <dgm:prSet custT="1"/>
      <dgm:spPr>
        <a:noFill/>
        <a:ln>
          <a:noFill/>
        </a:ln>
      </dgm:spPr>
      <dgm:t>
        <a:bodyPr/>
        <a:lstStyle/>
        <a:p>
          <a:pPr algn="just"/>
          <a:r>
            <a:rPr lang="zh-CN" altLang="en-US" sz="2400" b="1">
              <a:solidFill>
                <a:srgbClr val="35898F"/>
              </a:solidFill>
              <a:latin typeface="Arial" panose="020b0604020202020204" pitchFamily="34" charset="0"/>
              <a:ea typeface="微软雅黑" panose="020b0503020204020204" pitchFamily="34" charset="-122"/>
              <a:cs typeface="Arial" panose="020b0604020202020204" pitchFamily="34" charset="0"/>
            </a:rPr>
            <a:t>二、</a:t>
          </a:r>
          <a:r>
            <a:rPr lang="en-US" altLang="zh-CN" sz="2400" b="1">
              <a:solidFill>
                <a:srgbClr val="35898F"/>
              </a:solidFill>
              <a:latin typeface="Arial" panose="020b0604020202020204" pitchFamily="34" charset="0"/>
              <a:ea typeface="微软雅黑" panose="020b0503020204020204" pitchFamily="34" charset="-122"/>
              <a:cs typeface="Arial" panose="020b0604020202020204" pitchFamily="34" charset="0"/>
            </a:rPr>
            <a:t>PSCI</a:t>
          </a:r>
          <a:r>
            <a:rPr lang="zh-CN" altLang="en-US" sz="2400" b="1">
              <a:solidFill>
                <a:srgbClr val="35898F"/>
              </a:solidFill>
              <a:latin typeface="Arial" panose="020b0604020202020204" pitchFamily="34" charset="0"/>
              <a:ea typeface="微软雅黑" panose="020b0503020204020204" pitchFamily="34" charset="-122"/>
              <a:cs typeface="Arial" panose="020b0604020202020204" pitchFamily="34" charset="0"/>
            </a:rPr>
            <a:t>的筛查、诊断、评估</a:t>
          </a:r>
          <a:endParaRPr lang="zh-CN" altLang="en-US" sz="2400">
            <a:solidFill>
              <a:srgbClr val="35898F"/>
            </a:solidFill>
            <a:latin typeface="Arial" panose="020b0604020202020204" pitchFamily="34" charset="0"/>
            <a:ea typeface="微软雅黑" panose="020b0503020204020204" pitchFamily="34" charset="-122"/>
            <a:cs typeface="Arial" panose="020b0604020202020204" pitchFamily="34" charset="0"/>
          </a:endParaRPr>
        </a:p>
      </dgm:t>
    </dgm:pt>
    <dgm:pt modelId="{41D63015-0F65-469E-A8D2-85BCBE4862B0}" type="sibTrans" cxnId="{11C78DE1-1603-4CFB-AB79-167047451407}">
      <dgm:prSet/>
      <dgm:spPr/>
      <dgm:t>
        <a:bodyPr/>
        <a:lstStyle/>
        <a:p>
          <a:pPr algn="just"/>
          <a:endParaRPr lang="zh-CN" altLang="en-US"/>
        </a:p>
      </dgm:t>
    </dgm:pt>
    <dgm:pt modelId="{B6445496-2BA2-44A6-B0C5-10A7FCB39821}" type="parTrans" cxnId="{4D8C2925-91FA-4326-9A42-431E86907D64}">
      <dgm:prSet/>
      <dgm:spPr/>
      <dgm:t>
        <a:bodyPr/>
        <a:lstStyle/>
        <a:p>
          <a:pPr algn="just"/>
          <a:endParaRPr lang="zh-CN" altLang="en-US"/>
        </a:p>
      </dgm:t>
    </dgm:pt>
    <dgm:pt modelId="{0910D1F4-AEB3-4C16-B610-26D519546580}">
      <dgm:prSet custT="1"/>
      <dgm:spPr>
        <a:noFill/>
        <a:ln>
          <a:noFill/>
        </a:ln>
      </dgm:spPr>
      <dgm:t>
        <a:bodyPr/>
        <a:lstStyle/>
        <a:p>
          <a:pPr algn="just"/>
          <a:r>
            <a:rPr lang="zh-CN" altLang="en-US" sz="2400" b="1">
              <a:latin typeface="Arial" panose="020b0604020202020204" pitchFamily="34" charset="0"/>
              <a:ea typeface="微软雅黑" panose="020b0503020204020204" pitchFamily="34" charset="-122"/>
              <a:cs typeface="Arial" panose="020b0604020202020204" pitchFamily="34" charset="0"/>
            </a:rPr>
            <a:t>三、</a:t>
          </a:r>
          <a:r>
            <a:rPr lang="en-US" altLang="en-US" sz="2400" b="1">
              <a:latin typeface="Arial" panose="020b0604020202020204" pitchFamily="34" charset="0"/>
              <a:ea typeface="微软雅黑" panose="020b0503020204020204" pitchFamily="34" charset="-122"/>
              <a:cs typeface="Arial" panose="020b0604020202020204" pitchFamily="34" charset="0"/>
            </a:rPr>
            <a:t>PSCI</a:t>
          </a:r>
          <a:r>
            <a:rPr lang="zh-CN" altLang="en-US" sz="2400" b="1">
              <a:latin typeface="Arial" panose="020b0604020202020204" pitchFamily="34" charset="0"/>
              <a:ea typeface="微软雅黑" panose="020b0503020204020204" pitchFamily="34" charset="-122"/>
              <a:cs typeface="Arial" panose="020b0604020202020204" pitchFamily="34" charset="0"/>
            </a:rPr>
            <a:t>预防和治疗策略</a:t>
          </a:r>
        </a:p>
      </dgm:t>
    </dgm:pt>
    <dgm:pt modelId="{6445628B-91A6-48D0-95D5-A65B25756F1C}" type="sibTrans" cxnId="{4D8C2925-91FA-4326-9A42-431E86907D64}">
      <dgm:prSet/>
      <dgm:spPr/>
      <dgm:t>
        <a:bodyPr/>
        <a:lstStyle/>
        <a:p>
          <a:pPr algn="just"/>
          <a:endParaRPr lang="zh-CN" altLang="en-US"/>
        </a:p>
      </dgm:t>
    </dgm:pt>
    <dgm:pt modelId="{06F9AD15-E2C3-4A39-ADE8-BA13893ED45E}" type="pres">
      <dgm:prSet presAssocID="{5E594809-DFA1-4231-ABD0-374A779D2726}" presName="Name0">
        <dgm:presLayoutVars>
          <dgm:chMax val="7"/>
          <dgm:dir/>
          <dgm:animLvl val="lvl"/>
          <dgm:resizeHandles val="exact"/>
        </dgm:presLayoutVars>
      </dgm:prSet>
      <dgm:spPr/>
      <dgm:t>
        <a:bodyPr/>
        <a:lstStyle/>
        <a:p/>
      </dgm:t>
    </dgm:pt>
    <dgm:pt modelId="{EDFC522B-A2B7-4A81-BFA7-7B0896D0A73B}" type="pres">
      <dgm:prSet presAssocID="{C14789AF-130F-4802-A6A6-775DB0A0DCE8}" presName="circle1" presStyleLbl="node1" presStyleCnt="3"/>
      <dgm:spPr>
        <a:solidFill>
          <a:srgbClr val="60C2C6"/>
        </a:solidFill>
      </dgm:spPr>
      <dgm:t>
        <a:bodyPr/>
        <a:lstStyle/>
        <a:p/>
      </dgm:t>
    </dgm:pt>
    <dgm:pt modelId="{06D0D508-8F45-4953-9D99-3F3F628516D0}" type="pres">
      <dgm:prSet presAssocID="{C14789AF-130F-4802-A6A6-775DB0A0DCE8}" presName="space"/>
      <dgm:spPr/>
      <dgm:t>
        <a:bodyPr/>
        <a:lstStyle/>
        <a:p/>
      </dgm:t>
    </dgm:pt>
    <dgm:pt modelId="{B56A34D1-E83A-42D7-9D3D-987926D012B2}" type="pres">
      <dgm:prSet presAssocID="{C14789AF-130F-4802-A6A6-775DB0A0DCE8}" presName="rect1" presStyleLbl="alignAcc1" presStyleCnt="3" custScaleX="100000"/>
      <dgm:spPr/>
      <dgm:t>
        <a:bodyPr/>
        <a:lstStyle/>
        <a:p/>
      </dgm:t>
    </dgm:pt>
    <dgm:pt modelId="{FCF8FD41-A089-40D3-9679-42A878D2EBF8}" type="pres">
      <dgm:prSet presAssocID="{01305B0C-6140-4706-A735-879B02A1E1E1}" presName="vertSpace2" presStyleLbl="node1" presStyleIdx="1" presStyleCnt="3"/>
      <dgm:spPr/>
      <dgm:t>
        <a:bodyPr/>
        <a:lstStyle/>
        <a:p/>
      </dgm:t>
    </dgm:pt>
    <dgm:pt modelId="{01DF6957-5FF6-485A-ADF7-03363FCAF923}" type="pres">
      <dgm:prSet presAssocID="{01305B0C-6140-4706-A735-879B02A1E1E1}" presName="circle2" presStyleLbl="node1" presStyleIdx="1" presStyleCnt="3"/>
      <dgm:spPr>
        <a:solidFill>
          <a:srgbClr val="66CDCC"/>
        </a:solidFill>
      </dgm:spPr>
      <dgm:t>
        <a:bodyPr/>
        <a:lstStyle/>
        <a:p/>
      </dgm:t>
    </dgm:pt>
    <dgm:pt modelId="{FE98BCF3-3890-4CA8-BDCE-659B000A88C7}" type="pres">
      <dgm:prSet presAssocID="{01305B0C-6140-4706-A735-879B02A1E1E1}" presName="rect2" presStyleLbl="alignAcc1" presStyleIdx="1" presStyleCnt="3" custScaleY="96414" custLinFactNeighborY="2975"/>
      <dgm:spPr/>
      <dgm:t>
        <a:bodyPr/>
        <a:lstStyle/>
        <a:p/>
      </dgm:t>
    </dgm:pt>
    <dgm:pt modelId="{17B4F101-65EE-4FD2-A337-14BE0BF594B6}" type="pres">
      <dgm:prSet presAssocID="{0910D1F4-AEB3-4C16-B610-26D519546580}" presName="vertSpace3" presStyleLbl="node1" presStyleIdx="2" presStyleCnt="3"/>
      <dgm:spPr/>
      <dgm:t>
        <a:bodyPr/>
        <a:lstStyle/>
        <a:p/>
      </dgm:t>
    </dgm:pt>
    <dgm:pt modelId="{094AAD89-1773-487E-9FBC-75C8F1FB48CD}" type="pres">
      <dgm:prSet presAssocID="{0910D1F4-AEB3-4C16-B610-26D519546580}" presName="circle3" presStyleLbl="node1" presStyleIdx="2" presStyleCnt="3"/>
      <dgm:spPr>
        <a:solidFill>
          <a:srgbClr val="4F9FB5"/>
        </a:solidFill>
      </dgm:spPr>
      <dgm:t>
        <a:bodyPr/>
        <a:lstStyle/>
        <a:p/>
      </dgm:t>
    </dgm:pt>
    <dgm:pt modelId="{DE3FFBF9-8BDA-4CCD-81E8-7941E5520702}" type="pres">
      <dgm:prSet presAssocID="{0910D1F4-AEB3-4C16-B610-26D519546580}" presName="rect3" presStyleLbl="alignAcc1" presStyleIdx="2" presStyleCnt="3" custLinFactNeighborY="9210"/>
      <dgm:spPr/>
      <dgm:t>
        <a:bodyPr/>
        <a:lstStyle/>
        <a:p/>
      </dgm:t>
    </dgm:pt>
    <dgm:pt modelId="{519F171A-6E8D-4D2D-A433-6D09FBDB389D}" type="pres">
      <dgm:prSet presAssocID="{C14789AF-130F-4802-A6A6-775DB0A0DCE8}" presName="rect1ParTxNoCh" presStyleLbl="alignAcc1" presStyleCnt="3">
        <dgm:presLayoutVars>
          <dgm:chMax val="1"/>
          <dgm:bulletEnabled val="1"/>
        </dgm:presLayoutVars>
      </dgm:prSet>
      <dgm:spPr/>
      <dgm:t>
        <a:bodyPr/>
        <a:lstStyle/>
        <a:p/>
      </dgm:t>
    </dgm:pt>
    <dgm:pt modelId="{57920F4A-7D50-401D-B750-42F757452A6C}" type="pres">
      <dgm:prSet presAssocID="{01305B0C-6140-4706-A735-879B02A1E1E1}" presName="rect2ParTxNoCh" presStyleLbl="alignAcc1" presStyleIdx="1" presStyleCnt="3">
        <dgm:presLayoutVars>
          <dgm:chMax val="1"/>
          <dgm:bulletEnabled val="1"/>
        </dgm:presLayoutVars>
      </dgm:prSet>
      <dgm:spPr/>
      <dgm:t>
        <a:bodyPr/>
        <a:lstStyle/>
        <a:p/>
      </dgm:t>
    </dgm:pt>
    <dgm:pt modelId="{3AE5235C-7C54-4A66-978D-8231A1E47ED9}" type="pres">
      <dgm:prSet presAssocID="{0910D1F4-AEB3-4C16-B610-26D519546580}" presName="rect3ParTxNoCh" presStyleLbl="alignAcc1" presStyleIdx="2" presStyleCnt="3">
        <dgm:presLayoutVars>
          <dgm:chMax val="1"/>
          <dgm:bulletEnabled val="1"/>
        </dgm:presLayoutVars>
      </dgm:prSet>
      <dgm:spPr/>
      <dgm:t>
        <a:bodyPr/>
        <a:lstStyle/>
        <a:p/>
      </dgm:t>
    </dgm:pt>
  </dgm:ptLst>
  <dgm:cxnLst>
    <dgm:cxn modelId="{3427ABCC-C48C-450E-87E0-7CE6EDF8EADF}" srcId="{5E594809-DFA1-4231-ABD0-374A779D2726}" destId="{C14789AF-130F-4802-A6A6-775DB0A0DCE8}" srcOrd="0" destOrd="0" parTransId="{4468E6BB-65B3-463D-A7BC-1521FE656A1D}" sibTransId="{09362255-E392-4159-992B-32843ACEB658}"/>
    <dgm:cxn modelId="{11C78DE1-1603-4CFB-AB79-167047451407}" srcId="{5E594809-DFA1-4231-ABD0-374A779D2726}" destId="{01305B0C-6140-4706-A735-879B02A1E1E1}" srcOrd="1" destOrd="0" parTransId="{433D3EAB-92AF-4396-83B8-4C4BE37AB8B9}" sibTransId="{41D63015-0F65-469E-A8D2-85BCBE4862B0}"/>
    <dgm:cxn modelId="{4D8C2925-91FA-4326-9A42-431E86907D64}" srcId="{5E594809-DFA1-4231-ABD0-374A779D2726}" destId="{0910D1F4-AEB3-4C16-B610-26D519546580}" srcOrd="2" destOrd="0" parTransId="{B6445496-2BA2-44A6-B0C5-10A7FCB39821}" sibTransId="{6445628B-91A6-48D0-95D5-A65B25756F1C}"/>
    <dgm:cxn modelId="{CD4D480A-3196-4819-B9E5-45F4AF940A6E}" type="presOf" srcId="{5E594809-DFA1-4231-ABD0-374A779D2726}" destId="{06F9AD15-E2C3-4A39-ADE8-BA13893ED45E}" srcOrd="0" destOrd="0" presId="urn:microsoft.com/office/officeart/2005/8/layout/target3"/>
    <dgm:cxn modelId="{2215BF29-456A-4277-AC81-0D586383CED3}" type="presParOf" srcId="{06F9AD15-E2C3-4A39-ADE8-BA13893ED45E}" destId="{EDFC522B-A2B7-4A81-BFA7-7B0896D0A73B}" srcOrd="0" destOrd="0" presId="urn:microsoft.com/office/officeart/2005/8/layout/target3"/>
    <dgm:cxn modelId="{258B9B98-80F1-4B20-B424-C62B3C4FD2F2}" type="presParOf" srcId="{06F9AD15-E2C3-4A39-ADE8-BA13893ED45E}" destId="{06D0D508-8F45-4953-9D99-3F3F628516D0}" srcOrd="1" destOrd="0" presId="urn:microsoft.com/office/officeart/2005/8/layout/target3"/>
    <dgm:cxn modelId="{BBC3B842-4D50-4069-953E-1D042F8ABE8D}" type="presParOf" srcId="{06F9AD15-E2C3-4A39-ADE8-BA13893ED45E}" destId="{B56A34D1-E83A-42D7-9D3D-987926D012B2}" srcOrd="2" destOrd="0" presId="urn:microsoft.com/office/officeart/2005/8/layout/target3"/>
    <dgm:cxn modelId="{F6063F6D-9A8D-41E4-997E-FA2F4FF454E9}" type="presOf" srcId="{C14789AF-130F-4802-A6A6-775DB0A0DCE8}" destId="{B56A34D1-E83A-42D7-9D3D-987926D012B2}" srcOrd="0" destOrd="0" presId="urn:microsoft.com/office/officeart/2005/8/layout/target3"/>
    <dgm:cxn modelId="{355A3DE9-A98D-4267-A6CD-D6B6F0442BAF}" type="presParOf" srcId="{06F9AD15-E2C3-4A39-ADE8-BA13893ED45E}" destId="{FCF8FD41-A089-40D3-9679-42A878D2EBF8}" srcOrd="3" destOrd="0" presId="urn:microsoft.com/office/officeart/2005/8/layout/target3"/>
    <dgm:cxn modelId="{F643EF3A-C4BB-4952-BBCD-EA058AFE1251}" type="presParOf" srcId="{06F9AD15-E2C3-4A39-ADE8-BA13893ED45E}" destId="{01DF6957-5FF6-485A-ADF7-03363FCAF923}" srcOrd="4" destOrd="0" presId="urn:microsoft.com/office/officeart/2005/8/layout/target3"/>
    <dgm:cxn modelId="{13996CBA-6FF3-43AC-A5D8-8360BE867BA5}" type="presParOf" srcId="{06F9AD15-E2C3-4A39-ADE8-BA13893ED45E}" destId="{FE98BCF3-3890-4CA8-BDCE-659B000A88C7}" srcOrd="5" destOrd="0" presId="urn:microsoft.com/office/officeart/2005/8/layout/target3"/>
    <dgm:cxn modelId="{976B78E1-C422-4874-ADAE-4B93D2F9C24C}" type="presOf" srcId="{01305B0C-6140-4706-A735-879B02A1E1E1}" destId="{FE98BCF3-3890-4CA8-BDCE-659B000A88C7}" srcOrd="0" destOrd="0" presId="urn:microsoft.com/office/officeart/2005/8/layout/target3"/>
    <dgm:cxn modelId="{086D9374-8938-4B01-AE89-7539DCBD314F}" type="presParOf" srcId="{06F9AD15-E2C3-4A39-ADE8-BA13893ED45E}" destId="{17B4F101-65EE-4FD2-A337-14BE0BF594B6}" srcOrd="6" destOrd="0" presId="urn:microsoft.com/office/officeart/2005/8/layout/target3"/>
    <dgm:cxn modelId="{6C17F404-661E-4843-9BAC-FA6C10B8C049}" type="presParOf" srcId="{06F9AD15-E2C3-4A39-ADE8-BA13893ED45E}" destId="{094AAD89-1773-487E-9FBC-75C8F1FB48CD}" srcOrd="7" destOrd="0" presId="urn:microsoft.com/office/officeart/2005/8/layout/target3"/>
    <dgm:cxn modelId="{3E7AF7B6-B715-4F87-A52F-805E0CEE47F3}" type="presParOf" srcId="{06F9AD15-E2C3-4A39-ADE8-BA13893ED45E}" destId="{DE3FFBF9-8BDA-4CCD-81E8-7941E5520702}" srcOrd="8" destOrd="0" presId="urn:microsoft.com/office/officeart/2005/8/layout/target3"/>
    <dgm:cxn modelId="{BAEE39B5-466C-4119-8AD6-4E8645101B96}" type="presOf" srcId="{0910D1F4-AEB3-4C16-B610-26D519546580}" destId="{DE3FFBF9-8BDA-4CCD-81E8-7941E5520702}" srcOrd="0" destOrd="0" presId="urn:microsoft.com/office/officeart/2005/8/layout/target3"/>
    <dgm:cxn modelId="{D6B5DC90-5262-476C-93B7-012E5F2507B7}" type="presParOf" srcId="{06F9AD15-E2C3-4A39-ADE8-BA13893ED45E}" destId="{519F171A-6E8D-4D2D-A433-6D09FBDB389D}" srcOrd="9" destOrd="0" presId="urn:microsoft.com/office/officeart/2005/8/layout/target3"/>
    <dgm:cxn modelId="{D2EA6FEF-8F2A-4B5D-B1B0-8EE05A96AA85}" type="presOf" srcId="{C14789AF-130F-4802-A6A6-775DB0A0DCE8}" destId="{519F171A-6E8D-4D2D-A433-6D09FBDB389D}" srcOrd="1" destOrd="0" presId="urn:microsoft.com/office/officeart/2005/8/layout/target3"/>
    <dgm:cxn modelId="{8AE092AB-D4E9-4782-8F88-CF4B1C2952FE}" type="presParOf" srcId="{06F9AD15-E2C3-4A39-ADE8-BA13893ED45E}" destId="{57920F4A-7D50-401D-B750-42F757452A6C}" srcOrd="10" destOrd="0" presId="urn:microsoft.com/office/officeart/2005/8/layout/target3"/>
    <dgm:cxn modelId="{5B229646-5B76-4316-8AC1-647C605344D7}" type="presOf" srcId="{01305B0C-6140-4706-A735-879B02A1E1E1}" destId="{57920F4A-7D50-401D-B750-42F757452A6C}" srcOrd="1" destOrd="0" presId="urn:microsoft.com/office/officeart/2005/8/layout/target3"/>
    <dgm:cxn modelId="{9984836B-AD7B-4BA5-88D9-36C1C026CB70}" type="presParOf" srcId="{06F9AD15-E2C3-4A39-ADE8-BA13893ED45E}" destId="{3AE5235C-7C54-4A66-978D-8231A1E47ED9}" srcOrd="11" destOrd="0" presId="urn:microsoft.com/office/officeart/2005/8/layout/target3"/>
    <dgm:cxn modelId="{E7B66D98-1DD3-4865-A4D8-C4CB4DFE9636}" type="presOf" srcId="{0910D1F4-AEB3-4C16-B610-26D519546580}" destId="{3AE5235C-7C54-4A66-978D-8231A1E47ED9}" srcOrd="1" destOrd="0" presId="urn:microsoft.com/office/officeart/2005/8/layout/target3"/>
  </dgm:cxnLst>
  <dgm:bg>
    <a:noFill/>
  </dgm:bg>
  <dgm:whole>
    <a:ln>
      <a:noFill/>
    </a:ln>
  </dgm:whole>
  <dgm:extLst>
    <a:ext uri="http://schemas.microsoft.com/office/drawing/2008/diagram">
      <dsp:dataModelExt xmlns:dsp="http://schemas.microsoft.com/office/drawing/2008/diagram" relId="rId2" minVer="http://schemas.openxmlformats.org/drawingml/2006/main"/>
    </a:ext>
  </dgm:extLst>
</dgm:dataModel>
</file>

<file path=ppt/diagrams/data4.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dgm:ptLst>
    <dgm:pt modelId="{5E594809-DFA1-4231-ABD0-374A779D2726}"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zh-CN" altLang="en-US"/>
        </a:p>
      </dgm:t>
    </dgm:pt>
    <dgm:pt modelId="{4468E6BB-65B3-463D-A7BC-1521FE656A1D}" type="parTrans" cxnId="{FCAEF7B2-4854-4162-BD11-D6F16B5E45FC}">
      <dgm:prSet/>
      <dgm:spPr/>
      <dgm:t>
        <a:bodyPr/>
        <a:lstStyle/>
        <a:p>
          <a:pPr algn="just"/>
          <a:endParaRPr lang="zh-CN" altLang="en-US"/>
        </a:p>
      </dgm:t>
    </dgm:pt>
    <dgm:pt modelId="{C14789AF-130F-4802-A6A6-775DB0A0DCE8}">
      <dgm:prSet custT="1"/>
      <dgm:spPr>
        <a:noFill/>
        <a:ln>
          <a:noFill/>
        </a:ln>
      </dgm:spPr>
      <dgm:t>
        <a:bodyPr/>
        <a:lstStyle/>
        <a:p>
          <a:pPr algn="just"/>
          <a:r>
            <a:rPr lang="zh-CN" altLang="en-US" sz="2400" b="1">
              <a:solidFill>
                <a:schemeClr val="tx1"/>
              </a:solidFill>
              <a:latin typeface="Arial" panose="020b0604020202020204" pitchFamily="34" charset="0"/>
              <a:ea typeface="微软雅黑" panose="020b0503020204020204" pitchFamily="34" charset="-122"/>
              <a:cs typeface="Arial" panose="020b0604020202020204" pitchFamily="34" charset="0"/>
            </a:rPr>
            <a:t>一、卒中后认知障碍简介</a:t>
          </a:r>
          <a:endParaRPr lang="zh-CN" altLang="en-US" sz="2400">
            <a:solidFill>
              <a:schemeClr val="tx1"/>
            </a:solidFill>
            <a:latin typeface="Arial" panose="020b0604020202020204" pitchFamily="34" charset="0"/>
            <a:ea typeface="微软雅黑" panose="020b0503020204020204" pitchFamily="34" charset="-122"/>
            <a:cs typeface="Arial" panose="020b0604020202020204" pitchFamily="34" charset="0"/>
          </a:endParaRPr>
        </a:p>
      </dgm:t>
    </dgm:pt>
    <dgm:pt modelId="{09362255-E392-4159-992B-32843ACEB658}" type="sibTrans" cxnId="{FCAEF7B2-4854-4162-BD11-D6F16B5E45FC}">
      <dgm:prSet/>
      <dgm:spPr/>
      <dgm:t>
        <a:bodyPr/>
        <a:lstStyle/>
        <a:p>
          <a:pPr algn="just"/>
          <a:endParaRPr lang="zh-CN" altLang="en-US"/>
        </a:p>
      </dgm:t>
    </dgm:pt>
    <dgm:pt modelId="{433D3EAB-92AF-4396-83B8-4C4BE37AB8B9}" type="parTrans" cxnId="{1DFD2DED-C3E4-4B4C-BD5B-B5D48CE5504D}">
      <dgm:prSet/>
      <dgm:spPr/>
      <dgm:t>
        <a:bodyPr/>
        <a:lstStyle/>
        <a:p>
          <a:pPr algn="just"/>
          <a:endParaRPr lang="zh-CN" altLang="en-US"/>
        </a:p>
      </dgm:t>
    </dgm:pt>
    <dgm:pt modelId="{01305B0C-6140-4706-A735-879B02A1E1E1}">
      <dgm:prSet custT="1"/>
      <dgm:spPr>
        <a:noFill/>
        <a:ln>
          <a:noFill/>
        </a:ln>
      </dgm:spPr>
      <dgm:t>
        <a:bodyPr/>
        <a:lstStyle/>
        <a:p>
          <a:pPr algn="just"/>
          <a:r>
            <a:rPr lang="zh-CN" altLang="en-US" sz="2400" b="1">
              <a:solidFill>
                <a:schemeClr val="tx1"/>
              </a:solidFill>
              <a:latin typeface="Arial" panose="020b0604020202020204" pitchFamily="34" charset="0"/>
              <a:ea typeface="微软雅黑" panose="020b0503020204020204" pitchFamily="34" charset="-122"/>
              <a:cs typeface="Arial" panose="020b0604020202020204" pitchFamily="34" charset="0"/>
            </a:rPr>
            <a:t>二、</a:t>
          </a:r>
          <a:r>
            <a:rPr lang="en-US" altLang="zh-CN" sz="2400" b="1">
              <a:solidFill>
                <a:schemeClr val="tx1"/>
              </a:solidFill>
              <a:latin typeface="Arial" panose="020b0604020202020204" pitchFamily="34" charset="0"/>
              <a:ea typeface="微软雅黑" panose="020b0503020204020204" pitchFamily="34" charset="-122"/>
              <a:cs typeface="Arial" panose="020b0604020202020204" pitchFamily="34" charset="0"/>
            </a:rPr>
            <a:t>PSCI</a:t>
          </a:r>
          <a:r>
            <a:rPr lang="zh-CN" altLang="en-US" sz="2400" b="1">
              <a:solidFill>
                <a:schemeClr val="tx1"/>
              </a:solidFill>
              <a:latin typeface="Arial" panose="020b0604020202020204" pitchFamily="34" charset="0"/>
              <a:ea typeface="微软雅黑" panose="020b0503020204020204" pitchFamily="34" charset="-122"/>
              <a:cs typeface="Arial" panose="020b0604020202020204" pitchFamily="34" charset="0"/>
            </a:rPr>
            <a:t>的筛查、诊断、评估</a:t>
          </a:r>
          <a:endParaRPr lang="zh-CN" altLang="en-US" sz="2400">
            <a:solidFill>
              <a:schemeClr val="tx1"/>
            </a:solidFill>
            <a:latin typeface="Arial" panose="020b0604020202020204" pitchFamily="34" charset="0"/>
            <a:ea typeface="微软雅黑" panose="020b0503020204020204" pitchFamily="34" charset="-122"/>
            <a:cs typeface="Arial" panose="020b0604020202020204" pitchFamily="34" charset="0"/>
          </a:endParaRPr>
        </a:p>
      </dgm:t>
    </dgm:pt>
    <dgm:pt modelId="{41D63015-0F65-469E-A8D2-85BCBE4862B0}" type="sibTrans" cxnId="{1DFD2DED-C3E4-4B4C-BD5B-B5D48CE5504D}">
      <dgm:prSet/>
      <dgm:spPr/>
      <dgm:t>
        <a:bodyPr/>
        <a:lstStyle/>
        <a:p>
          <a:pPr algn="just"/>
          <a:endParaRPr lang="zh-CN" altLang="en-US"/>
        </a:p>
      </dgm:t>
    </dgm:pt>
    <dgm:pt modelId="{B6445496-2BA2-44A6-B0C5-10A7FCB39821}" type="parTrans" cxnId="{30F72EB1-44DF-461E-9416-5A24D02DB8C3}">
      <dgm:prSet/>
      <dgm:spPr/>
      <dgm:t>
        <a:bodyPr/>
        <a:lstStyle/>
        <a:p>
          <a:pPr algn="just"/>
          <a:endParaRPr lang="zh-CN" altLang="en-US"/>
        </a:p>
      </dgm:t>
    </dgm:pt>
    <dgm:pt modelId="{0910D1F4-AEB3-4C16-B610-26D519546580}">
      <dgm:prSet custT="1"/>
      <dgm:spPr>
        <a:noFill/>
        <a:ln>
          <a:noFill/>
        </a:ln>
      </dgm:spPr>
      <dgm:t>
        <a:bodyPr/>
        <a:lstStyle/>
        <a:p>
          <a:pPr algn="just"/>
          <a:r>
            <a:rPr lang="zh-CN" altLang="en-US" sz="2400" b="1">
              <a:solidFill>
                <a:srgbClr val="4F9FB5"/>
              </a:solidFill>
              <a:latin typeface="Arial" panose="020b0604020202020204" pitchFamily="34" charset="0"/>
              <a:ea typeface="微软雅黑" panose="020b0503020204020204" pitchFamily="34" charset="-122"/>
              <a:cs typeface="Arial" panose="020b0604020202020204" pitchFamily="34" charset="0"/>
            </a:rPr>
            <a:t>三、</a:t>
          </a:r>
          <a:r>
            <a:rPr lang="en-US" altLang="zh-CN" sz="2400" b="1">
              <a:solidFill>
                <a:srgbClr val="4F9FB5"/>
              </a:solidFill>
              <a:latin typeface="Arial" panose="020b0604020202020204" pitchFamily="34" charset="0"/>
              <a:ea typeface="微软雅黑" panose="020b0503020204020204" pitchFamily="34" charset="-122"/>
              <a:cs typeface="Arial" panose="020b0604020202020204" pitchFamily="34" charset="0"/>
            </a:rPr>
            <a:t>PSCI</a:t>
          </a:r>
          <a:r>
            <a:rPr lang="zh-CN" altLang="en-US" sz="2400" b="1">
              <a:solidFill>
                <a:srgbClr val="4F9FB5"/>
              </a:solidFill>
              <a:latin typeface="Arial" panose="020b0604020202020204" pitchFamily="34" charset="0"/>
              <a:ea typeface="微软雅黑" panose="020b0503020204020204" pitchFamily="34" charset="-122"/>
              <a:cs typeface="Arial" panose="020b0604020202020204" pitchFamily="34" charset="0"/>
            </a:rPr>
            <a:t>预防和治疗策略</a:t>
          </a:r>
          <a:endParaRPr lang="zh-CN" altLang="en-US" sz="2400">
            <a:solidFill>
              <a:srgbClr val="4F9FB5"/>
            </a:solidFill>
            <a:latin typeface="Arial" panose="020b0604020202020204" pitchFamily="34" charset="0"/>
            <a:ea typeface="微软雅黑" panose="020b0503020204020204" pitchFamily="34" charset="-122"/>
            <a:cs typeface="Arial" panose="020b0604020202020204" pitchFamily="34" charset="0"/>
          </a:endParaRPr>
        </a:p>
      </dgm:t>
    </dgm:pt>
    <dgm:pt modelId="{6445628B-91A6-48D0-95D5-A65B25756F1C}" type="sibTrans" cxnId="{30F72EB1-44DF-461E-9416-5A24D02DB8C3}">
      <dgm:prSet/>
      <dgm:spPr/>
      <dgm:t>
        <a:bodyPr/>
        <a:lstStyle/>
        <a:p>
          <a:pPr algn="just"/>
          <a:endParaRPr lang="zh-CN" altLang="en-US"/>
        </a:p>
      </dgm:t>
    </dgm:pt>
    <dgm:pt modelId="{06F9AD15-E2C3-4A39-ADE8-BA13893ED45E}" type="pres">
      <dgm:prSet presAssocID="{5E594809-DFA1-4231-ABD0-374A779D2726}" presName="Name0">
        <dgm:presLayoutVars>
          <dgm:chMax val="7"/>
          <dgm:dir/>
          <dgm:animLvl val="lvl"/>
          <dgm:resizeHandles val="exact"/>
        </dgm:presLayoutVars>
      </dgm:prSet>
      <dgm:spPr/>
      <dgm:t>
        <a:bodyPr/>
        <a:lstStyle/>
        <a:p/>
      </dgm:t>
    </dgm:pt>
    <dgm:pt modelId="{EDFC522B-A2B7-4A81-BFA7-7B0896D0A73B}" type="pres">
      <dgm:prSet presAssocID="{C14789AF-130F-4802-A6A6-775DB0A0DCE8}" presName="circle1" presStyleLbl="node1" presStyleCnt="3"/>
      <dgm:spPr>
        <a:solidFill>
          <a:srgbClr val="60C2C6"/>
        </a:solidFill>
      </dgm:spPr>
      <dgm:t>
        <a:bodyPr/>
        <a:lstStyle/>
        <a:p/>
      </dgm:t>
    </dgm:pt>
    <dgm:pt modelId="{06D0D508-8F45-4953-9D99-3F3F628516D0}" type="pres">
      <dgm:prSet presAssocID="{C14789AF-130F-4802-A6A6-775DB0A0DCE8}" presName="space"/>
      <dgm:spPr/>
      <dgm:t>
        <a:bodyPr/>
        <a:lstStyle/>
        <a:p/>
      </dgm:t>
    </dgm:pt>
    <dgm:pt modelId="{B56A34D1-E83A-42D7-9D3D-987926D012B2}" type="pres">
      <dgm:prSet presAssocID="{C14789AF-130F-4802-A6A6-775DB0A0DCE8}" presName="rect1" presStyleLbl="alignAcc1" presStyleCnt="3" custScaleX="100000"/>
      <dgm:spPr/>
      <dgm:t>
        <a:bodyPr/>
        <a:lstStyle/>
        <a:p/>
      </dgm:t>
    </dgm:pt>
    <dgm:pt modelId="{FCF8FD41-A089-40D3-9679-42A878D2EBF8}" type="pres">
      <dgm:prSet presAssocID="{01305B0C-6140-4706-A735-879B02A1E1E1}" presName="vertSpace2" presStyleLbl="node1" presStyleIdx="1" presStyleCnt="3"/>
      <dgm:spPr/>
      <dgm:t>
        <a:bodyPr/>
        <a:lstStyle/>
        <a:p/>
      </dgm:t>
    </dgm:pt>
    <dgm:pt modelId="{01DF6957-5FF6-485A-ADF7-03363FCAF923}" type="pres">
      <dgm:prSet presAssocID="{01305B0C-6140-4706-A735-879B02A1E1E1}" presName="circle2" presStyleLbl="node1" presStyleIdx="1" presStyleCnt="3"/>
      <dgm:spPr>
        <a:solidFill>
          <a:srgbClr val="66CDCC"/>
        </a:solidFill>
      </dgm:spPr>
      <dgm:t>
        <a:bodyPr/>
        <a:lstStyle/>
        <a:p/>
      </dgm:t>
    </dgm:pt>
    <dgm:pt modelId="{FE98BCF3-3890-4CA8-BDCE-659B000A88C7}" type="pres">
      <dgm:prSet presAssocID="{01305B0C-6140-4706-A735-879B02A1E1E1}" presName="rect2" presStyleLbl="alignAcc1" presStyleIdx="1" presStyleCnt="3" custScaleY="96414" custLinFactNeighborY="2975"/>
      <dgm:spPr/>
      <dgm:t>
        <a:bodyPr/>
        <a:lstStyle/>
        <a:p/>
      </dgm:t>
    </dgm:pt>
    <dgm:pt modelId="{17B4F101-65EE-4FD2-A337-14BE0BF594B6}" type="pres">
      <dgm:prSet presAssocID="{0910D1F4-AEB3-4C16-B610-26D519546580}" presName="vertSpace3" presStyleLbl="node1" presStyleIdx="2" presStyleCnt="3"/>
      <dgm:spPr/>
      <dgm:t>
        <a:bodyPr/>
        <a:lstStyle/>
        <a:p/>
      </dgm:t>
    </dgm:pt>
    <dgm:pt modelId="{094AAD89-1773-487E-9FBC-75C8F1FB48CD}" type="pres">
      <dgm:prSet presAssocID="{0910D1F4-AEB3-4C16-B610-26D519546580}" presName="circle3" presStyleLbl="node1" presStyleIdx="2" presStyleCnt="3"/>
      <dgm:spPr>
        <a:solidFill>
          <a:srgbClr val="4F9FB5"/>
        </a:solidFill>
      </dgm:spPr>
      <dgm:t>
        <a:bodyPr/>
        <a:lstStyle/>
        <a:p/>
      </dgm:t>
    </dgm:pt>
    <dgm:pt modelId="{DE3FFBF9-8BDA-4CCD-81E8-7941E5520702}" type="pres">
      <dgm:prSet presAssocID="{0910D1F4-AEB3-4C16-B610-26D519546580}" presName="rect3" presStyleLbl="alignAcc1" presStyleIdx="2" presStyleCnt="3" custLinFactNeighborY="9210"/>
      <dgm:spPr/>
      <dgm:t>
        <a:bodyPr/>
        <a:lstStyle/>
        <a:p/>
      </dgm:t>
    </dgm:pt>
    <dgm:pt modelId="{519F171A-6E8D-4D2D-A433-6D09FBDB389D}" type="pres">
      <dgm:prSet presAssocID="{C14789AF-130F-4802-A6A6-775DB0A0DCE8}" presName="rect1ParTxNoCh" presStyleLbl="alignAcc1" presStyleCnt="3">
        <dgm:presLayoutVars>
          <dgm:chMax val="1"/>
          <dgm:bulletEnabled val="1"/>
        </dgm:presLayoutVars>
      </dgm:prSet>
      <dgm:spPr/>
      <dgm:t>
        <a:bodyPr/>
        <a:lstStyle/>
        <a:p/>
      </dgm:t>
    </dgm:pt>
    <dgm:pt modelId="{57920F4A-7D50-401D-B750-42F757452A6C}" type="pres">
      <dgm:prSet presAssocID="{01305B0C-6140-4706-A735-879B02A1E1E1}" presName="rect2ParTxNoCh" presStyleLbl="alignAcc1" presStyleIdx="1" presStyleCnt="3">
        <dgm:presLayoutVars>
          <dgm:chMax val="1"/>
          <dgm:bulletEnabled val="1"/>
        </dgm:presLayoutVars>
      </dgm:prSet>
      <dgm:spPr/>
      <dgm:t>
        <a:bodyPr/>
        <a:lstStyle/>
        <a:p/>
      </dgm:t>
    </dgm:pt>
    <dgm:pt modelId="{3AE5235C-7C54-4A66-978D-8231A1E47ED9}" type="pres">
      <dgm:prSet presAssocID="{0910D1F4-AEB3-4C16-B610-26D519546580}" presName="rect3ParTxNoCh" presStyleLbl="alignAcc1" presStyleIdx="2" presStyleCnt="3">
        <dgm:presLayoutVars>
          <dgm:chMax val="1"/>
          <dgm:bulletEnabled val="1"/>
        </dgm:presLayoutVars>
      </dgm:prSet>
      <dgm:spPr/>
      <dgm:t>
        <a:bodyPr/>
        <a:lstStyle/>
        <a:p/>
      </dgm:t>
    </dgm:pt>
  </dgm:ptLst>
  <dgm:cxnLst>
    <dgm:cxn modelId="{FCAEF7B2-4854-4162-BD11-D6F16B5E45FC}" srcId="{5E594809-DFA1-4231-ABD0-374A779D2726}" destId="{C14789AF-130F-4802-A6A6-775DB0A0DCE8}" srcOrd="0" destOrd="0" parTransId="{4468E6BB-65B3-463D-A7BC-1521FE656A1D}" sibTransId="{09362255-E392-4159-992B-32843ACEB658}"/>
    <dgm:cxn modelId="{1DFD2DED-C3E4-4B4C-BD5B-B5D48CE5504D}" srcId="{5E594809-DFA1-4231-ABD0-374A779D2726}" destId="{01305B0C-6140-4706-A735-879B02A1E1E1}" srcOrd="1" destOrd="0" parTransId="{433D3EAB-92AF-4396-83B8-4C4BE37AB8B9}" sibTransId="{41D63015-0F65-469E-A8D2-85BCBE4862B0}"/>
    <dgm:cxn modelId="{30F72EB1-44DF-461E-9416-5A24D02DB8C3}" srcId="{5E594809-DFA1-4231-ABD0-374A779D2726}" destId="{0910D1F4-AEB3-4C16-B610-26D519546580}" srcOrd="2" destOrd="0" parTransId="{B6445496-2BA2-44A6-B0C5-10A7FCB39821}" sibTransId="{6445628B-91A6-48D0-95D5-A65B25756F1C}"/>
    <dgm:cxn modelId="{DB76BC87-6980-471F-BCD2-94CDBED0BCDA}" type="presOf" srcId="{5E594809-DFA1-4231-ABD0-374A779D2726}" destId="{06F9AD15-E2C3-4A39-ADE8-BA13893ED45E}" srcOrd="0" destOrd="0" presId="urn:microsoft.com/office/officeart/2005/8/layout/target3"/>
    <dgm:cxn modelId="{78F13E77-8B7E-4D60-AE66-A148C219F746}" type="presParOf" srcId="{06F9AD15-E2C3-4A39-ADE8-BA13893ED45E}" destId="{EDFC522B-A2B7-4A81-BFA7-7B0896D0A73B}" srcOrd="0" destOrd="0" presId="urn:microsoft.com/office/officeart/2005/8/layout/target3"/>
    <dgm:cxn modelId="{A7B0A6D0-8104-41DD-AD65-4AC3B660D3FC}" type="presParOf" srcId="{06F9AD15-E2C3-4A39-ADE8-BA13893ED45E}" destId="{06D0D508-8F45-4953-9D99-3F3F628516D0}" srcOrd="1" destOrd="0" presId="urn:microsoft.com/office/officeart/2005/8/layout/target3"/>
    <dgm:cxn modelId="{90175F74-C9EA-4B02-87E6-AB88603779DB}" type="presParOf" srcId="{06F9AD15-E2C3-4A39-ADE8-BA13893ED45E}" destId="{B56A34D1-E83A-42D7-9D3D-987926D012B2}" srcOrd="2" destOrd="0" presId="urn:microsoft.com/office/officeart/2005/8/layout/target3"/>
    <dgm:cxn modelId="{4377717E-D163-4026-99D4-7F59042BC616}" type="presOf" srcId="{C14789AF-130F-4802-A6A6-775DB0A0DCE8}" destId="{B56A34D1-E83A-42D7-9D3D-987926D012B2}" srcOrd="0" destOrd="0" presId="urn:microsoft.com/office/officeart/2005/8/layout/target3"/>
    <dgm:cxn modelId="{41CF3AA6-0AE6-4BF4-B31B-F8B2C183ACBE}" type="presParOf" srcId="{06F9AD15-E2C3-4A39-ADE8-BA13893ED45E}" destId="{FCF8FD41-A089-40D3-9679-42A878D2EBF8}" srcOrd="3" destOrd="0" presId="urn:microsoft.com/office/officeart/2005/8/layout/target3"/>
    <dgm:cxn modelId="{417E7831-5EAB-4D0C-BEAB-E38B14B13530}" type="presParOf" srcId="{06F9AD15-E2C3-4A39-ADE8-BA13893ED45E}" destId="{01DF6957-5FF6-485A-ADF7-03363FCAF923}" srcOrd="4" destOrd="0" presId="urn:microsoft.com/office/officeart/2005/8/layout/target3"/>
    <dgm:cxn modelId="{DF37CA79-2B35-42F6-8798-1DD5FD2597D8}" type="presParOf" srcId="{06F9AD15-E2C3-4A39-ADE8-BA13893ED45E}" destId="{FE98BCF3-3890-4CA8-BDCE-659B000A88C7}" srcOrd="5" destOrd="0" presId="urn:microsoft.com/office/officeart/2005/8/layout/target3"/>
    <dgm:cxn modelId="{C36FF7A7-EE9B-4131-89A9-520826569EAA}" type="presOf" srcId="{01305B0C-6140-4706-A735-879B02A1E1E1}" destId="{FE98BCF3-3890-4CA8-BDCE-659B000A88C7}" srcOrd="0" destOrd="0" presId="urn:microsoft.com/office/officeart/2005/8/layout/target3"/>
    <dgm:cxn modelId="{CCAC7A26-FA01-4EF3-9204-9CEF0FBC5E4F}" type="presParOf" srcId="{06F9AD15-E2C3-4A39-ADE8-BA13893ED45E}" destId="{17B4F101-65EE-4FD2-A337-14BE0BF594B6}" srcOrd="6" destOrd="0" presId="urn:microsoft.com/office/officeart/2005/8/layout/target3"/>
    <dgm:cxn modelId="{F1575F72-31EF-40D1-9EAB-D9A0125BE5E4}" type="presParOf" srcId="{06F9AD15-E2C3-4A39-ADE8-BA13893ED45E}" destId="{094AAD89-1773-487E-9FBC-75C8F1FB48CD}" srcOrd="7" destOrd="0" presId="urn:microsoft.com/office/officeart/2005/8/layout/target3"/>
    <dgm:cxn modelId="{06DDD9C4-5BC7-4CD2-8D1F-B55FFF4ED033}" type="presParOf" srcId="{06F9AD15-E2C3-4A39-ADE8-BA13893ED45E}" destId="{DE3FFBF9-8BDA-4CCD-81E8-7941E5520702}" srcOrd="8" destOrd="0" presId="urn:microsoft.com/office/officeart/2005/8/layout/target3"/>
    <dgm:cxn modelId="{304586A6-E80F-477D-AE04-D53B2D190D67}" type="presOf" srcId="{0910D1F4-AEB3-4C16-B610-26D519546580}" destId="{DE3FFBF9-8BDA-4CCD-81E8-7941E5520702}" srcOrd="0" destOrd="0" presId="urn:microsoft.com/office/officeart/2005/8/layout/target3"/>
    <dgm:cxn modelId="{13AE4EBC-B967-46B5-9241-3FA99C989954}" type="presParOf" srcId="{06F9AD15-E2C3-4A39-ADE8-BA13893ED45E}" destId="{519F171A-6E8D-4D2D-A433-6D09FBDB389D}" srcOrd="9" destOrd="0" presId="urn:microsoft.com/office/officeart/2005/8/layout/target3"/>
    <dgm:cxn modelId="{B6E39491-12ED-44F3-A49D-8589963723FE}" type="presOf" srcId="{C14789AF-130F-4802-A6A6-775DB0A0DCE8}" destId="{519F171A-6E8D-4D2D-A433-6D09FBDB389D}" srcOrd="1" destOrd="0" presId="urn:microsoft.com/office/officeart/2005/8/layout/target3"/>
    <dgm:cxn modelId="{B2B4C03F-249A-4C2C-B9B2-03E7D84603D5}" type="presParOf" srcId="{06F9AD15-E2C3-4A39-ADE8-BA13893ED45E}" destId="{57920F4A-7D50-401D-B750-42F757452A6C}" srcOrd="10" destOrd="0" presId="urn:microsoft.com/office/officeart/2005/8/layout/target3"/>
    <dgm:cxn modelId="{E0209D01-6213-47D6-BF2E-ABB0E55D3CC3}" type="presOf" srcId="{01305B0C-6140-4706-A735-879B02A1E1E1}" destId="{57920F4A-7D50-401D-B750-42F757452A6C}" srcOrd="1" destOrd="0" presId="urn:microsoft.com/office/officeart/2005/8/layout/target3"/>
    <dgm:cxn modelId="{DA704731-1C4C-4B6A-8692-9DD18CBB0ED5}" type="presParOf" srcId="{06F9AD15-E2C3-4A39-ADE8-BA13893ED45E}" destId="{3AE5235C-7C54-4A66-978D-8231A1E47ED9}" srcOrd="11" destOrd="0" presId="urn:microsoft.com/office/officeart/2005/8/layout/target3"/>
    <dgm:cxn modelId="{F58C919C-B5B1-42D9-9E43-AE01CDB38802}" type="presOf" srcId="{0910D1F4-AEB3-4C16-B610-26D519546580}" destId="{3AE5235C-7C54-4A66-978D-8231A1E47ED9}" srcOrd="1" destOrd="0" presId="urn:microsoft.com/office/officeart/2005/8/layout/target3"/>
  </dgm:cxnLst>
  <dgm:bg>
    <a:noFill/>
  </dgm:bg>
  <dgm:whole>
    <a:ln>
      <a:noFill/>
    </a:ln>
  </dgm:whole>
  <dgm:extLst>
    <a:ext uri="http://schemas.microsoft.com/office/drawing/2008/diagram">
      <dsp:dataModelExt xmlns:dsp="http://schemas.microsoft.com/office/drawing/2008/diagram" relId="rId2" minVer="http://schemas.openxmlformats.org/drawingml/2006/main"/>
    </a:ext>
  </dgm:extLst>
</dgm:dataModel>
</file>

<file path=ppt/diagrams/data5.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dgm:ptLst>
    <dgm:pt modelId="{25C2B591-7640-4889-8CBC-2D55B4291826}" type="doc">
      <dgm:prSet loTypeId="urn:microsoft.com/office/officeart/2005/8/layout/hierarchy1#1" loCatId="hierarchy" qsTypeId="urn:microsoft.com/office/officeart/2005/8/quickstyle/simple1#1" qsCatId="simple" csTypeId="urn:microsoft.com/office/officeart/2005/8/colors/accent1_2#1" csCatId="accent1" phldr="1"/>
      <dgm:spPr/>
      <dgm:t>
        <a:bodyPr/>
        <a:lstStyle/>
        <a:p>
          <a:endParaRPr lang="zh-CN" altLang="en-US"/>
        </a:p>
      </dgm:t>
    </dgm:pt>
    <dgm:pt modelId="{C32AB2CA-E4B7-43FA-9C6D-742FC875CA1F}" type="parTrans" cxnId="{C072191C-2A42-445F-81FB-D604A51D47A1}">
      <dgm:prSet custT="1"/>
      <dgm:spPr/>
      <dgm:t>
        <a:bodyPr/>
        <a:lstStyle/>
        <a:p>
          <a:endParaRPr lang="zh-CN" altLang="en-US" sz="1300">
            <a:solidFill>
              <a:schemeClr val="tx1"/>
            </a:solidFill>
            <a:latin typeface="微软雅黑" panose="020b0503020204020204" charset="-122"/>
            <a:ea typeface="微软雅黑"/>
          </a:endParaRPr>
        </a:p>
      </dgm:t>
    </dgm:pt>
    <dgm:pt modelId="{7C8B0867-7F18-49AF-8B8F-FDD92CFF0F01}">
      <dgm:prSet phldrT="[文本]" custT="1"/>
      <dgm:spPr>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dgm:spPr>
      <dgm:t>
        <a:bodyPr/>
        <a:lstStyle/>
        <a:p>
          <a:r>
            <a:rPr lang="en-US" altLang="zh-CN" sz="1300">
              <a:solidFill>
                <a:schemeClr val="tx1"/>
              </a:solidFill>
              <a:effectLst/>
              <a:latin typeface="微软雅黑" panose="020b0503020204020204" charset="-122"/>
              <a:ea typeface="微软雅黑"/>
              <a:cs typeface="+mn-cs"/>
            </a:rPr>
            <a:t>92</a:t>
          </a:r>
          <a:r>
            <a:rPr lang="zh-CN" altLang="en-US" sz="1300">
              <a:solidFill>
                <a:schemeClr val="tx1"/>
              </a:solidFill>
              <a:effectLst/>
              <a:latin typeface="微软雅黑" panose="020b0503020204020204" charset="-122"/>
              <a:ea typeface="微软雅黑"/>
              <a:cs typeface="+mn-cs"/>
            </a:rPr>
            <a:t>例轻中度</a:t>
          </a:r>
          <a:r>
            <a:rPr lang="en-US" altLang="zh-CN" sz="1300">
              <a:solidFill>
                <a:schemeClr val="tx1"/>
              </a:solidFill>
              <a:effectLst/>
              <a:latin typeface="微软雅黑" panose="020b0503020204020204" charset="-122"/>
              <a:ea typeface="微软雅黑"/>
              <a:cs typeface="+mn-cs"/>
            </a:rPr>
            <a:t>AD</a:t>
          </a:r>
          <a:r>
            <a:rPr lang="zh-CN" altLang="en-US" sz="1300">
              <a:solidFill>
                <a:schemeClr val="tx1"/>
              </a:solidFill>
              <a:effectLst/>
              <a:latin typeface="微软雅黑" panose="020b0503020204020204" charset="-122"/>
              <a:ea typeface="微软雅黑"/>
              <a:cs typeface="+mn-cs"/>
            </a:rPr>
            <a:t>患者</a:t>
          </a:r>
          <a:endParaRPr lang="zh-CN" altLang="en-US" sz="1300">
            <a:solidFill>
              <a:schemeClr val="tx1"/>
            </a:solidFill>
            <a:latin typeface="微软雅黑" panose="020b0503020204020204" charset="-122"/>
            <a:ea typeface="微软雅黑"/>
          </a:endParaRPr>
        </a:p>
      </dgm:t>
    </dgm:pt>
    <dgm:pt modelId="{91AE9427-AC14-4E10-826E-24F28B02E7EC}" type="parTrans" cxnId="{C73A6738-0165-4EA7-87C9-15DA4055F2DD}">
      <dgm:prSet custT="1"/>
      <dgm:spPr>
        <a:noFill/>
        <a:ln w="12700" cap="flat" cmpd="sng" algn="ctr">
          <a:solidFill>
            <a:schemeClr val="accent1">
              <a:shade val="60000"/>
              <a:hueOff val="0"/>
              <a:satOff val="0"/>
              <a:lumOff val="0"/>
              <a:alphaOff val="0"/>
            </a:schemeClr>
          </a:solidFill>
          <a:prstDash val="solid"/>
          <a:miter lim="800000"/>
        </a:ln>
      </dgm:spPr>
      <dgm:t>
        <a:bodyPr/>
        <a:lstStyle/>
        <a:p>
          <a:endParaRPr lang="zh-CN" altLang="en-US" sz="1300">
            <a:solidFill>
              <a:schemeClr val="tx1"/>
            </a:solidFill>
            <a:latin typeface="微软雅黑" panose="020b0503020204020204" charset="-122"/>
            <a:ea typeface="微软雅黑"/>
          </a:endParaRPr>
        </a:p>
      </dgm:t>
    </dgm:pt>
    <dgm:pt modelId="{5F954041-A039-4FA8-97BE-A28902236356}">
      <dgm:prSet phldrT="[文本]" custT="1"/>
      <dgm:spPr>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dgm:spPr>
      <dgm:t>
        <a:bodyPr/>
        <a:lstStyle/>
        <a:p>
          <a:pPr>
            <a:lnSpc>
              <a:spcPct val="100000"/>
            </a:lnSpc>
          </a:pPr>
          <a:r>
            <a:rPr lang="zh-CN" altLang="en-US" sz="1300">
              <a:solidFill>
                <a:schemeClr val="tx1"/>
              </a:solidFill>
              <a:latin typeface="微软雅黑" panose="020b0503020204020204" charset="-122"/>
              <a:ea typeface="微软雅黑"/>
              <a:cs typeface="Times New Roman" panose="02020603050405020304" pitchFamily="18" charset="0"/>
            </a:rPr>
            <a:t>恩必普组 </a:t>
          </a:r>
          <a:r>
            <a:rPr lang="en-US" altLang="zh-CN" sz="1300">
              <a:solidFill>
                <a:schemeClr val="tx1"/>
              </a:solidFill>
              <a:latin typeface="微软雅黑" panose="020b0503020204020204" charset="-122"/>
              <a:ea typeface="微软雅黑"/>
              <a:cs typeface="Times New Roman" panose="02020603050405020304" pitchFamily="18" charset="0"/>
            </a:rPr>
            <a:t>49</a:t>
          </a:r>
          <a:r>
            <a:rPr lang="zh-CN" altLang="en-US" sz="1300">
              <a:solidFill>
                <a:schemeClr val="tx1"/>
              </a:solidFill>
              <a:latin typeface="微软雅黑" panose="020b0503020204020204" charset="-122"/>
              <a:ea typeface="微软雅黑"/>
              <a:cs typeface="Times New Roman" panose="02020603050405020304" pitchFamily="18" charset="0"/>
            </a:rPr>
            <a:t>例</a:t>
          </a:r>
          <a:endParaRPr lang="zh-CN" altLang="en-US" sz="1300">
            <a:solidFill>
              <a:schemeClr val="tx1"/>
            </a:solidFill>
            <a:latin typeface="微软雅黑" panose="020b0503020204020204" charset="-122"/>
            <a:ea typeface="微软雅黑"/>
          </a:endParaRPr>
        </a:p>
      </dgm:t>
    </dgm:pt>
    <dgm:pt modelId="{1FAB2A83-0CBA-4F17-84D8-BB9BEBEBA827}" type="sibTrans" cxnId="{C73A6738-0165-4EA7-87C9-15DA4055F2DD}">
      <dgm:prSet custT="1"/>
      <dgm:spPr/>
      <dgm:t>
        <a:bodyPr/>
        <a:lstStyle/>
        <a:p>
          <a:endParaRPr lang="zh-CN" altLang="en-US" sz="1300">
            <a:solidFill>
              <a:schemeClr val="tx1"/>
            </a:solidFill>
            <a:latin typeface="微软雅黑" panose="020b0503020204020204" charset="-122"/>
            <a:ea typeface="微软雅黑"/>
          </a:endParaRPr>
        </a:p>
      </dgm:t>
    </dgm:pt>
    <dgm:pt modelId="{9531DC05-3D30-4373-A24C-0E62984754A3}" type="parTrans" cxnId="{FD72B62E-81B0-44DE-A30F-FD7CE474975A}">
      <dgm:prSet custT="1"/>
      <dgm:spPr>
        <a:noFill/>
        <a:ln w="12700" cap="flat" cmpd="sng" algn="ctr">
          <a:solidFill>
            <a:schemeClr val="accent1">
              <a:shade val="60000"/>
              <a:hueOff val="0"/>
              <a:satOff val="0"/>
              <a:lumOff val="0"/>
              <a:alphaOff val="0"/>
            </a:schemeClr>
          </a:solidFill>
          <a:prstDash val="solid"/>
          <a:miter lim="800000"/>
        </a:ln>
      </dgm:spPr>
      <dgm:t>
        <a:bodyPr/>
        <a:lstStyle/>
        <a:p>
          <a:endParaRPr lang="zh-CN" altLang="en-US" sz="1300">
            <a:solidFill>
              <a:schemeClr val="tx1"/>
            </a:solidFill>
            <a:latin typeface="微软雅黑" panose="020b0503020204020204" charset="-122"/>
            <a:ea typeface="微软雅黑"/>
          </a:endParaRPr>
        </a:p>
      </dgm:t>
    </dgm:pt>
    <dgm:pt modelId="{F01DDCB9-1D2C-467B-B376-9C8C9C982B6B}">
      <dgm:prSet phldrT="[文本]" custT="1"/>
      <dgm:spPr>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dgm:spPr>
      <dgm:t>
        <a:bodyPr/>
        <a:lstStyle/>
        <a:p>
          <a:r>
            <a:rPr lang="zh-CN" altLang="en-US" sz="1300">
              <a:solidFill>
                <a:schemeClr val="tx1"/>
              </a:solidFill>
              <a:latin typeface="微软雅黑" panose="020b0503020204020204" charset="-122"/>
              <a:ea typeface="微软雅黑"/>
              <a:cs typeface="Times New Roman" panose="02020603050405020304" pitchFamily="18" charset="0"/>
            </a:rPr>
            <a:t>对照组 </a:t>
          </a:r>
          <a:r>
            <a:rPr lang="en-US" altLang="zh-CN" sz="1300">
              <a:solidFill>
                <a:schemeClr val="tx1"/>
              </a:solidFill>
              <a:latin typeface="微软雅黑" panose="020b0503020204020204" charset="-122"/>
              <a:ea typeface="微软雅黑"/>
              <a:cs typeface="Times New Roman" panose="02020603050405020304" pitchFamily="18" charset="0"/>
            </a:rPr>
            <a:t>43</a:t>
          </a:r>
          <a:r>
            <a:rPr lang="zh-CN" altLang="en-US" sz="1300">
              <a:solidFill>
                <a:schemeClr val="tx1"/>
              </a:solidFill>
              <a:latin typeface="微软雅黑" panose="020b0503020204020204" charset="-122"/>
              <a:ea typeface="微软雅黑"/>
              <a:cs typeface="Times New Roman" panose="02020603050405020304" pitchFamily="18" charset="0"/>
            </a:rPr>
            <a:t>例</a:t>
          </a:r>
          <a:endParaRPr lang="zh-CN" altLang="en-US" sz="1300">
            <a:solidFill>
              <a:schemeClr val="tx1"/>
            </a:solidFill>
            <a:latin typeface="微软雅黑" panose="020b0503020204020204" charset="-122"/>
            <a:ea typeface="微软雅黑"/>
          </a:endParaRPr>
        </a:p>
      </dgm:t>
    </dgm:pt>
    <dgm:pt modelId="{76A2D657-2AE9-46DF-98DF-514E8914A713}" type="sibTrans" cxnId="{FD72B62E-81B0-44DE-A30F-FD7CE474975A}">
      <dgm:prSet custT="1"/>
      <dgm:spPr/>
      <dgm:t>
        <a:bodyPr/>
        <a:lstStyle/>
        <a:p>
          <a:endParaRPr lang="zh-CN" altLang="en-US" sz="1300">
            <a:solidFill>
              <a:schemeClr val="tx1"/>
            </a:solidFill>
            <a:latin typeface="微软雅黑" panose="020b0503020204020204" charset="-122"/>
            <a:ea typeface="微软雅黑"/>
          </a:endParaRPr>
        </a:p>
      </dgm:t>
    </dgm:pt>
    <dgm:pt modelId="{D50E0965-8368-4337-A183-08F469280379}" type="sibTrans" cxnId="{C072191C-2A42-445F-81FB-D604A51D47A1}">
      <dgm:prSet custT="1"/>
      <dgm:spPr/>
      <dgm:t>
        <a:bodyPr/>
        <a:lstStyle/>
        <a:p>
          <a:endParaRPr lang="zh-CN" altLang="en-US" sz="1300">
            <a:solidFill>
              <a:schemeClr val="tx1"/>
            </a:solidFill>
            <a:latin typeface="微软雅黑" panose="020b0503020204020204" charset="-122"/>
            <a:ea typeface="微软雅黑"/>
          </a:endParaRPr>
        </a:p>
      </dgm:t>
    </dgm:pt>
    <dgm:pt modelId="{59682586-51C6-4DB3-BD43-5834D9F52711}" type="pres">
      <dgm:prSet presAssocID="{25C2B591-7640-4889-8CBC-2D55B4291826}" presName="hierChild1">
        <dgm:presLayoutVars>
          <dgm:chPref val="1"/>
          <dgm:dir/>
          <dgm:animOne val="branch"/>
          <dgm:animLvl val="lvl"/>
          <dgm:resizeHandles/>
        </dgm:presLayoutVars>
      </dgm:prSet>
      <dgm:spPr/>
      <dgm:t>
        <a:bodyPr/>
        <a:lstStyle/>
        <a:p/>
      </dgm:t>
    </dgm:pt>
    <dgm:pt modelId="{68EC637B-4AAC-4B14-87EF-C7EE9ABC1229}" type="pres">
      <dgm:prSet presAssocID="{7C8B0867-7F18-49AF-8B8F-FDD92CFF0F01}" presName="hierRoot1"/>
      <dgm:spPr/>
      <dgm:t>
        <a:bodyPr/>
        <a:lstStyle/>
        <a:p/>
      </dgm:t>
    </dgm:pt>
    <dgm:pt modelId="{E27517E3-4C65-463F-B9D6-2E41C24A8366}" type="pres">
      <dgm:prSet presAssocID="{7C8B0867-7F18-49AF-8B8F-FDD92CFF0F01}" presName="composite"/>
      <dgm:spPr/>
      <dgm:t>
        <a:bodyPr/>
        <a:lstStyle/>
        <a:p/>
      </dgm:t>
    </dgm:pt>
    <dgm:pt modelId="{1AE1D2BB-82FA-4FB9-AD98-F0BD6661C631}" type="pres">
      <dgm:prSet presAssocID="{7C8B0867-7F18-49AF-8B8F-FDD92CFF0F01}" presName="background" presStyleLbl="node0" presStyleCnt="1"/>
      <dgm:spPr>
        <a:solidFill>
          <a:srgbClr val="4F9FB5"/>
        </a:solidFill>
        <a:ln w="12700" cap="flat" cmpd="sng" algn="ctr">
          <a:solidFill>
            <a:schemeClr val="lt1">
              <a:hueOff val="0"/>
              <a:satOff val="0"/>
              <a:lumOff val="0"/>
              <a:alphaOff val="0"/>
            </a:schemeClr>
          </a:solidFill>
          <a:prstDash val="solid"/>
          <a:miter lim="800000"/>
        </a:ln>
      </dgm:spPr>
      <dgm:t>
        <a:bodyPr/>
        <a:lstStyle/>
        <a:p/>
      </dgm:t>
    </dgm:pt>
    <dgm:pt modelId="{D7BDF977-66E8-46F1-BF0A-FF38FB1BC51B}" type="pres">
      <dgm:prSet presAssocID="{7C8B0867-7F18-49AF-8B8F-FDD92CFF0F01}" presName="text" presStyleLbl="fgAcc0" presStyleCnt="1" custScaleY="99920">
        <dgm:presLayoutVars>
          <dgm:chPref val="3"/>
        </dgm:presLayoutVars>
      </dgm:prSet>
      <dgm:spPr/>
      <dgm:t>
        <a:bodyPr/>
        <a:lstStyle/>
        <a:p/>
      </dgm:t>
    </dgm:pt>
    <dgm:pt modelId="{2CE405A4-8256-4FDF-87A6-4E7B03E2B176}" type="pres">
      <dgm:prSet presAssocID="{7C8B0867-7F18-49AF-8B8F-FDD92CFF0F01}" presName="hierChild2"/>
      <dgm:spPr/>
      <dgm:t>
        <a:bodyPr/>
        <a:lstStyle/>
        <a:p/>
      </dgm:t>
    </dgm:pt>
    <dgm:pt modelId="{FC5A8E26-0773-42D4-877A-915FDCF2E080}" type="pres">
      <dgm:prSet presAssocID="{91AE9427-AC14-4E10-826E-24F28B02E7EC}" presName="Name10" presStyleLbl="parChTrans1D2" presStyleIdx="1" presStyleCnt="2"/>
      <dgm:spPr/>
      <dgm:t>
        <a:bodyPr/>
        <a:lstStyle/>
        <a:p/>
      </dgm:t>
    </dgm:pt>
    <dgm:pt modelId="{3FAB8AE2-504E-4FB8-8D72-70A94A7285C8}" type="pres">
      <dgm:prSet presAssocID="{5F954041-A039-4FA8-97BE-A28902236356}" presName="hierRoot2"/>
      <dgm:spPr/>
      <dgm:t>
        <a:bodyPr/>
        <a:lstStyle/>
        <a:p/>
      </dgm:t>
    </dgm:pt>
    <dgm:pt modelId="{309D6611-30FD-45A4-B514-6A174F97639E}" type="pres">
      <dgm:prSet presAssocID="{5F954041-A039-4FA8-97BE-A28902236356}" presName="composite2"/>
      <dgm:spPr/>
      <dgm:t>
        <a:bodyPr/>
        <a:lstStyle/>
        <a:p/>
      </dgm:t>
    </dgm:pt>
    <dgm:pt modelId="{FF446593-FC3A-46B3-A0B0-6F0E9BA8A25C}" type="pres">
      <dgm:prSet presAssocID="{5F954041-A039-4FA8-97BE-A28902236356}" presName="background2" presStyleLbl="node2" presStyleCnt="2"/>
      <dgm:spPr>
        <a:solidFill>
          <a:srgbClr val="4F9FB5"/>
        </a:solidFill>
        <a:ln w="12700" cap="flat" cmpd="sng" algn="ctr">
          <a:solidFill>
            <a:schemeClr val="lt1">
              <a:hueOff val="0"/>
              <a:satOff val="0"/>
              <a:lumOff val="0"/>
              <a:alphaOff val="0"/>
            </a:schemeClr>
          </a:solidFill>
          <a:prstDash val="solid"/>
          <a:miter lim="800000"/>
        </a:ln>
      </dgm:spPr>
      <dgm:t>
        <a:bodyPr/>
        <a:lstStyle/>
        <a:p/>
      </dgm:t>
    </dgm:pt>
    <dgm:pt modelId="{FDBEA239-88D0-4062-B18E-CDCB1F5A5B43}" type="pres">
      <dgm:prSet presAssocID="{5F954041-A039-4FA8-97BE-A28902236356}" presName="text2" presStyleLbl="fgAcc2" presStyleCnt="2" custScaleY="69212">
        <dgm:presLayoutVars>
          <dgm:chPref val="3"/>
        </dgm:presLayoutVars>
      </dgm:prSet>
      <dgm:spPr/>
      <dgm:t>
        <a:bodyPr/>
        <a:lstStyle/>
        <a:p/>
      </dgm:t>
    </dgm:pt>
    <dgm:pt modelId="{507861BB-847F-4260-A5BD-C258D6C1E18A}" type="pres">
      <dgm:prSet presAssocID="{5F954041-A039-4FA8-97BE-A28902236356}" presName="hierChild3"/>
      <dgm:spPr/>
      <dgm:t>
        <a:bodyPr/>
        <a:lstStyle/>
        <a:p/>
      </dgm:t>
    </dgm:pt>
    <dgm:pt modelId="{1DA62B9C-E1C1-473E-AAB5-AACFB644B525}" type="pres">
      <dgm:prSet presAssocID="{9531DC05-3D30-4373-A24C-0E62984754A3}" presName="Name10" presStyleLbl="parChTrans1D2" presStyleCnt="2"/>
      <dgm:spPr/>
      <dgm:t>
        <a:bodyPr/>
        <a:lstStyle/>
        <a:p/>
      </dgm:t>
    </dgm:pt>
    <dgm:pt modelId="{68F927D4-D60C-44B7-BAC8-BB2CC9F6AD4D}" type="pres">
      <dgm:prSet presAssocID="{F01DDCB9-1D2C-467B-B376-9C8C9C982B6B}" presName="hierRoot2"/>
      <dgm:spPr/>
      <dgm:t>
        <a:bodyPr/>
        <a:lstStyle/>
        <a:p/>
      </dgm:t>
    </dgm:pt>
    <dgm:pt modelId="{6A98686F-0030-4AF9-B217-DBED02B6EF03}" type="pres">
      <dgm:prSet presAssocID="{F01DDCB9-1D2C-467B-B376-9C8C9C982B6B}" presName="composite2"/>
      <dgm:spPr/>
      <dgm:t>
        <a:bodyPr/>
        <a:lstStyle/>
        <a:p/>
      </dgm:t>
    </dgm:pt>
    <dgm:pt modelId="{17C90007-F461-450D-BD5F-59039F8082EB}" type="pres">
      <dgm:prSet presAssocID="{F01DDCB9-1D2C-467B-B376-9C8C9C982B6B}" presName="background2" presStyleLbl="node2" presStyleIdx="1" presStyleCnt="2"/>
      <dgm:spPr>
        <a:solidFill>
          <a:srgbClr val="4F9FB5"/>
        </a:solidFill>
        <a:ln w="12700" cap="flat" cmpd="sng" algn="ctr">
          <a:solidFill>
            <a:schemeClr val="lt1">
              <a:hueOff val="0"/>
              <a:satOff val="0"/>
              <a:lumOff val="0"/>
              <a:alphaOff val="0"/>
            </a:schemeClr>
          </a:solidFill>
          <a:prstDash val="solid"/>
          <a:miter lim="800000"/>
        </a:ln>
      </dgm:spPr>
      <dgm:t>
        <a:bodyPr/>
        <a:lstStyle/>
        <a:p/>
      </dgm:t>
    </dgm:pt>
    <dgm:pt modelId="{AE003FEC-38EE-4A0A-A05F-9713DC24A9B7}" type="pres">
      <dgm:prSet presAssocID="{F01DDCB9-1D2C-467B-B376-9C8C9C982B6B}" presName="text2" presStyleLbl="fgAcc2" presStyleIdx="1" presStyleCnt="2" custScaleY="77803">
        <dgm:presLayoutVars>
          <dgm:chPref val="3"/>
        </dgm:presLayoutVars>
      </dgm:prSet>
      <dgm:spPr/>
      <dgm:t>
        <a:bodyPr/>
        <a:lstStyle/>
        <a:p/>
      </dgm:t>
    </dgm:pt>
    <dgm:pt modelId="{CAE6E58C-2D16-41F5-A046-8998A4E2B5A8}" type="pres">
      <dgm:prSet presAssocID="{F01DDCB9-1D2C-467B-B376-9C8C9C982B6B}" presName="hierChild3"/>
      <dgm:spPr/>
      <dgm:t>
        <a:bodyPr/>
        <a:lstStyle/>
        <a:p/>
      </dgm:t>
    </dgm:pt>
  </dgm:ptLst>
  <dgm:cxnLst>
    <dgm:cxn modelId="{C072191C-2A42-445F-81FB-D604A51D47A1}" srcId="{25C2B591-7640-4889-8CBC-2D55B4291826}" destId="{7C8B0867-7F18-49AF-8B8F-FDD92CFF0F01}" srcOrd="0" destOrd="0" parTransId="{C32AB2CA-E4B7-43FA-9C6D-742FC875CA1F}" sibTransId="{D50E0965-8368-4337-A183-08F469280379}"/>
    <dgm:cxn modelId="{C73A6738-0165-4EA7-87C9-15DA4055F2DD}" srcId="{7C8B0867-7F18-49AF-8B8F-FDD92CFF0F01}" destId="{5F954041-A039-4FA8-97BE-A28902236356}" srcOrd="0" destOrd="0" parTransId="{91AE9427-AC14-4E10-826E-24F28B02E7EC}" sibTransId="{1FAB2A83-0CBA-4F17-84D8-BB9BEBEBA827}"/>
    <dgm:cxn modelId="{FD72B62E-81B0-44DE-A30F-FD7CE474975A}" srcId="{7C8B0867-7F18-49AF-8B8F-FDD92CFF0F01}" destId="{F01DDCB9-1D2C-467B-B376-9C8C9C982B6B}" srcOrd="1" destOrd="0" parTransId="{9531DC05-3D30-4373-A24C-0E62984754A3}" sibTransId="{76A2D657-2AE9-46DF-98DF-514E8914A713}"/>
    <dgm:cxn modelId="{C6D0C40A-969E-4921-A295-5002D420C232}" type="presOf" srcId="{25C2B591-7640-4889-8CBC-2D55B4291826}" destId="{59682586-51C6-4DB3-BD43-5834D9F52711}" srcOrd="0" destOrd="0" presId="urn:microsoft.com/office/officeart/2005/8/layout/hierarchy1#1"/>
    <dgm:cxn modelId="{AC4B902E-8156-4932-AFC4-74124595B68C}" type="presParOf" srcId="{59682586-51C6-4DB3-BD43-5834D9F52711}" destId="{68EC637B-4AAC-4B14-87EF-C7EE9ABC1229}" srcOrd="0" destOrd="0" presId="urn:microsoft.com/office/officeart/2005/8/layout/hierarchy1#1"/>
    <dgm:cxn modelId="{848130C8-2818-4F64-A290-3E0DF049A470}" type="presParOf" srcId="{68EC637B-4AAC-4B14-87EF-C7EE9ABC1229}" destId="{E27517E3-4C65-463F-B9D6-2E41C24A8366}" srcOrd="0" destOrd="0" presId="urn:microsoft.com/office/officeart/2005/8/layout/hierarchy1#1"/>
    <dgm:cxn modelId="{204842A9-7046-49A5-9CB0-00DC4FAE9E29}" type="presParOf" srcId="{E27517E3-4C65-463F-B9D6-2E41C24A8366}" destId="{1AE1D2BB-82FA-4FB9-AD98-F0BD6661C631}" srcOrd="0" destOrd="0" presId="urn:microsoft.com/office/officeart/2005/8/layout/hierarchy1#1"/>
    <dgm:cxn modelId="{467B9654-D739-49B1-B060-2FE654F49FC8}" type="presParOf" srcId="{E27517E3-4C65-463F-B9D6-2E41C24A8366}" destId="{D7BDF977-66E8-46F1-BF0A-FF38FB1BC51B}" srcOrd="1" destOrd="0" presId="urn:microsoft.com/office/officeart/2005/8/layout/hierarchy1#1"/>
    <dgm:cxn modelId="{F7422874-A678-4FE5-9765-B8883BE739AE}" type="presOf" srcId="{7C8B0867-7F18-49AF-8B8F-FDD92CFF0F01}" destId="{D7BDF977-66E8-46F1-BF0A-FF38FB1BC51B}" srcOrd="0" destOrd="0" presId="urn:microsoft.com/office/officeart/2005/8/layout/hierarchy1#1"/>
    <dgm:cxn modelId="{4A5A888C-48EC-405E-8EB7-9A3595D3C953}" type="presParOf" srcId="{68EC637B-4AAC-4B14-87EF-C7EE9ABC1229}" destId="{2CE405A4-8256-4FDF-87A6-4E7B03E2B176}" srcOrd="1" destOrd="0" presId="urn:microsoft.com/office/officeart/2005/8/layout/hierarchy1#1"/>
    <dgm:cxn modelId="{7B34E439-6BFF-484D-9E59-4B381CF3868F}" type="presParOf" srcId="{2CE405A4-8256-4FDF-87A6-4E7B03E2B176}" destId="{FC5A8E26-0773-42D4-877A-915FDCF2E080}" srcOrd="0" destOrd="0" presId="urn:microsoft.com/office/officeart/2005/8/layout/hierarchy1#1"/>
    <dgm:cxn modelId="{E3304D95-A7BA-448E-976A-D46C1836785F}" type="presOf" srcId="{91AE9427-AC14-4E10-826E-24F28B02E7EC}" destId="{FC5A8E26-0773-42D4-877A-915FDCF2E080}" srcOrd="0" destOrd="0" presId="urn:microsoft.com/office/officeart/2005/8/layout/hierarchy1#1"/>
    <dgm:cxn modelId="{95099817-2F99-4BCB-BE58-FDCA933706EB}" type="presParOf" srcId="{2CE405A4-8256-4FDF-87A6-4E7B03E2B176}" destId="{3FAB8AE2-504E-4FB8-8D72-70A94A7285C8}" srcOrd="1" destOrd="0" presId="urn:microsoft.com/office/officeart/2005/8/layout/hierarchy1#1"/>
    <dgm:cxn modelId="{52583DC8-734A-40AA-A9E6-21E1AB6D19F3}" type="presParOf" srcId="{3FAB8AE2-504E-4FB8-8D72-70A94A7285C8}" destId="{309D6611-30FD-45A4-B514-6A174F97639E}" srcOrd="0" destOrd="0" presId="urn:microsoft.com/office/officeart/2005/8/layout/hierarchy1#1"/>
    <dgm:cxn modelId="{5E0A2B41-CC0B-4CB8-ABEF-7C83D6320285}" type="presParOf" srcId="{309D6611-30FD-45A4-B514-6A174F97639E}" destId="{FF446593-FC3A-46B3-A0B0-6F0E9BA8A25C}" srcOrd="0" destOrd="0" presId="urn:microsoft.com/office/officeart/2005/8/layout/hierarchy1#1"/>
    <dgm:cxn modelId="{5AECB321-6240-4F0C-96B1-7BAC4BE4E8E8}" type="presParOf" srcId="{309D6611-30FD-45A4-B514-6A174F97639E}" destId="{FDBEA239-88D0-4062-B18E-CDCB1F5A5B43}" srcOrd="1" destOrd="0" presId="urn:microsoft.com/office/officeart/2005/8/layout/hierarchy1#1"/>
    <dgm:cxn modelId="{C05F2591-3390-49C8-85B1-60D6BAF31AB0}" type="presOf" srcId="{5F954041-A039-4FA8-97BE-A28902236356}" destId="{FDBEA239-88D0-4062-B18E-CDCB1F5A5B43}" srcOrd="0" destOrd="0" presId="urn:microsoft.com/office/officeart/2005/8/layout/hierarchy1#1"/>
    <dgm:cxn modelId="{CA71A8D7-76F2-4389-ADC8-C0B70E2722C8}" type="presParOf" srcId="{3FAB8AE2-504E-4FB8-8D72-70A94A7285C8}" destId="{507861BB-847F-4260-A5BD-C258D6C1E18A}" srcOrd="1" destOrd="0" presId="urn:microsoft.com/office/officeart/2005/8/layout/hierarchy1#1"/>
    <dgm:cxn modelId="{763217CC-5C4B-4E19-94E2-7E4D68450529}" type="presParOf" srcId="{2CE405A4-8256-4FDF-87A6-4E7B03E2B176}" destId="{1DA62B9C-E1C1-473E-AAB5-AACFB644B525}" srcOrd="2" destOrd="0" presId="urn:microsoft.com/office/officeart/2005/8/layout/hierarchy1#1"/>
    <dgm:cxn modelId="{31BB31FF-A705-4DDF-8A3B-62E515B78B71}" type="presOf" srcId="{9531DC05-3D30-4373-A24C-0E62984754A3}" destId="{1DA62B9C-E1C1-473E-AAB5-AACFB644B525}" srcOrd="0" destOrd="0" presId="urn:microsoft.com/office/officeart/2005/8/layout/hierarchy1#1"/>
    <dgm:cxn modelId="{9BE0ECF7-5FEF-4D9A-967C-F9730323602D}" type="presParOf" srcId="{2CE405A4-8256-4FDF-87A6-4E7B03E2B176}" destId="{68F927D4-D60C-44B7-BAC8-BB2CC9F6AD4D}" srcOrd="3" destOrd="0" presId="urn:microsoft.com/office/officeart/2005/8/layout/hierarchy1#1"/>
    <dgm:cxn modelId="{E46A3B15-247F-4FDF-A118-B98B9087132E}" type="presParOf" srcId="{68F927D4-D60C-44B7-BAC8-BB2CC9F6AD4D}" destId="{6A98686F-0030-4AF9-B217-DBED02B6EF03}" srcOrd="0" destOrd="0" presId="urn:microsoft.com/office/officeart/2005/8/layout/hierarchy1#1"/>
    <dgm:cxn modelId="{AE360568-37F0-48D9-A86F-3E3B07F0EE2D}" type="presParOf" srcId="{6A98686F-0030-4AF9-B217-DBED02B6EF03}" destId="{17C90007-F461-450D-BD5F-59039F8082EB}" srcOrd="0" destOrd="0" presId="urn:microsoft.com/office/officeart/2005/8/layout/hierarchy1#1"/>
    <dgm:cxn modelId="{27D86982-3E9C-4C43-A6D4-C8535A8B160D}" type="presParOf" srcId="{6A98686F-0030-4AF9-B217-DBED02B6EF03}" destId="{AE003FEC-38EE-4A0A-A05F-9713DC24A9B7}" srcOrd="1" destOrd="0" presId="urn:microsoft.com/office/officeart/2005/8/layout/hierarchy1#1"/>
    <dgm:cxn modelId="{68262BE1-230A-48F1-BA41-E55D9B04CFE7}" type="presOf" srcId="{F01DDCB9-1D2C-467B-B376-9C8C9C982B6B}" destId="{AE003FEC-38EE-4A0A-A05F-9713DC24A9B7}" srcOrd="0" destOrd="0" presId="urn:microsoft.com/office/officeart/2005/8/layout/hierarchy1#1"/>
    <dgm:cxn modelId="{EEED33A7-9160-4770-8115-EC19B3F27569}" type="presParOf" srcId="{68F927D4-D60C-44B7-BAC8-BB2CC9F6AD4D}" destId="{CAE6E58C-2D16-41F5-A046-8998A4E2B5A8}" srcOrd="1" destOrd="0" presId="urn:microsoft.com/office/officeart/2005/8/layout/hierarchy1#1"/>
  </dgm:cxnLst>
  <dgm:bg/>
  <dgm:whole/>
  <dgm:extLst>
    <a:ext uri="http://schemas.microsoft.com/office/drawing/2008/diagram">
      <dsp:dataModelExt xmlns:dsp="http://schemas.microsoft.com/office/drawing/2008/diagram" relId="rId3" minVer="http://schemas.openxmlformats.org/drawingml/2006/main"/>
    </a:ext>
  </dgm:extLst>
</dgm:dataModel>
</file>

<file path=ppt/diagrams/drawing1.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10243" name=""/>
      <dsp:cNvGrpSpPr/>
    </dsp:nvGrpSpPr>
    <dsp:grpSpPr/>
    <dsp:sp modelId="{EDFC522B-A2B7-4A81-BFA7-7B0896D0A73B}">
      <dsp:nvSpPr>
        <dsp:cNvPr id="10244" name=""/>
        <dsp:cNvSpPr/>
      </dsp:nvSpPr>
      <dsp:spPr>
        <a:xfrm>
          <a:off x="0" y="0"/>
          <a:ext cx="2882899" cy="2882899"/>
        </a:xfrm>
        <a:prstGeom prst="pie">
          <a:avLst>
            <a:gd name="adj1" fmla="val 5400000"/>
            <a:gd name="adj2" fmla="val 16200000"/>
          </a:avLst>
        </a:prstGeom>
        <a:solidFill>
          <a:srgbClr val="60C2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B56A34D1-E83A-42D7-9D3D-987926D012B2}">
      <dsp:nvSpPr>
        <dsp:cNvPr id="10245" name=""/>
        <dsp:cNvSpPr/>
      </dsp:nvSpPr>
      <dsp:spPr>
        <a:xfrm>
          <a:off x="1441449" y="0"/>
          <a:ext cx="4312709" cy="288289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a:solidFill>
                <a:srgbClr val="4F9FB5"/>
              </a:solidFill>
              <a:latin typeface="Arial" panose="020b0604020202020204" pitchFamily="34" charset="0"/>
              <a:ea typeface="微软雅黑" panose="020b0503020204020204" pitchFamily="34" charset="-122"/>
              <a:cs typeface="Arial" panose="020b0604020202020204" pitchFamily="34" charset="0"/>
            </a:rPr>
            <a:t>一、卒中后认知障碍简介</a:t>
          </a:r>
          <a:endParaRPr lang="zh-CN" altLang="en-US" sz="2400" kern="1200">
            <a:solidFill>
              <a:srgbClr val="4F9FB5"/>
            </a:solidFill>
            <a:latin typeface="Arial" panose="020b0604020202020204" pitchFamily="34" charset="0"/>
            <a:ea typeface="微软雅黑" panose="020b0503020204020204" pitchFamily="34" charset="-122"/>
            <a:cs typeface="Arial" panose="020b0604020202020204" pitchFamily="34" charset="0"/>
          </a:endParaRPr>
        </a:p>
      </dsp:txBody>
      <dsp:txXfrm>
        <a:off x="1441449" y="0"/>
        <a:ext cx="4312709" cy="864871"/>
      </dsp:txXfrm>
    </dsp:sp>
    <dsp:sp modelId="{01DF6957-5FF6-485A-ADF7-03363FCAF923}">
      <dsp:nvSpPr>
        <dsp:cNvPr id="10246" name=""/>
        <dsp:cNvSpPr/>
      </dsp:nvSpPr>
      <dsp:spPr>
        <a:xfrm>
          <a:off x="504508" y="864871"/>
          <a:ext cx="1873883" cy="1873883"/>
        </a:xfrm>
        <a:prstGeom prst="pie">
          <a:avLst>
            <a:gd name="adj1" fmla="val 5400000"/>
            <a:gd name="adj2" fmla="val 16200000"/>
          </a:avLst>
        </a:prstGeom>
        <a:solidFill>
          <a:srgbClr val="66CD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FE98BCF3-3890-4CA8-BDCE-659B000A88C7}">
      <dsp:nvSpPr>
        <dsp:cNvPr id="10247" name=""/>
        <dsp:cNvSpPr/>
      </dsp:nvSpPr>
      <dsp:spPr>
        <a:xfrm>
          <a:off x="1441449" y="954218"/>
          <a:ext cx="4312709" cy="180668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a:latin typeface="Arial" panose="020b0604020202020204" pitchFamily="34" charset="0"/>
              <a:ea typeface="微软雅黑" panose="020b0503020204020204" pitchFamily="34" charset="-122"/>
              <a:cs typeface="Arial" panose="020b0604020202020204" pitchFamily="34" charset="0"/>
            </a:rPr>
            <a:t>二、诊断方法</a:t>
          </a:r>
          <a:endParaRPr lang="zh-CN" altLang="en-US" sz="2400" kern="1200">
            <a:latin typeface="Arial" panose="020b0604020202020204" pitchFamily="34" charset="0"/>
            <a:ea typeface="微软雅黑" panose="020b0503020204020204" pitchFamily="34" charset="-122"/>
            <a:cs typeface="Arial" panose="020b0604020202020204" pitchFamily="34" charset="0"/>
          </a:endParaRPr>
        </a:p>
      </dsp:txBody>
      <dsp:txXfrm>
        <a:off x="1441449" y="954218"/>
        <a:ext cx="4312709" cy="833854"/>
      </dsp:txXfrm>
    </dsp:sp>
    <dsp:sp modelId="{094AAD89-1773-487E-9FBC-75C8F1FB48CD}">
      <dsp:nvSpPr>
        <dsp:cNvPr id="10248" name=""/>
        <dsp:cNvSpPr/>
      </dsp:nvSpPr>
      <dsp:spPr>
        <a:xfrm>
          <a:off x="1009015" y="1729740"/>
          <a:ext cx="864869" cy="864869"/>
        </a:xfrm>
        <a:prstGeom prst="pie">
          <a:avLst>
            <a:gd name="adj1" fmla="val 5400000"/>
            <a:gd name="adj2" fmla="val 16200000"/>
          </a:avLst>
        </a:prstGeom>
        <a:solidFill>
          <a:srgbClr val="4F9FB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DE3FFBF9-8BDA-4CCD-81E8-7941E5520702}">
      <dsp:nvSpPr>
        <dsp:cNvPr id="10249" name=""/>
        <dsp:cNvSpPr/>
      </dsp:nvSpPr>
      <dsp:spPr>
        <a:xfrm>
          <a:off x="1441449" y="1809395"/>
          <a:ext cx="4312709" cy="86486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a:latin typeface="Arial" panose="020b0604020202020204" pitchFamily="34" charset="0"/>
              <a:ea typeface="微软雅黑" panose="020b0503020204020204" pitchFamily="34" charset="-122"/>
              <a:cs typeface="Arial" panose="020b0604020202020204" pitchFamily="34" charset="0"/>
            </a:rPr>
            <a:t>三、</a:t>
          </a:r>
          <a:r>
            <a:rPr lang="en-US" altLang="en-US" sz="2400" b="1" kern="1200">
              <a:latin typeface="Arial" panose="020b0604020202020204" pitchFamily="34" charset="0"/>
              <a:ea typeface="微软雅黑" panose="020b0503020204020204" pitchFamily="34" charset="-122"/>
              <a:cs typeface="Arial" panose="020b0604020202020204" pitchFamily="34" charset="0"/>
            </a:rPr>
            <a:t>PSCI</a:t>
          </a:r>
          <a:r>
            <a:rPr lang="zh-CN" altLang="en-US" sz="2400" b="1" kern="1200">
              <a:latin typeface="Arial" panose="020b0604020202020204" pitchFamily="34" charset="0"/>
              <a:ea typeface="微软雅黑" panose="020b0503020204020204" pitchFamily="34" charset="-122"/>
              <a:cs typeface="Arial" panose="020b0604020202020204" pitchFamily="34" charset="0"/>
            </a:rPr>
            <a:t>预防和治疗策略</a:t>
          </a:r>
        </a:p>
      </dsp:txBody>
      <dsp:txXfrm>
        <a:off x="1441449" y="1809395"/>
        <a:ext cx="4312709" cy="864869"/>
      </dsp:txXfrm>
    </dsp:sp>
  </dsp:spTree>
</dsp:drawing>
</file>

<file path=ppt/diagrams/drawing2.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21" name=""/>
      <dsp:cNvGrpSpPr/>
    </dsp:nvGrpSpPr>
    <dsp:grpSpPr/>
    <dsp:sp modelId="{FF586882-0B91-43AF-9D60-9B03F56CEC4A}">
      <dsp:nvSpPr>
        <dsp:cNvPr id="22" name=""/>
        <dsp:cNvSpPr/>
      </dsp:nvSpPr>
      <dsp:spPr>
        <a:xfrm>
          <a:off x="1955" y="14652"/>
          <a:ext cx="889174" cy="1512000"/>
        </a:xfrm>
        <a:prstGeom prst="roundRect">
          <a:avLst>
            <a:gd name="adj" fmla="val 10000"/>
          </a:avLst>
        </a:prstGeom>
        <a:solidFill>
          <a:srgbClr val="86BD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ctr" defTabSz="622300">
            <a:lnSpc>
              <a:spcPct val="90000"/>
            </a:lnSpc>
            <a:spcBef>
              <a:spcPct val="0"/>
            </a:spcBef>
            <a:spcAft>
              <a:spcPct val="35000"/>
            </a:spcAft>
            <a:buNone/>
          </a:pPr>
          <a:r>
            <a:rPr lang="en-US" altLang="zh-CN" sz="1400" b="1" kern="1200">
              <a:solidFill>
                <a:schemeClr val="tx1"/>
              </a:solidFill>
              <a:latin typeface="Arial" panose="020b0604020202020204" pitchFamily="34" charset="0"/>
              <a:ea typeface="微软雅黑" panose="020b0503020204020204" pitchFamily="34" charset="-122"/>
              <a:cs typeface="Arial" panose="020b0604020202020204" pitchFamily="34" charset="0"/>
            </a:rPr>
            <a:t>PSMCI</a:t>
          </a:r>
          <a:endParaRPr lang="zh-CN" altLang="en-US" sz="1400" b="1" kern="1200">
            <a:solidFill>
              <a:schemeClr val="tx1"/>
            </a:solidFill>
            <a:latin typeface="Arial" panose="020b0604020202020204" pitchFamily="34" charset="0"/>
            <a:ea typeface="微软雅黑" panose="020b0503020204020204" pitchFamily="34" charset="-122"/>
            <a:cs typeface="Arial" panose="020b0604020202020204" pitchFamily="34" charset="0"/>
          </a:endParaRPr>
        </a:p>
      </dsp:txBody>
      <dsp:txXfrm>
        <a:off x="1955" y="14652"/>
        <a:ext cx="889174" cy="355669"/>
      </dsp:txXfrm>
    </dsp:sp>
    <dsp:sp modelId="{3AD61C89-3B40-4844-9997-EE98602EEDF2}">
      <dsp:nvSpPr>
        <dsp:cNvPr id="23" name=""/>
        <dsp:cNvSpPr/>
      </dsp:nvSpPr>
      <dsp:spPr>
        <a:xfrm>
          <a:off x="184075" y="370321"/>
          <a:ext cx="889174" cy="2016000"/>
        </a:xfrm>
        <a:prstGeom prst="roundRect">
          <a:avLst>
            <a:gd name="adj" fmla="val 10000"/>
          </a:avLst>
        </a:prstGeom>
        <a:solidFill>
          <a:schemeClr val="lt1">
            <a:alpha val="90000"/>
            <a:hueOff val="0"/>
            <a:satOff val="0"/>
            <a:lumOff val="0"/>
            <a:alphaOff val="0"/>
          </a:schemeClr>
        </a:solidFill>
        <a:ln w="12700" cap="flat" cmpd="sng" algn="ctr">
          <a:solidFill>
            <a:srgbClr val="86BDC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114300" lvl="1" indent="-114300" algn="just" defTabSz="533400">
            <a:lnSpc>
              <a:spcPct val="90000"/>
            </a:lnSpc>
            <a:spcBef>
              <a:spcPct val="0"/>
            </a:spcBef>
            <a:spcAft>
              <a:spcPct val="15000"/>
            </a:spcAft>
            <a:buChar char="•"/>
          </a:pPr>
          <a:r>
            <a:rPr lang="zh-CN" altLang="en-US" sz="1200" kern="1200">
              <a:latin typeface="Arial" panose="020b0604020202020204" pitchFamily="34" charset="0"/>
              <a:ea typeface="微软雅黑" panose="020b0503020204020204" pitchFamily="34" charset="-122"/>
              <a:cs typeface="Arial" panose="020b0604020202020204" pitchFamily="34" charset="0"/>
            </a:rPr>
            <a:t>卒中后轻度认知障碍</a:t>
          </a:r>
        </a:p>
      </dsp:txBody>
      <dsp:txXfrm>
        <a:off x="210118" y="396364"/>
        <a:ext cx="837088" cy="1963914"/>
      </dsp:txXfrm>
    </dsp:sp>
    <dsp:sp modelId="{60EDF634-D52B-451C-A609-15B6A3414F51}">
      <dsp:nvSpPr>
        <dsp:cNvPr id="24" name=""/>
        <dsp:cNvSpPr/>
      </dsp:nvSpPr>
      <dsp:spPr>
        <a:xfrm>
          <a:off x="1025925" y="81797"/>
          <a:ext cx="285766" cy="221378"/>
        </a:xfrm>
        <a:prstGeom prst="rightArrow">
          <a:avLst>
            <a:gd name="adj1" fmla="val 60000"/>
            <a:gd name="adj2" fmla="val 50000"/>
          </a:avLst>
        </a:prstGeom>
        <a:solidFill>
          <a:srgbClr val="5DBCC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Arial" panose="020b0604020202020204" pitchFamily="34" charset="0"/>
            <a:ea typeface="微软雅黑" panose="020b0503020204020204" pitchFamily="34" charset="-122"/>
            <a:cs typeface="Arial" panose="020b0604020202020204" pitchFamily="34" charset="0"/>
          </a:endParaRPr>
        </a:p>
      </dsp:txBody>
      <dsp:txXfrm>
        <a:off x="1025925" y="126073"/>
        <a:ext cx="219353" cy="132826"/>
      </dsp:txXfrm>
    </dsp:sp>
    <dsp:sp modelId="{1AAEC09F-F60C-47CB-93F7-EE5BD0DA7D8F}">
      <dsp:nvSpPr>
        <dsp:cNvPr id="25" name=""/>
        <dsp:cNvSpPr/>
      </dsp:nvSpPr>
      <dsp:spPr>
        <a:xfrm>
          <a:off x="1430312" y="14652"/>
          <a:ext cx="889174" cy="1512000"/>
        </a:xfrm>
        <a:prstGeom prst="roundRect">
          <a:avLst>
            <a:gd name="adj" fmla="val 10000"/>
          </a:avLst>
        </a:prstGeom>
        <a:solidFill>
          <a:srgbClr val="3C9B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ctr" defTabSz="622300">
            <a:lnSpc>
              <a:spcPct val="90000"/>
            </a:lnSpc>
            <a:spcBef>
              <a:spcPct val="0"/>
            </a:spcBef>
            <a:spcAft>
              <a:spcPct val="35000"/>
            </a:spcAft>
            <a:buNone/>
          </a:pPr>
          <a:r>
            <a:rPr lang="en-US" altLang="zh-CN" sz="1400" b="1" kern="1200">
              <a:latin typeface="Arial" panose="020b0604020202020204" pitchFamily="34" charset="0"/>
              <a:ea typeface="微软雅黑" panose="020b0503020204020204" pitchFamily="34" charset="-122"/>
              <a:cs typeface="Arial" panose="020b0604020202020204" pitchFamily="34" charset="0"/>
            </a:rPr>
            <a:t>PSCIND</a:t>
          </a:r>
          <a:endParaRPr lang="zh-CN" altLang="en-US" sz="1400" b="1" kern="1200">
            <a:latin typeface="Arial" panose="020b0604020202020204" pitchFamily="34" charset="0"/>
            <a:ea typeface="微软雅黑" panose="020b0503020204020204" pitchFamily="34" charset="-122"/>
            <a:cs typeface="Arial" panose="020b0604020202020204" pitchFamily="34" charset="0"/>
          </a:endParaRPr>
        </a:p>
      </dsp:txBody>
      <dsp:txXfrm>
        <a:off x="1430312" y="14652"/>
        <a:ext cx="889174" cy="355669"/>
      </dsp:txXfrm>
    </dsp:sp>
    <dsp:sp modelId="{C4D1B25B-B63D-4CF6-99DF-6C6A184D7DA4}">
      <dsp:nvSpPr>
        <dsp:cNvPr id="26" name=""/>
        <dsp:cNvSpPr/>
      </dsp:nvSpPr>
      <dsp:spPr>
        <a:xfrm>
          <a:off x="1612432" y="370321"/>
          <a:ext cx="889174" cy="2016000"/>
        </a:xfrm>
        <a:prstGeom prst="roundRect">
          <a:avLst>
            <a:gd name="adj" fmla="val 10000"/>
          </a:avLst>
        </a:prstGeom>
        <a:solidFill>
          <a:schemeClr val="lt1">
            <a:alpha val="90000"/>
            <a:hueOff val="0"/>
            <a:satOff val="0"/>
            <a:lumOff val="0"/>
            <a:alphaOff val="0"/>
          </a:schemeClr>
        </a:solidFill>
        <a:ln w="12700" cap="flat" cmpd="sng" algn="ctr">
          <a:solidFill>
            <a:srgbClr val="3C9BA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114300" lvl="1" indent="-114300" algn="just" defTabSz="533400">
            <a:lnSpc>
              <a:spcPct val="90000"/>
            </a:lnSpc>
            <a:spcBef>
              <a:spcPct val="0"/>
            </a:spcBef>
            <a:spcAft>
              <a:spcPct val="15000"/>
            </a:spcAft>
            <a:buChar char="•"/>
          </a:pPr>
          <a:r>
            <a:rPr lang="zh-CN" altLang="en-US" sz="1200" kern="1200">
              <a:latin typeface="Arial" panose="020b0604020202020204" pitchFamily="34" charset="0"/>
              <a:ea typeface="微软雅黑" panose="020b0503020204020204" pitchFamily="34" charset="-122"/>
              <a:cs typeface="Arial" panose="020b0604020202020204" pitchFamily="34" charset="0"/>
            </a:rPr>
            <a:t>卒中后认知障碍非痴呆</a:t>
          </a:r>
        </a:p>
      </dsp:txBody>
      <dsp:txXfrm>
        <a:off x="1638475" y="396364"/>
        <a:ext cx="837088" cy="1963914"/>
      </dsp:txXfrm>
    </dsp:sp>
    <dsp:sp modelId="{9AB25DA6-5023-4FFE-90B0-CEF76B416D08}">
      <dsp:nvSpPr>
        <dsp:cNvPr id="27" name=""/>
        <dsp:cNvSpPr/>
      </dsp:nvSpPr>
      <dsp:spPr>
        <a:xfrm>
          <a:off x="2454282" y="81797"/>
          <a:ext cx="285766" cy="221378"/>
        </a:xfrm>
        <a:prstGeom prst="rightArrow">
          <a:avLst>
            <a:gd name="adj1" fmla="val 60000"/>
            <a:gd name="adj2" fmla="val 50000"/>
          </a:avLst>
        </a:prstGeom>
        <a:solidFill>
          <a:srgbClr val="4F9FB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Arial" panose="020b0604020202020204" pitchFamily="34" charset="0"/>
            <a:ea typeface="微软雅黑" panose="020b0503020204020204" pitchFamily="34" charset="-122"/>
            <a:cs typeface="Arial" panose="020b0604020202020204" pitchFamily="34" charset="0"/>
          </a:endParaRPr>
        </a:p>
      </dsp:txBody>
      <dsp:txXfrm>
        <a:off x="2454282" y="126073"/>
        <a:ext cx="219353" cy="132826"/>
      </dsp:txXfrm>
    </dsp:sp>
    <dsp:sp modelId="{33798C5A-5EAE-435B-84E9-B879B048FE14}">
      <dsp:nvSpPr>
        <dsp:cNvPr id="28" name=""/>
        <dsp:cNvSpPr/>
      </dsp:nvSpPr>
      <dsp:spPr>
        <a:xfrm>
          <a:off x="2858669" y="14652"/>
          <a:ext cx="889174" cy="1512000"/>
        </a:xfrm>
        <a:prstGeom prst="roundRect">
          <a:avLst>
            <a:gd name="adj" fmla="val 10000"/>
          </a:avLst>
        </a:prstGeom>
        <a:solidFill>
          <a:srgbClr val="4F9FB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ctr" defTabSz="622300">
            <a:lnSpc>
              <a:spcPct val="90000"/>
            </a:lnSpc>
            <a:spcBef>
              <a:spcPct val="0"/>
            </a:spcBef>
            <a:spcAft>
              <a:spcPct val="35000"/>
            </a:spcAft>
            <a:buNone/>
          </a:pPr>
          <a:r>
            <a:rPr lang="en-US" altLang="zh-CN" sz="1400" b="1" kern="1200">
              <a:latin typeface="Arial" panose="020b0604020202020204" pitchFamily="34" charset="0"/>
              <a:ea typeface="微软雅黑" panose="020b0503020204020204" pitchFamily="34" charset="-122"/>
              <a:cs typeface="Arial" panose="020b0604020202020204" pitchFamily="34" charset="0"/>
            </a:rPr>
            <a:t>PSD</a:t>
          </a:r>
          <a:endParaRPr lang="zh-CN" altLang="en-US" sz="1400" b="1" kern="1200">
            <a:latin typeface="Arial" panose="020b0604020202020204" pitchFamily="34" charset="0"/>
            <a:ea typeface="微软雅黑" panose="020b0503020204020204" pitchFamily="34" charset="-122"/>
            <a:cs typeface="Arial" panose="020b0604020202020204" pitchFamily="34" charset="0"/>
          </a:endParaRPr>
        </a:p>
      </dsp:txBody>
      <dsp:txXfrm>
        <a:off x="2858669" y="14652"/>
        <a:ext cx="889174" cy="355669"/>
      </dsp:txXfrm>
    </dsp:sp>
    <dsp:sp modelId="{30FF1DD7-B19A-4FEB-B904-FDBA6C26808E}">
      <dsp:nvSpPr>
        <dsp:cNvPr id="29" name=""/>
        <dsp:cNvSpPr/>
      </dsp:nvSpPr>
      <dsp:spPr>
        <a:xfrm>
          <a:off x="3040789" y="370321"/>
          <a:ext cx="889174" cy="2016000"/>
        </a:xfrm>
        <a:prstGeom prst="roundRect">
          <a:avLst>
            <a:gd name="adj" fmla="val 10000"/>
          </a:avLst>
        </a:prstGeom>
        <a:solidFill>
          <a:schemeClr val="lt1">
            <a:alpha val="90000"/>
            <a:hueOff val="0"/>
            <a:satOff val="0"/>
            <a:lumOff val="0"/>
            <a:alphaOff val="0"/>
          </a:schemeClr>
        </a:solidFill>
        <a:ln w="12700" cap="flat" cmpd="sng" algn="ctr">
          <a:solidFill>
            <a:srgbClr val="4F9FB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a:latin typeface="Arial" panose="020b0604020202020204" pitchFamily="34" charset="0"/>
              <a:ea typeface="微软雅黑" panose="020b0503020204020204" pitchFamily="34" charset="-122"/>
              <a:cs typeface="Arial" panose="020b0604020202020204" pitchFamily="34" charset="0"/>
            </a:rPr>
            <a:t>卒中后痴呆</a:t>
          </a:r>
        </a:p>
      </dsp:txBody>
      <dsp:txXfrm>
        <a:off x="3066832" y="396364"/>
        <a:ext cx="837088" cy="1963914"/>
      </dsp:txXfrm>
    </dsp:sp>
  </dsp:spTree>
</dsp:drawing>
</file>

<file path=ppt/diagrams/drawing3.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10243" name=""/>
      <dsp:cNvGrpSpPr/>
    </dsp:nvGrpSpPr>
    <dsp:grpSpPr/>
    <dsp:sp modelId="{EDFC522B-A2B7-4A81-BFA7-7B0896D0A73B}">
      <dsp:nvSpPr>
        <dsp:cNvPr id="10244" name=""/>
        <dsp:cNvSpPr/>
      </dsp:nvSpPr>
      <dsp:spPr>
        <a:xfrm>
          <a:off x="0" y="0"/>
          <a:ext cx="2882899" cy="2882899"/>
        </a:xfrm>
        <a:prstGeom prst="pie">
          <a:avLst>
            <a:gd name="adj1" fmla="val 5400000"/>
            <a:gd name="adj2" fmla="val 16200000"/>
          </a:avLst>
        </a:prstGeom>
        <a:solidFill>
          <a:srgbClr val="60C2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B56A34D1-E83A-42D7-9D3D-987926D012B2}">
      <dsp:nvSpPr>
        <dsp:cNvPr id="10245" name=""/>
        <dsp:cNvSpPr/>
      </dsp:nvSpPr>
      <dsp:spPr>
        <a:xfrm>
          <a:off x="1441449" y="0"/>
          <a:ext cx="4312709" cy="288289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a:solidFill>
                <a:schemeClr val="tx1"/>
              </a:solidFill>
              <a:latin typeface="Arial" panose="020b0604020202020204" pitchFamily="34" charset="0"/>
              <a:ea typeface="微软雅黑" panose="020b0503020204020204" pitchFamily="34" charset="-122"/>
              <a:cs typeface="Arial" panose="020b0604020202020204" pitchFamily="34" charset="0"/>
            </a:rPr>
            <a:t>一、卒中后认知障碍简介</a:t>
          </a:r>
          <a:endParaRPr lang="zh-CN" altLang="en-US" sz="2400" kern="1200">
            <a:solidFill>
              <a:schemeClr val="tx1"/>
            </a:solidFill>
            <a:latin typeface="Arial" panose="020b0604020202020204" pitchFamily="34" charset="0"/>
            <a:ea typeface="微软雅黑" panose="020b0503020204020204" pitchFamily="34" charset="-122"/>
            <a:cs typeface="Arial" panose="020b0604020202020204" pitchFamily="34" charset="0"/>
          </a:endParaRPr>
        </a:p>
      </dsp:txBody>
      <dsp:txXfrm>
        <a:off x="1441449" y="0"/>
        <a:ext cx="4312709" cy="864871"/>
      </dsp:txXfrm>
    </dsp:sp>
    <dsp:sp modelId="{01DF6957-5FF6-485A-ADF7-03363FCAF923}">
      <dsp:nvSpPr>
        <dsp:cNvPr id="10246" name=""/>
        <dsp:cNvSpPr/>
      </dsp:nvSpPr>
      <dsp:spPr>
        <a:xfrm>
          <a:off x="504508" y="864871"/>
          <a:ext cx="1873883" cy="1873883"/>
        </a:xfrm>
        <a:prstGeom prst="pie">
          <a:avLst>
            <a:gd name="adj1" fmla="val 5400000"/>
            <a:gd name="adj2" fmla="val 16200000"/>
          </a:avLst>
        </a:prstGeom>
        <a:solidFill>
          <a:srgbClr val="66CD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FE98BCF3-3890-4CA8-BDCE-659B000A88C7}">
      <dsp:nvSpPr>
        <dsp:cNvPr id="10247" name=""/>
        <dsp:cNvSpPr/>
      </dsp:nvSpPr>
      <dsp:spPr>
        <a:xfrm>
          <a:off x="1441449" y="954218"/>
          <a:ext cx="4312709" cy="180668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a:solidFill>
                <a:srgbClr val="35898F"/>
              </a:solidFill>
              <a:latin typeface="Arial" panose="020b0604020202020204" pitchFamily="34" charset="0"/>
              <a:ea typeface="微软雅黑" panose="020b0503020204020204" pitchFamily="34" charset="-122"/>
              <a:cs typeface="Arial" panose="020b0604020202020204" pitchFamily="34" charset="0"/>
            </a:rPr>
            <a:t>二、</a:t>
          </a:r>
          <a:r>
            <a:rPr lang="en-US" altLang="zh-CN" sz="2400" b="1" kern="1200">
              <a:solidFill>
                <a:srgbClr val="35898F"/>
              </a:solidFill>
              <a:latin typeface="Arial" panose="020b0604020202020204" pitchFamily="34" charset="0"/>
              <a:ea typeface="微软雅黑" panose="020b0503020204020204" pitchFamily="34" charset="-122"/>
              <a:cs typeface="Arial" panose="020b0604020202020204" pitchFamily="34" charset="0"/>
            </a:rPr>
            <a:t>PSCI</a:t>
          </a:r>
          <a:r>
            <a:rPr lang="zh-CN" altLang="en-US" sz="2400" b="1" kern="1200">
              <a:solidFill>
                <a:srgbClr val="35898F"/>
              </a:solidFill>
              <a:latin typeface="Arial" panose="020b0604020202020204" pitchFamily="34" charset="0"/>
              <a:ea typeface="微软雅黑" panose="020b0503020204020204" pitchFamily="34" charset="-122"/>
              <a:cs typeface="Arial" panose="020b0604020202020204" pitchFamily="34" charset="0"/>
            </a:rPr>
            <a:t>的筛查、诊断、评估</a:t>
          </a:r>
          <a:endParaRPr lang="zh-CN" altLang="en-US" sz="2400" kern="1200">
            <a:solidFill>
              <a:srgbClr val="35898F"/>
            </a:solidFill>
            <a:latin typeface="Arial" panose="020b0604020202020204" pitchFamily="34" charset="0"/>
            <a:ea typeface="微软雅黑" panose="020b0503020204020204" pitchFamily="34" charset="-122"/>
            <a:cs typeface="Arial" panose="020b0604020202020204" pitchFamily="34" charset="0"/>
          </a:endParaRPr>
        </a:p>
      </dsp:txBody>
      <dsp:txXfrm>
        <a:off x="1441449" y="954218"/>
        <a:ext cx="4312709" cy="833854"/>
      </dsp:txXfrm>
    </dsp:sp>
    <dsp:sp modelId="{094AAD89-1773-487E-9FBC-75C8F1FB48CD}">
      <dsp:nvSpPr>
        <dsp:cNvPr id="10248" name=""/>
        <dsp:cNvSpPr/>
      </dsp:nvSpPr>
      <dsp:spPr>
        <a:xfrm>
          <a:off x="1009015" y="1729740"/>
          <a:ext cx="864869" cy="864869"/>
        </a:xfrm>
        <a:prstGeom prst="pie">
          <a:avLst>
            <a:gd name="adj1" fmla="val 5400000"/>
            <a:gd name="adj2" fmla="val 16200000"/>
          </a:avLst>
        </a:prstGeom>
        <a:solidFill>
          <a:srgbClr val="4F9FB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DE3FFBF9-8BDA-4CCD-81E8-7941E5520702}">
      <dsp:nvSpPr>
        <dsp:cNvPr id="10249" name=""/>
        <dsp:cNvSpPr/>
      </dsp:nvSpPr>
      <dsp:spPr>
        <a:xfrm>
          <a:off x="1441449" y="1809395"/>
          <a:ext cx="4312709" cy="86486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a:latin typeface="Arial" panose="020b0604020202020204" pitchFamily="34" charset="0"/>
              <a:ea typeface="微软雅黑" panose="020b0503020204020204" pitchFamily="34" charset="-122"/>
              <a:cs typeface="Arial" panose="020b0604020202020204" pitchFamily="34" charset="0"/>
            </a:rPr>
            <a:t>三、</a:t>
          </a:r>
          <a:r>
            <a:rPr lang="en-US" altLang="en-US" sz="2400" b="1" kern="1200">
              <a:latin typeface="Arial" panose="020b0604020202020204" pitchFamily="34" charset="0"/>
              <a:ea typeface="微软雅黑" panose="020b0503020204020204" pitchFamily="34" charset="-122"/>
              <a:cs typeface="Arial" panose="020b0604020202020204" pitchFamily="34" charset="0"/>
            </a:rPr>
            <a:t>PSCI</a:t>
          </a:r>
          <a:r>
            <a:rPr lang="zh-CN" altLang="en-US" sz="2400" b="1" kern="1200">
              <a:latin typeface="Arial" panose="020b0604020202020204" pitchFamily="34" charset="0"/>
              <a:ea typeface="微软雅黑" panose="020b0503020204020204" pitchFamily="34" charset="-122"/>
              <a:cs typeface="Arial" panose="020b0604020202020204" pitchFamily="34" charset="0"/>
            </a:rPr>
            <a:t>预防和治疗策略</a:t>
          </a:r>
        </a:p>
      </dsp:txBody>
      <dsp:txXfrm>
        <a:off x="1441449" y="1809395"/>
        <a:ext cx="4312709" cy="864869"/>
      </dsp:txXfrm>
    </dsp:sp>
  </dsp:spTree>
</dsp:drawing>
</file>

<file path=ppt/diagrams/drawing4.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10243" name=""/>
      <dsp:cNvGrpSpPr/>
    </dsp:nvGrpSpPr>
    <dsp:grpSpPr/>
    <dsp:sp modelId="{EDFC522B-A2B7-4A81-BFA7-7B0896D0A73B}">
      <dsp:nvSpPr>
        <dsp:cNvPr id="10244" name=""/>
        <dsp:cNvSpPr/>
      </dsp:nvSpPr>
      <dsp:spPr>
        <a:xfrm>
          <a:off x="0" y="0"/>
          <a:ext cx="2882899" cy="2882899"/>
        </a:xfrm>
        <a:prstGeom prst="pie">
          <a:avLst>
            <a:gd name="adj1" fmla="val 5400000"/>
            <a:gd name="adj2" fmla="val 16200000"/>
          </a:avLst>
        </a:prstGeom>
        <a:solidFill>
          <a:srgbClr val="60C2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B56A34D1-E83A-42D7-9D3D-987926D012B2}">
      <dsp:nvSpPr>
        <dsp:cNvPr id="10245" name=""/>
        <dsp:cNvSpPr/>
      </dsp:nvSpPr>
      <dsp:spPr>
        <a:xfrm>
          <a:off x="1441449" y="0"/>
          <a:ext cx="4312709" cy="288289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a:solidFill>
                <a:schemeClr val="tx1"/>
              </a:solidFill>
              <a:latin typeface="Arial" panose="020b0604020202020204" pitchFamily="34" charset="0"/>
              <a:ea typeface="微软雅黑" panose="020b0503020204020204" pitchFamily="34" charset="-122"/>
              <a:cs typeface="Arial" panose="020b0604020202020204" pitchFamily="34" charset="0"/>
            </a:rPr>
            <a:t>一、卒中后认知障碍简介</a:t>
          </a:r>
          <a:endParaRPr lang="zh-CN" altLang="en-US" sz="2400" kern="1200">
            <a:solidFill>
              <a:schemeClr val="tx1"/>
            </a:solidFill>
            <a:latin typeface="Arial" panose="020b0604020202020204" pitchFamily="34" charset="0"/>
            <a:ea typeface="微软雅黑" panose="020b0503020204020204" pitchFamily="34" charset="-122"/>
            <a:cs typeface="Arial" panose="020b0604020202020204" pitchFamily="34" charset="0"/>
          </a:endParaRPr>
        </a:p>
      </dsp:txBody>
      <dsp:txXfrm>
        <a:off x="1441449" y="0"/>
        <a:ext cx="4312709" cy="864871"/>
      </dsp:txXfrm>
    </dsp:sp>
    <dsp:sp modelId="{01DF6957-5FF6-485A-ADF7-03363FCAF923}">
      <dsp:nvSpPr>
        <dsp:cNvPr id="10246" name=""/>
        <dsp:cNvSpPr/>
      </dsp:nvSpPr>
      <dsp:spPr>
        <a:xfrm>
          <a:off x="504508" y="864871"/>
          <a:ext cx="1873883" cy="1873883"/>
        </a:xfrm>
        <a:prstGeom prst="pie">
          <a:avLst>
            <a:gd name="adj1" fmla="val 5400000"/>
            <a:gd name="adj2" fmla="val 16200000"/>
          </a:avLst>
        </a:prstGeom>
        <a:solidFill>
          <a:srgbClr val="66CD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FE98BCF3-3890-4CA8-BDCE-659B000A88C7}">
      <dsp:nvSpPr>
        <dsp:cNvPr id="10247" name=""/>
        <dsp:cNvSpPr/>
      </dsp:nvSpPr>
      <dsp:spPr>
        <a:xfrm>
          <a:off x="1441449" y="954218"/>
          <a:ext cx="4312709" cy="180668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a:solidFill>
                <a:schemeClr val="tx1"/>
              </a:solidFill>
              <a:latin typeface="Arial" panose="020b0604020202020204" pitchFamily="34" charset="0"/>
              <a:ea typeface="微软雅黑" panose="020b0503020204020204" pitchFamily="34" charset="-122"/>
              <a:cs typeface="Arial" panose="020b0604020202020204" pitchFamily="34" charset="0"/>
            </a:rPr>
            <a:t>二、</a:t>
          </a:r>
          <a:r>
            <a:rPr lang="en-US" altLang="zh-CN" sz="2400" b="1" kern="1200">
              <a:solidFill>
                <a:schemeClr val="tx1"/>
              </a:solidFill>
              <a:latin typeface="Arial" panose="020b0604020202020204" pitchFamily="34" charset="0"/>
              <a:ea typeface="微软雅黑" panose="020b0503020204020204" pitchFamily="34" charset="-122"/>
              <a:cs typeface="Arial" panose="020b0604020202020204" pitchFamily="34" charset="0"/>
            </a:rPr>
            <a:t>PSCI</a:t>
          </a:r>
          <a:r>
            <a:rPr lang="zh-CN" altLang="en-US" sz="2400" b="1" kern="1200">
              <a:solidFill>
                <a:schemeClr val="tx1"/>
              </a:solidFill>
              <a:latin typeface="Arial" panose="020b0604020202020204" pitchFamily="34" charset="0"/>
              <a:ea typeface="微软雅黑" panose="020b0503020204020204" pitchFamily="34" charset="-122"/>
              <a:cs typeface="Arial" panose="020b0604020202020204" pitchFamily="34" charset="0"/>
            </a:rPr>
            <a:t>的筛查、诊断、评估</a:t>
          </a:r>
          <a:endParaRPr lang="zh-CN" altLang="en-US" sz="2400" kern="1200">
            <a:solidFill>
              <a:schemeClr val="tx1"/>
            </a:solidFill>
            <a:latin typeface="Arial" panose="020b0604020202020204" pitchFamily="34" charset="0"/>
            <a:ea typeface="微软雅黑" panose="020b0503020204020204" pitchFamily="34" charset="-122"/>
            <a:cs typeface="Arial" panose="020b0604020202020204" pitchFamily="34" charset="0"/>
          </a:endParaRPr>
        </a:p>
      </dsp:txBody>
      <dsp:txXfrm>
        <a:off x="1441449" y="954218"/>
        <a:ext cx="4312709" cy="833854"/>
      </dsp:txXfrm>
    </dsp:sp>
    <dsp:sp modelId="{094AAD89-1773-487E-9FBC-75C8F1FB48CD}">
      <dsp:nvSpPr>
        <dsp:cNvPr id="10248" name=""/>
        <dsp:cNvSpPr/>
      </dsp:nvSpPr>
      <dsp:spPr>
        <a:xfrm>
          <a:off x="1009015" y="1729740"/>
          <a:ext cx="864869" cy="864869"/>
        </a:xfrm>
        <a:prstGeom prst="pie">
          <a:avLst>
            <a:gd name="adj1" fmla="val 5400000"/>
            <a:gd name="adj2" fmla="val 16200000"/>
          </a:avLst>
        </a:prstGeom>
        <a:solidFill>
          <a:srgbClr val="4F9FB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DE3FFBF9-8BDA-4CCD-81E8-7941E5520702}">
      <dsp:nvSpPr>
        <dsp:cNvPr id="10249" name=""/>
        <dsp:cNvSpPr/>
      </dsp:nvSpPr>
      <dsp:spPr>
        <a:xfrm>
          <a:off x="1441449" y="1809395"/>
          <a:ext cx="4312709" cy="86486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zh-CN" altLang="en-US" sz="2400" b="1" kern="1200">
              <a:solidFill>
                <a:srgbClr val="4F9FB5"/>
              </a:solidFill>
              <a:latin typeface="Arial" panose="020b0604020202020204" pitchFamily="34" charset="0"/>
              <a:ea typeface="微软雅黑" panose="020b0503020204020204" pitchFamily="34" charset="-122"/>
              <a:cs typeface="Arial" panose="020b0604020202020204" pitchFamily="34" charset="0"/>
            </a:rPr>
            <a:t>三、</a:t>
          </a:r>
          <a:r>
            <a:rPr lang="en-US" altLang="zh-CN" sz="2400" b="1" kern="1200">
              <a:solidFill>
                <a:srgbClr val="4F9FB5"/>
              </a:solidFill>
              <a:latin typeface="Arial" panose="020b0604020202020204" pitchFamily="34" charset="0"/>
              <a:ea typeface="微软雅黑" panose="020b0503020204020204" pitchFamily="34" charset="-122"/>
              <a:cs typeface="Arial" panose="020b0604020202020204" pitchFamily="34" charset="0"/>
            </a:rPr>
            <a:t>PSCI</a:t>
          </a:r>
          <a:r>
            <a:rPr lang="zh-CN" altLang="en-US" sz="2400" b="1" kern="1200">
              <a:solidFill>
                <a:srgbClr val="4F9FB5"/>
              </a:solidFill>
              <a:latin typeface="Arial" panose="020b0604020202020204" pitchFamily="34" charset="0"/>
              <a:ea typeface="微软雅黑" panose="020b0503020204020204" pitchFamily="34" charset="-122"/>
              <a:cs typeface="Arial" panose="020b0604020202020204" pitchFamily="34" charset="0"/>
            </a:rPr>
            <a:t>预防和治疗策略</a:t>
          </a:r>
          <a:endParaRPr lang="zh-CN" altLang="en-US" sz="2400" kern="1200">
            <a:solidFill>
              <a:srgbClr val="4F9FB5"/>
            </a:solidFill>
            <a:latin typeface="Arial" panose="020b0604020202020204" pitchFamily="34" charset="0"/>
            <a:ea typeface="微软雅黑" panose="020b0503020204020204" pitchFamily="34" charset="-122"/>
            <a:cs typeface="Arial" panose="020b0604020202020204" pitchFamily="34" charset="0"/>
          </a:endParaRPr>
        </a:p>
      </dsp:txBody>
      <dsp:txXfrm>
        <a:off x="1441449" y="1809395"/>
        <a:ext cx="4312709" cy="864869"/>
      </dsp:txXfrm>
    </dsp:sp>
  </dsp:spTree>
</dsp:drawing>
</file>

<file path=ppt/diagrams/drawing5.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9" name=""/>
      <dsp:cNvGrpSpPr/>
    </dsp:nvGrpSpPr>
    <dsp:grpSpPr/>
    <dsp:sp modelId="{1DA62B9C-E1C1-473E-AAB5-AACFB644B525}">
      <dsp:nvSpPr>
        <dsp:cNvPr id="10" name=""/>
        <dsp:cNvSpPr/>
      </dsp:nvSpPr>
      <dsp:spPr>
        <a:xfrm>
          <a:off x="1496897" y="1036380"/>
          <a:ext cx="823082" cy="391712"/>
        </a:xfrm>
        <a:custGeom>
          <a:rect l="0" t="0" r="0" b="0"/>
          <a:pathLst>
            <a:path>
              <a:moveTo>
                <a:pt x="0" y="0"/>
              </a:moveTo>
              <a:lnTo>
                <a:pt x="0" y="266940"/>
              </a:lnTo>
              <a:lnTo>
                <a:pt x="823082" y="266940"/>
              </a:lnTo>
              <a:lnTo>
                <a:pt x="823082" y="3917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a:lstStyle/>
        <a:p/>
      </dsp:txBody>
    </dsp:sp>
    <dsp:sp modelId="{FC5A8E26-0773-42D4-877A-915FDCF2E080}">
      <dsp:nvSpPr>
        <dsp:cNvPr id="11" name=""/>
        <dsp:cNvSpPr/>
      </dsp:nvSpPr>
      <dsp:spPr>
        <a:xfrm>
          <a:off x="673815" y="1036380"/>
          <a:ext cx="823082" cy="391712"/>
        </a:xfrm>
        <a:custGeom>
          <a:rect l="0" t="0" r="0" b="0"/>
          <a:pathLst>
            <a:path>
              <a:moveTo>
                <a:pt x="823082" y="0"/>
              </a:moveTo>
              <a:lnTo>
                <a:pt x="823082" y="266940"/>
              </a:lnTo>
              <a:lnTo>
                <a:pt x="0" y="266940"/>
              </a:lnTo>
              <a:lnTo>
                <a:pt x="0" y="3917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a:lstStyle/>
        <a:p/>
      </dsp:txBody>
    </dsp:sp>
    <dsp:sp modelId="{1AE1D2BB-82FA-4FB9-AD98-F0BD6661C631}">
      <dsp:nvSpPr>
        <dsp:cNvPr id="12" name=""/>
        <dsp:cNvSpPr/>
      </dsp:nvSpPr>
      <dsp:spPr>
        <a:xfrm>
          <a:off x="823466" y="181807"/>
          <a:ext cx="1346862" cy="854573"/>
        </a:xfrm>
        <a:prstGeom prst="roundRect">
          <a:avLst>
            <a:gd name="adj" fmla="val 10000"/>
          </a:avLst>
        </a:prstGeom>
        <a:solidFill>
          <a:srgbClr val="4F9FB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D7BDF977-66E8-46F1-BF0A-FF38FB1BC51B}">
      <dsp:nvSpPr>
        <dsp:cNvPr id="13" name=""/>
        <dsp:cNvSpPr/>
      </dsp:nvSpPr>
      <dsp:spPr>
        <a:xfrm>
          <a:off x="973117" y="323976"/>
          <a:ext cx="1346862" cy="8545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a:solidFill>
                <a:schemeClr val="tx1"/>
              </a:solidFill>
              <a:effectLst/>
              <a:latin typeface="微软雅黑" panose="020b0503020204020204" charset="-122"/>
              <a:ea typeface="微软雅黑"/>
              <a:cs typeface="+mn-cs"/>
            </a:rPr>
            <a:t>92</a:t>
          </a:r>
          <a:r>
            <a:rPr lang="zh-CN" altLang="en-US" sz="1300" kern="1200">
              <a:solidFill>
                <a:schemeClr val="tx1"/>
              </a:solidFill>
              <a:effectLst/>
              <a:latin typeface="微软雅黑" panose="020b0503020204020204" charset="-122"/>
              <a:ea typeface="微软雅黑"/>
              <a:cs typeface="+mn-cs"/>
            </a:rPr>
            <a:t>例轻中度</a:t>
          </a:r>
          <a:r>
            <a:rPr lang="en-US" altLang="zh-CN" sz="1300" kern="1200">
              <a:solidFill>
                <a:schemeClr val="tx1"/>
              </a:solidFill>
              <a:effectLst/>
              <a:latin typeface="微软雅黑" panose="020b0503020204020204" charset="-122"/>
              <a:ea typeface="微软雅黑"/>
              <a:cs typeface="+mn-cs"/>
            </a:rPr>
            <a:t>AD</a:t>
          </a:r>
          <a:r>
            <a:rPr lang="zh-CN" altLang="en-US" sz="1300" kern="1200">
              <a:solidFill>
                <a:schemeClr val="tx1"/>
              </a:solidFill>
              <a:effectLst/>
              <a:latin typeface="微软雅黑" panose="020b0503020204020204" charset="-122"/>
              <a:ea typeface="微软雅黑"/>
              <a:cs typeface="+mn-cs"/>
            </a:rPr>
            <a:t>患者</a:t>
          </a:r>
          <a:endParaRPr lang="zh-CN" altLang="en-US" sz="1300" kern="1200">
            <a:solidFill>
              <a:schemeClr val="tx1"/>
            </a:solidFill>
            <a:latin typeface="微软雅黑" panose="020b0503020204020204" charset="-122"/>
            <a:ea typeface="微软雅黑"/>
          </a:endParaRPr>
        </a:p>
      </dsp:txBody>
      <dsp:txXfrm>
        <a:off x="998147" y="349006"/>
        <a:ext cx="1296803" cy="804514"/>
      </dsp:txXfrm>
    </dsp:sp>
    <dsp:sp modelId="{FF446593-FC3A-46B3-A0B0-6F0E9BA8A25C}">
      <dsp:nvSpPr>
        <dsp:cNvPr id="14" name=""/>
        <dsp:cNvSpPr/>
      </dsp:nvSpPr>
      <dsp:spPr>
        <a:xfrm>
          <a:off x="383" y="1428093"/>
          <a:ext cx="1346862" cy="591941"/>
        </a:xfrm>
        <a:prstGeom prst="roundRect">
          <a:avLst>
            <a:gd name="adj" fmla="val 10000"/>
          </a:avLst>
        </a:prstGeom>
        <a:solidFill>
          <a:srgbClr val="4F9FB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FDBEA239-88D0-4062-B18E-CDCB1F5A5B43}">
      <dsp:nvSpPr>
        <dsp:cNvPr id="15" name=""/>
        <dsp:cNvSpPr/>
      </dsp:nvSpPr>
      <dsp:spPr>
        <a:xfrm>
          <a:off x="150035" y="1570262"/>
          <a:ext cx="1346862" cy="5919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zh-CN" altLang="en-US" sz="1300" kern="1200">
              <a:solidFill>
                <a:schemeClr val="tx1"/>
              </a:solidFill>
              <a:latin typeface="微软雅黑" panose="020b0503020204020204" charset="-122"/>
              <a:ea typeface="微软雅黑"/>
              <a:cs typeface="Times New Roman" panose="02020603050405020304" pitchFamily="18" charset="0"/>
            </a:rPr>
            <a:t>恩必普组 </a:t>
          </a:r>
          <a:r>
            <a:rPr lang="en-US" altLang="zh-CN" sz="1300" kern="1200">
              <a:solidFill>
                <a:schemeClr val="tx1"/>
              </a:solidFill>
              <a:latin typeface="微软雅黑" panose="020b0503020204020204" charset="-122"/>
              <a:ea typeface="微软雅黑"/>
              <a:cs typeface="Times New Roman" panose="02020603050405020304" pitchFamily="18" charset="0"/>
            </a:rPr>
            <a:t>49</a:t>
          </a:r>
          <a:r>
            <a:rPr lang="zh-CN" altLang="en-US" sz="1300" kern="1200">
              <a:solidFill>
                <a:schemeClr val="tx1"/>
              </a:solidFill>
              <a:latin typeface="微软雅黑" panose="020b0503020204020204" charset="-122"/>
              <a:ea typeface="微软雅黑"/>
              <a:cs typeface="Times New Roman" panose="02020603050405020304" pitchFamily="18" charset="0"/>
            </a:rPr>
            <a:t>例</a:t>
          </a:r>
          <a:endParaRPr lang="zh-CN" altLang="en-US" sz="1300" kern="1200">
            <a:solidFill>
              <a:schemeClr val="tx1"/>
            </a:solidFill>
            <a:latin typeface="微软雅黑" panose="020b0503020204020204" charset="-122"/>
            <a:ea typeface="微软雅黑"/>
          </a:endParaRPr>
        </a:p>
      </dsp:txBody>
      <dsp:txXfrm>
        <a:off x="167372" y="1587599"/>
        <a:ext cx="1312187" cy="557266"/>
      </dsp:txXfrm>
    </dsp:sp>
    <dsp:sp modelId="{17C90007-F461-450D-BD5F-59039F8082EB}">
      <dsp:nvSpPr>
        <dsp:cNvPr id="16" name=""/>
        <dsp:cNvSpPr/>
      </dsp:nvSpPr>
      <dsp:spPr>
        <a:xfrm>
          <a:off x="1646549" y="1428093"/>
          <a:ext cx="1346862" cy="665416"/>
        </a:xfrm>
        <a:prstGeom prst="roundRect">
          <a:avLst>
            <a:gd name="adj" fmla="val 10000"/>
          </a:avLst>
        </a:prstGeom>
        <a:solidFill>
          <a:srgbClr val="4F9FB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a:lstStyle/>
        <a:p/>
      </dsp:txBody>
    </dsp:sp>
    <dsp:sp modelId="{AE003FEC-38EE-4A0A-A05F-9713DC24A9B7}">
      <dsp:nvSpPr>
        <dsp:cNvPr id="17" name=""/>
        <dsp:cNvSpPr/>
      </dsp:nvSpPr>
      <dsp:spPr>
        <a:xfrm>
          <a:off x="1796200" y="1570262"/>
          <a:ext cx="1346862" cy="6654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a:solidFill>
                <a:schemeClr val="tx1"/>
              </a:solidFill>
              <a:latin typeface="微软雅黑" panose="020b0503020204020204" charset="-122"/>
              <a:ea typeface="微软雅黑"/>
              <a:cs typeface="Times New Roman" panose="02020603050405020304" pitchFamily="18" charset="0"/>
            </a:rPr>
            <a:t>对照组 </a:t>
          </a:r>
          <a:r>
            <a:rPr lang="en-US" altLang="zh-CN" sz="1300" kern="1200">
              <a:solidFill>
                <a:schemeClr val="tx1"/>
              </a:solidFill>
              <a:latin typeface="微软雅黑" panose="020b0503020204020204" charset="-122"/>
              <a:ea typeface="微软雅黑"/>
              <a:cs typeface="Times New Roman" panose="02020603050405020304" pitchFamily="18" charset="0"/>
            </a:rPr>
            <a:t>43</a:t>
          </a:r>
          <a:r>
            <a:rPr lang="zh-CN" altLang="en-US" sz="1300" kern="1200">
              <a:solidFill>
                <a:schemeClr val="tx1"/>
              </a:solidFill>
              <a:latin typeface="微软雅黑" panose="020b0503020204020204" charset="-122"/>
              <a:ea typeface="微软雅黑"/>
              <a:cs typeface="Times New Roman" panose="02020603050405020304" pitchFamily="18" charset="0"/>
            </a:rPr>
            <a:t>例</a:t>
          </a:r>
          <a:endParaRPr lang="zh-CN" altLang="en-US" sz="1300" kern="1200">
            <a:solidFill>
              <a:schemeClr val="tx1"/>
            </a:solidFill>
            <a:latin typeface="微软雅黑" panose="020b0503020204020204" charset="-122"/>
            <a:ea typeface="微软雅黑"/>
          </a:endParaRPr>
        </a:p>
      </dsp:txBody>
      <dsp:txXfrm>
        <a:off x="1815689" y="1589751"/>
        <a:ext cx="1307883" cy="626437"/>
      </dsp:txXfrm>
    </dsp:sp>
  </dsp:spTree>
</dsp:drawing>
</file>

<file path=ppt/diagrams/layout1.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type="pie" r:blip="">
              <dgm:adjLst>
                <dgm:adj idx="1" val="90"/>
                <dgm:adj idx="2" val="270"/>
              </dgm:adjLst>
            </dgm:shape>
          </dgm:if>
          <dgm:else name="Name25">
            <dgm:shape type="pie" r:blip="">
              <dgm:adjLst>
                <dgm:adj idx="1" val="270"/>
                <dgm:adj idx="2" val="90"/>
              </dgm:adjLst>
            </dgm:shape>
          </dgm:else>
        </dgm:choose>
        <dgm:presOf/>
        <dgm:constrLst/>
        <dgm:ruleLst/>
      </dgm:layoutNode>
      <dgm:layoutNode name="space">
        <dgm:alg type="sp"/>
        <dgm:shape r:blip="">
          <dgm:adjLst/>
        </dgm:shape>
        <dgm:presOf/>
        <dgm:constrLst/>
        <dgm:ruleLst/>
      </dgm:layoutNode>
      <dgm:layoutNode name="rect1" styleLbl="alignAcc1">
        <dgm:alg type="sp"/>
        <dgm:shape type="rect" r:blip="">
          <dgm:adjLst/>
        </dgm:shape>
        <dgm:presOf axis="self"/>
        <dgm:constrLst/>
        <dgm:ruleLst/>
      </dgm:layoutNode>
    </dgm:forEach>
    <dgm:forEach name="Name26" axis="ch" ptType="node" st="2" cnt="1">
      <dgm:layoutNode name="vertSpace2">
        <dgm:alg type="sp"/>
        <dgm:shape type="rect" r:blip="" hideGeom="1">
          <dgm:adjLst/>
        </dgm:shape>
        <dgm:presOf/>
        <dgm:constrLst/>
        <dgm:ruleLst/>
      </dgm:layoutNode>
      <dgm:layoutNode name="circle2" styleLbl="node1">
        <dgm:alg type="sp"/>
        <dgm:choose name="Name27">
          <dgm:if name="Name28" func="var" arg="dir" op="equ" val="norm">
            <dgm:shape type="pie" r:blip="">
              <dgm:adjLst>
                <dgm:adj idx="1" val="90"/>
                <dgm:adj idx="2" val="270"/>
              </dgm:adjLst>
            </dgm:shape>
          </dgm:if>
          <dgm:else name="Name29">
            <dgm:shape type="pie" r:blip="">
              <dgm:adjLst>
                <dgm:adj idx="1" val="270"/>
                <dgm:adj idx="2" val="90"/>
              </dgm:adjLst>
            </dgm:shape>
          </dgm:else>
        </dgm:choose>
        <dgm:presOf/>
        <dgm:constrLst/>
        <dgm:ruleLst/>
      </dgm:layoutNode>
      <dgm:layoutNode name="rect2" styleLbl="alignAcc1">
        <dgm:alg type="sp"/>
        <dgm:shape type="rect" r:blip="">
          <dgm:adjLst/>
        </dgm:shape>
        <dgm:presOf axis="self"/>
        <dgm:constrLst/>
        <dgm:ruleLst/>
      </dgm:layoutNode>
    </dgm:forEach>
    <dgm:forEach name="Name30" axis="ch" ptType="node" st="3" cnt="1">
      <dgm:layoutNode name="vertSpace3">
        <dgm:alg type="sp"/>
        <dgm:shape type="rect" r:blip="" hideGeom="1">
          <dgm:adjLst/>
        </dgm:shape>
        <dgm:presOf/>
        <dgm:constrLst/>
        <dgm:ruleLst/>
      </dgm:layoutNode>
      <dgm:layoutNode name="circle3" styleLbl="node1">
        <dgm:alg type="sp"/>
        <dgm:choose name="Name31">
          <dgm:if name="Name32" func="var" arg="dir" op="equ" val="norm">
            <dgm:shape type="pie" r:blip="">
              <dgm:adjLst>
                <dgm:adj idx="1" val="90"/>
                <dgm:adj idx="2" val="270"/>
              </dgm:adjLst>
            </dgm:shape>
          </dgm:if>
          <dgm:else name="Name33">
            <dgm:shape type="pie" r:blip="">
              <dgm:adjLst>
                <dgm:adj idx="1" val="270"/>
                <dgm:adj idx="2" val="90"/>
              </dgm:adjLst>
            </dgm:shape>
          </dgm:else>
        </dgm:choose>
        <dgm:presOf/>
        <dgm:constrLst/>
        <dgm:ruleLst/>
      </dgm:layoutNode>
      <dgm:layoutNode name="rect3" styleLbl="alignAcc1">
        <dgm:alg type="sp"/>
        <dgm:shape type="rect" r:blip="">
          <dgm:adjLst/>
        </dgm:shape>
        <dgm:presOf axis="self"/>
        <dgm:constrLst/>
        <dgm:ruleLst/>
      </dgm:layoutNode>
    </dgm:forEach>
    <dgm:forEach name="Name34" axis="ch" ptType="node" st="4" cnt="1">
      <dgm:layoutNode name="vertSpace4">
        <dgm:alg type="sp"/>
        <dgm:shape type="rect" r:blip="" hideGeom="1">
          <dgm:adjLst/>
        </dgm:shape>
        <dgm:presOf/>
        <dgm:constrLst/>
        <dgm:ruleLst/>
      </dgm:layoutNode>
      <dgm:layoutNode name="circle4" styleLbl="node1">
        <dgm:alg type="sp"/>
        <dgm:choose name="Name35">
          <dgm:if name="Name36" func="var" arg="dir" op="equ" val="norm">
            <dgm:shape type="pie" r:blip="">
              <dgm:adjLst>
                <dgm:adj idx="1" val="90"/>
                <dgm:adj idx="2" val="270"/>
              </dgm:adjLst>
            </dgm:shape>
          </dgm:if>
          <dgm:else name="Name37">
            <dgm:shape type="pie" r:blip="">
              <dgm:adjLst>
                <dgm:adj idx="1" val="270"/>
                <dgm:adj idx="2" val="90"/>
              </dgm:adjLst>
            </dgm:shape>
          </dgm:else>
        </dgm:choose>
        <dgm:presOf/>
        <dgm:constrLst/>
        <dgm:ruleLst/>
      </dgm:layoutNode>
      <dgm:layoutNode name="rect4" styleLbl="alignAcc1">
        <dgm:alg type="sp"/>
        <dgm:shape type="rect" r:blip="">
          <dgm:adjLst/>
        </dgm:shape>
        <dgm:presOf axis="self"/>
        <dgm:constrLst/>
        <dgm:ruleLst/>
      </dgm:layoutNode>
    </dgm:forEach>
    <dgm:forEach name="Name38" axis="ch" ptType="node" st="5" cnt="1">
      <dgm:layoutNode name="vertSpace5">
        <dgm:alg type="sp"/>
        <dgm:shape type="rect" r:blip="" hideGeom="1">
          <dgm:adjLst/>
        </dgm:shape>
        <dgm:presOf/>
        <dgm:constrLst/>
        <dgm:ruleLst/>
      </dgm:layoutNode>
      <dgm:layoutNode name="circle5" styleLbl="node1">
        <dgm:alg type="sp"/>
        <dgm:choose name="Name39">
          <dgm:if name="Name40" func="var" arg="dir" op="equ" val="norm">
            <dgm:shape type="pie" r:blip="">
              <dgm:adjLst>
                <dgm:adj idx="1" val="90"/>
                <dgm:adj idx="2" val="270"/>
              </dgm:adjLst>
            </dgm:shape>
          </dgm:if>
          <dgm:else name="Name41">
            <dgm:shape type="pie" r:blip="">
              <dgm:adjLst>
                <dgm:adj idx="1" val="270"/>
                <dgm:adj idx="2" val="90"/>
              </dgm:adjLst>
            </dgm:shape>
          </dgm:else>
        </dgm:choose>
        <dgm:presOf/>
        <dgm:constrLst/>
        <dgm:ruleLst/>
      </dgm:layoutNode>
      <dgm:layoutNode name="rect5" styleLbl="alignAcc1">
        <dgm:alg type="sp"/>
        <dgm:shape type="rect" r:blip="">
          <dgm:adjLst/>
        </dgm:shape>
        <dgm:presOf axis="self"/>
        <dgm:constrLst/>
        <dgm:ruleLst/>
      </dgm:layoutNode>
    </dgm:forEach>
    <dgm:forEach name="Name42" axis="ch" ptType="node" st="6" cnt="1">
      <dgm:layoutNode name="vertSpace6">
        <dgm:alg type="sp"/>
        <dgm:shape type="rect" r:blip="" hideGeom="1">
          <dgm:adjLst/>
        </dgm:shape>
        <dgm:presOf/>
        <dgm:constrLst/>
        <dgm:ruleLst/>
      </dgm:layoutNode>
      <dgm:layoutNode name="circle6" styleLbl="node1">
        <dgm:alg type="sp"/>
        <dgm:choose name="Name43">
          <dgm:if name="Name44" func="var" arg="dir" op="equ" val="norm">
            <dgm:shape type="pie" r:blip="">
              <dgm:adjLst>
                <dgm:adj idx="1" val="90"/>
                <dgm:adj idx="2" val="270"/>
              </dgm:adjLst>
            </dgm:shape>
          </dgm:if>
          <dgm:else name="Name45">
            <dgm:shape type="pie" r:blip="">
              <dgm:adjLst>
                <dgm:adj idx="1" val="270"/>
                <dgm:adj idx="2" val="90"/>
              </dgm:adjLst>
            </dgm:shape>
          </dgm:else>
        </dgm:choose>
        <dgm:presOf/>
        <dgm:constrLst/>
        <dgm:ruleLst/>
      </dgm:layoutNode>
      <dgm:layoutNode name="rect6" styleLbl="alignAcc1">
        <dgm:alg type="sp"/>
        <dgm:shape type="rect" r:blip="">
          <dgm:adjLst/>
        </dgm:shape>
        <dgm:presOf axis="self"/>
        <dgm:constrLst/>
        <dgm:ruleLst/>
      </dgm:layoutNode>
    </dgm:forEach>
    <dgm:forEach name="Name46" axis="ch" ptType="node" st="7" cnt="1">
      <dgm:layoutNode name="vertSpace7">
        <dgm:alg type="sp"/>
        <dgm:shape type="rect" r:blip="" hideGeom="1">
          <dgm:adjLst/>
        </dgm:shape>
        <dgm:presOf/>
        <dgm:constrLst/>
        <dgm:ruleLst/>
      </dgm:layoutNode>
      <dgm:layoutNode name="circle7" styleLbl="node1">
        <dgm:alg type="sp"/>
        <dgm:choose name="Name47">
          <dgm:if name="Name48" func="var" arg="dir" op="equ" val="norm">
            <dgm:shape type="pie" r:blip="">
              <dgm:adjLst>
                <dgm:adj idx="1" val="90"/>
                <dgm:adj idx="2" val="270"/>
              </dgm:adjLst>
            </dgm:shape>
          </dgm:if>
          <dgm:else name="Name49">
            <dgm:shape type="pie" r:blip="">
              <dgm:adjLst>
                <dgm:adj idx="1" val="270"/>
                <dgm:adj idx="2" val="90"/>
              </dgm:adjLst>
            </dgm:shape>
          </dgm:else>
        </dgm:choose>
        <dgm:presOf/>
        <dgm:constrLst/>
        <dgm:ruleLst/>
      </dgm:layoutNode>
      <dgm:layoutNode name="rect7" styleLbl="alignAcc1">
        <dgm:alg type="sp"/>
        <dgm:shape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1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53">
          <dgm:layoutNode name="rect1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2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57">
          <dgm:layoutNode name="rect2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3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61">
          <dgm:layoutNode name="rect3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4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65">
          <dgm:layoutNode name="rect4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5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69">
          <dgm:layoutNode name="rect5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6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73">
          <dgm:layoutNode name="rect6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7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77">
          <dgm:layoutNode name="rect7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layoutNode>
</dgm:layoutDef>
</file>

<file path=ppt/diagrams/layout2.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dgm:rule type="primFontSz" for="des" forName="parTx" val="5"/>
    </dgm:ruleLst>
    <dgm:forEach name="Name3" axis="ch" ptType="node">
      <dgm:layoutNode name="composite">
        <dgm:alg type="composite"/>
        <dgm:shape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dgm:ruleLst>
        <dgm:layoutNode name="parTx">
          <dgm:varLst>
            <dgm:chMax val="0"/>
            <dgm:chPref val="0"/>
            <dgm:bulletEnabled val="1"/>
          </dgm:varLst>
          <dgm:alg type="tx">
            <dgm:param type="parTxLTRAlign" val="l"/>
            <dgm:param type="parTxRTLAlign" val="r"/>
            <dgm:param type="txAnchorVert" val="t"/>
          </dgm:alg>
          <dgm:shape type="rect" r:blip="" zOrderOff="1" hideGeom="1">
            <dgm:adjLst>
              <dgm:adj idx="1" val="0.1"/>
            </dgm:adjLst>
          </dgm:shape>
          <dgm:presOf axis="self" ptType="node"/>
          <dgm:constrLst>
            <dgm:constr type="h" refType="w" op="lte" fact="0.4"/>
            <dgm:constr type="bMarg" refType="primFontSz" fact="0.3"/>
            <dgm:constr type="h"/>
          </dgm:constrLst>
          <dgm:ruleLst>
            <dgm:rule type="h" val="INF"/>
          </dgm:ruleLst>
        </dgm:layoutNode>
        <dgm:layoutNode name="parSh">
          <dgm:alg type="sp"/>
          <dgm:shape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type="roundRect" r:blip="">
            <dgm:adjLst>
              <dgm:adj idx="1" val="0.1"/>
            </dgm:adjLst>
          </dgm:shape>
          <dgm:presOf axis="des" ptType="node"/>
          <dgm:constrLst>
            <dgm:constr type="secFontSz" val="65"/>
            <dgm:constr type="primFontSz" refType="secFontSz"/>
            <dgm:constr type="h"/>
          </dgm:constrLst>
          <dgm:ruleLst>
            <dgm:rule type="h" val="INF"/>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type="conn" r:blip="" hideGeom="1">
              <dgm:adjLst/>
            </dgm:shape>
            <dgm:presOf axis="self"/>
            <dgm:constrLst>
              <dgm:constr type="lMarg"/>
              <dgm:constr type="rMarg"/>
              <dgm:constr type="tMarg"/>
              <dgm:constr type="bMarg"/>
            </dgm:constrLst>
            <dgm:ruleLst>
              <dgm:rule type="primFontSz" val="5"/>
            </dgm:ruleLst>
          </dgm:layoutNode>
        </dgm:layoutNode>
      </dgm:forEach>
    </dgm:forEach>
  </dgm:layoutNode>
</dgm:layoutDef>
</file>

<file path=ppt/diagrams/layout3.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type="pie" r:blip="">
              <dgm:adjLst>
                <dgm:adj idx="1" val="90"/>
                <dgm:adj idx="2" val="270"/>
              </dgm:adjLst>
            </dgm:shape>
          </dgm:if>
          <dgm:else name="Name25">
            <dgm:shape type="pie" r:blip="">
              <dgm:adjLst>
                <dgm:adj idx="1" val="270"/>
                <dgm:adj idx="2" val="90"/>
              </dgm:adjLst>
            </dgm:shape>
          </dgm:else>
        </dgm:choose>
        <dgm:presOf/>
        <dgm:constrLst/>
        <dgm:ruleLst/>
      </dgm:layoutNode>
      <dgm:layoutNode name="space">
        <dgm:alg type="sp"/>
        <dgm:shape r:blip="">
          <dgm:adjLst/>
        </dgm:shape>
        <dgm:presOf/>
        <dgm:constrLst/>
        <dgm:ruleLst/>
      </dgm:layoutNode>
      <dgm:layoutNode name="rect1" styleLbl="alignAcc1">
        <dgm:alg type="sp"/>
        <dgm:shape type="rect" r:blip="">
          <dgm:adjLst/>
        </dgm:shape>
        <dgm:presOf axis="self"/>
        <dgm:constrLst/>
        <dgm:ruleLst/>
      </dgm:layoutNode>
    </dgm:forEach>
    <dgm:forEach name="Name26" axis="ch" ptType="node" st="2" cnt="1">
      <dgm:layoutNode name="vertSpace2">
        <dgm:alg type="sp"/>
        <dgm:shape type="rect" r:blip="" hideGeom="1">
          <dgm:adjLst/>
        </dgm:shape>
        <dgm:presOf/>
        <dgm:constrLst/>
        <dgm:ruleLst/>
      </dgm:layoutNode>
      <dgm:layoutNode name="circle2" styleLbl="node1">
        <dgm:alg type="sp"/>
        <dgm:choose name="Name27">
          <dgm:if name="Name28" func="var" arg="dir" op="equ" val="norm">
            <dgm:shape type="pie" r:blip="">
              <dgm:adjLst>
                <dgm:adj idx="1" val="90"/>
                <dgm:adj idx="2" val="270"/>
              </dgm:adjLst>
            </dgm:shape>
          </dgm:if>
          <dgm:else name="Name29">
            <dgm:shape type="pie" r:blip="">
              <dgm:adjLst>
                <dgm:adj idx="1" val="270"/>
                <dgm:adj idx="2" val="90"/>
              </dgm:adjLst>
            </dgm:shape>
          </dgm:else>
        </dgm:choose>
        <dgm:presOf/>
        <dgm:constrLst/>
        <dgm:ruleLst/>
      </dgm:layoutNode>
      <dgm:layoutNode name="rect2" styleLbl="alignAcc1">
        <dgm:alg type="sp"/>
        <dgm:shape type="rect" r:blip="">
          <dgm:adjLst/>
        </dgm:shape>
        <dgm:presOf axis="self"/>
        <dgm:constrLst/>
        <dgm:ruleLst/>
      </dgm:layoutNode>
    </dgm:forEach>
    <dgm:forEach name="Name30" axis="ch" ptType="node" st="3" cnt="1">
      <dgm:layoutNode name="vertSpace3">
        <dgm:alg type="sp"/>
        <dgm:shape type="rect" r:blip="" hideGeom="1">
          <dgm:adjLst/>
        </dgm:shape>
        <dgm:presOf/>
        <dgm:constrLst/>
        <dgm:ruleLst/>
      </dgm:layoutNode>
      <dgm:layoutNode name="circle3" styleLbl="node1">
        <dgm:alg type="sp"/>
        <dgm:choose name="Name31">
          <dgm:if name="Name32" func="var" arg="dir" op="equ" val="norm">
            <dgm:shape type="pie" r:blip="">
              <dgm:adjLst>
                <dgm:adj idx="1" val="90"/>
                <dgm:adj idx="2" val="270"/>
              </dgm:adjLst>
            </dgm:shape>
          </dgm:if>
          <dgm:else name="Name33">
            <dgm:shape type="pie" r:blip="">
              <dgm:adjLst>
                <dgm:adj idx="1" val="270"/>
                <dgm:adj idx="2" val="90"/>
              </dgm:adjLst>
            </dgm:shape>
          </dgm:else>
        </dgm:choose>
        <dgm:presOf/>
        <dgm:constrLst/>
        <dgm:ruleLst/>
      </dgm:layoutNode>
      <dgm:layoutNode name="rect3" styleLbl="alignAcc1">
        <dgm:alg type="sp"/>
        <dgm:shape type="rect" r:blip="">
          <dgm:adjLst/>
        </dgm:shape>
        <dgm:presOf axis="self"/>
        <dgm:constrLst/>
        <dgm:ruleLst/>
      </dgm:layoutNode>
    </dgm:forEach>
    <dgm:forEach name="Name34" axis="ch" ptType="node" st="4" cnt="1">
      <dgm:layoutNode name="vertSpace4">
        <dgm:alg type="sp"/>
        <dgm:shape type="rect" r:blip="" hideGeom="1">
          <dgm:adjLst/>
        </dgm:shape>
        <dgm:presOf/>
        <dgm:constrLst/>
        <dgm:ruleLst/>
      </dgm:layoutNode>
      <dgm:layoutNode name="circle4" styleLbl="node1">
        <dgm:alg type="sp"/>
        <dgm:choose name="Name35">
          <dgm:if name="Name36" func="var" arg="dir" op="equ" val="norm">
            <dgm:shape type="pie" r:blip="">
              <dgm:adjLst>
                <dgm:adj idx="1" val="90"/>
                <dgm:adj idx="2" val="270"/>
              </dgm:adjLst>
            </dgm:shape>
          </dgm:if>
          <dgm:else name="Name37">
            <dgm:shape type="pie" r:blip="">
              <dgm:adjLst>
                <dgm:adj idx="1" val="270"/>
                <dgm:adj idx="2" val="90"/>
              </dgm:adjLst>
            </dgm:shape>
          </dgm:else>
        </dgm:choose>
        <dgm:presOf/>
        <dgm:constrLst/>
        <dgm:ruleLst/>
      </dgm:layoutNode>
      <dgm:layoutNode name="rect4" styleLbl="alignAcc1">
        <dgm:alg type="sp"/>
        <dgm:shape type="rect" r:blip="">
          <dgm:adjLst/>
        </dgm:shape>
        <dgm:presOf axis="self"/>
        <dgm:constrLst/>
        <dgm:ruleLst/>
      </dgm:layoutNode>
    </dgm:forEach>
    <dgm:forEach name="Name38" axis="ch" ptType="node" st="5" cnt="1">
      <dgm:layoutNode name="vertSpace5">
        <dgm:alg type="sp"/>
        <dgm:shape type="rect" r:blip="" hideGeom="1">
          <dgm:adjLst/>
        </dgm:shape>
        <dgm:presOf/>
        <dgm:constrLst/>
        <dgm:ruleLst/>
      </dgm:layoutNode>
      <dgm:layoutNode name="circle5" styleLbl="node1">
        <dgm:alg type="sp"/>
        <dgm:choose name="Name39">
          <dgm:if name="Name40" func="var" arg="dir" op="equ" val="norm">
            <dgm:shape type="pie" r:blip="">
              <dgm:adjLst>
                <dgm:adj idx="1" val="90"/>
                <dgm:adj idx="2" val="270"/>
              </dgm:adjLst>
            </dgm:shape>
          </dgm:if>
          <dgm:else name="Name41">
            <dgm:shape type="pie" r:blip="">
              <dgm:adjLst>
                <dgm:adj idx="1" val="270"/>
                <dgm:adj idx="2" val="90"/>
              </dgm:adjLst>
            </dgm:shape>
          </dgm:else>
        </dgm:choose>
        <dgm:presOf/>
        <dgm:constrLst/>
        <dgm:ruleLst/>
      </dgm:layoutNode>
      <dgm:layoutNode name="rect5" styleLbl="alignAcc1">
        <dgm:alg type="sp"/>
        <dgm:shape type="rect" r:blip="">
          <dgm:adjLst/>
        </dgm:shape>
        <dgm:presOf axis="self"/>
        <dgm:constrLst/>
        <dgm:ruleLst/>
      </dgm:layoutNode>
    </dgm:forEach>
    <dgm:forEach name="Name42" axis="ch" ptType="node" st="6" cnt="1">
      <dgm:layoutNode name="vertSpace6">
        <dgm:alg type="sp"/>
        <dgm:shape type="rect" r:blip="" hideGeom="1">
          <dgm:adjLst/>
        </dgm:shape>
        <dgm:presOf/>
        <dgm:constrLst/>
        <dgm:ruleLst/>
      </dgm:layoutNode>
      <dgm:layoutNode name="circle6" styleLbl="node1">
        <dgm:alg type="sp"/>
        <dgm:choose name="Name43">
          <dgm:if name="Name44" func="var" arg="dir" op="equ" val="norm">
            <dgm:shape type="pie" r:blip="">
              <dgm:adjLst>
                <dgm:adj idx="1" val="90"/>
                <dgm:adj idx="2" val="270"/>
              </dgm:adjLst>
            </dgm:shape>
          </dgm:if>
          <dgm:else name="Name45">
            <dgm:shape type="pie" r:blip="">
              <dgm:adjLst>
                <dgm:adj idx="1" val="270"/>
                <dgm:adj idx="2" val="90"/>
              </dgm:adjLst>
            </dgm:shape>
          </dgm:else>
        </dgm:choose>
        <dgm:presOf/>
        <dgm:constrLst/>
        <dgm:ruleLst/>
      </dgm:layoutNode>
      <dgm:layoutNode name="rect6" styleLbl="alignAcc1">
        <dgm:alg type="sp"/>
        <dgm:shape type="rect" r:blip="">
          <dgm:adjLst/>
        </dgm:shape>
        <dgm:presOf axis="self"/>
        <dgm:constrLst/>
        <dgm:ruleLst/>
      </dgm:layoutNode>
    </dgm:forEach>
    <dgm:forEach name="Name46" axis="ch" ptType="node" st="7" cnt="1">
      <dgm:layoutNode name="vertSpace7">
        <dgm:alg type="sp"/>
        <dgm:shape type="rect" r:blip="" hideGeom="1">
          <dgm:adjLst/>
        </dgm:shape>
        <dgm:presOf/>
        <dgm:constrLst/>
        <dgm:ruleLst/>
      </dgm:layoutNode>
      <dgm:layoutNode name="circle7" styleLbl="node1">
        <dgm:alg type="sp"/>
        <dgm:choose name="Name47">
          <dgm:if name="Name48" func="var" arg="dir" op="equ" val="norm">
            <dgm:shape type="pie" r:blip="">
              <dgm:adjLst>
                <dgm:adj idx="1" val="90"/>
                <dgm:adj idx="2" val="270"/>
              </dgm:adjLst>
            </dgm:shape>
          </dgm:if>
          <dgm:else name="Name49">
            <dgm:shape type="pie" r:blip="">
              <dgm:adjLst>
                <dgm:adj idx="1" val="270"/>
                <dgm:adj idx="2" val="90"/>
              </dgm:adjLst>
            </dgm:shape>
          </dgm:else>
        </dgm:choose>
        <dgm:presOf/>
        <dgm:constrLst/>
        <dgm:ruleLst/>
      </dgm:layoutNode>
      <dgm:layoutNode name="rect7" styleLbl="alignAcc1">
        <dgm:alg type="sp"/>
        <dgm:shape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1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53">
          <dgm:layoutNode name="rect1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2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57">
          <dgm:layoutNode name="rect2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3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61">
          <dgm:layoutNode name="rect3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4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65">
          <dgm:layoutNode name="rect4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5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69">
          <dgm:layoutNode name="rect5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6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73">
          <dgm:layoutNode name="rect6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7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77">
          <dgm:layoutNode name="rect7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layoutNode>
</dgm:layoutDef>
</file>

<file path=ppt/diagrams/layout4.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type="pie" r:blip="">
              <dgm:adjLst>
                <dgm:adj idx="1" val="90"/>
                <dgm:adj idx="2" val="270"/>
              </dgm:adjLst>
            </dgm:shape>
          </dgm:if>
          <dgm:else name="Name25">
            <dgm:shape type="pie" r:blip="">
              <dgm:adjLst>
                <dgm:adj idx="1" val="270"/>
                <dgm:adj idx="2" val="90"/>
              </dgm:adjLst>
            </dgm:shape>
          </dgm:else>
        </dgm:choose>
        <dgm:presOf/>
        <dgm:constrLst/>
        <dgm:ruleLst/>
      </dgm:layoutNode>
      <dgm:layoutNode name="space">
        <dgm:alg type="sp"/>
        <dgm:shape r:blip="">
          <dgm:adjLst/>
        </dgm:shape>
        <dgm:presOf/>
        <dgm:constrLst/>
        <dgm:ruleLst/>
      </dgm:layoutNode>
      <dgm:layoutNode name="rect1" styleLbl="alignAcc1">
        <dgm:alg type="sp"/>
        <dgm:shape type="rect" r:blip="">
          <dgm:adjLst/>
        </dgm:shape>
        <dgm:presOf axis="self"/>
        <dgm:constrLst/>
        <dgm:ruleLst/>
      </dgm:layoutNode>
    </dgm:forEach>
    <dgm:forEach name="Name26" axis="ch" ptType="node" st="2" cnt="1">
      <dgm:layoutNode name="vertSpace2">
        <dgm:alg type="sp"/>
        <dgm:shape type="rect" r:blip="" hideGeom="1">
          <dgm:adjLst/>
        </dgm:shape>
        <dgm:presOf/>
        <dgm:constrLst/>
        <dgm:ruleLst/>
      </dgm:layoutNode>
      <dgm:layoutNode name="circle2" styleLbl="node1">
        <dgm:alg type="sp"/>
        <dgm:choose name="Name27">
          <dgm:if name="Name28" func="var" arg="dir" op="equ" val="norm">
            <dgm:shape type="pie" r:blip="">
              <dgm:adjLst>
                <dgm:adj idx="1" val="90"/>
                <dgm:adj idx="2" val="270"/>
              </dgm:adjLst>
            </dgm:shape>
          </dgm:if>
          <dgm:else name="Name29">
            <dgm:shape type="pie" r:blip="">
              <dgm:adjLst>
                <dgm:adj idx="1" val="270"/>
                <dgm:adj idx="2" val="90"/>
              </dgm:adjLst>
            </dgm:shape>
          </dgm:else>
        </dgm:choose>
        <dgm:presOf/>
        <dgm:constrLst/>
        <dgm:ruleLst/>
      </dgm:layoutNode>
      <dgm:layoutNode name="rect2" styleLbl="alignAcc1">
        <dgm:alg type="sp"/>
        <dgm:shape type="rect" r:blip="">
          <dgm:adjLst/>
        </dgm:shape>
        <dgm:presOf axis="self"/>
        <dgm:constrLst/>
        <dgm:ruleLst/>
      </dgm:layoutNode>
    </dgm:forEach>
    <dgm:forEach name="Name30" axis="ch" ptType="node" st="3" cnt="1">
      <dgm:layoutNode name="vertSpace3">
        <dgm:alg type="sp"/>
        <dgm:shape type="rect" r:blip="" hideGeom="1">
          <dgm:adjLst/>
        </dgm:shape>
        <dgm:presOf/>
        <dgm:constrLst/>
        <dgm:ruleLst/>
      </dgm:layoutNode>
      <dgm:layoutNode name="circle3" styleLbl="node1">
        <dgm:alg type="sp"/>
        <dgm:choose name="Name31">
          <dgm:if name="Name32" func="var" arg="dir" op="equ" val="norm">
            <dgm:shape type="pie" r:blip="">
              <dgm:adjLst>
                <dgm:adj idx="1" val="90"/>
                <dgm:adj idx="2" val="270"/>
              </dgm:adjLst>
            </dgm:shape>
          </dgm:if>
          <dgm:else name="Name33">
            <dgm:shape type="pie" r:blip="">
              <dgm:adjLst>
                <dgm:adj idx="1" val="270"/>
                <dgm:adj idx="2" val="90"/>
              </dgm:adjLst>
            </dgm:shape>
          </dgm:else>
        </dgm:choose>
        <dgm:presOf/>
        <dgm:constrLst/>
        <dgm:ruleLst/>
      </dgm:layoutNode>
      <dgm:layoutNode name="rect3" styleLbl="alignAcc1">
        <dgm:alg type="sp"/>
        <dgm:shape type="rect" r:blip="">
          <dgm:adjLst/>
        </dgm:shape>
        <dgm:presOf axis="self"/>
        <dgm:constrLst/>
        <dgm:ruleLst/>
      </dgm:layoutNode>
    </dgm:forEach>
    <dgm:forEach name="Name34" axis="ch" ptType="node" st="4" cnt="1">
      <dgm:layoutNode name="vertSpace4">
        <dgm:alg type="sp"/>
        <dgm:shape type="rect" r:blip="" hideGeom="1">
          <dgm:adjLst/>
        </dgm:shape>
        <dgm:presOf/>
        <dgm:constrLst/>
        <dgm:ruleLst/>
      </dgm:layoutNode>
      <dgm:layoutNode name="circle4" styleLbl="node1">
        <dgm:alg type="sp"/>
        <dgm:choose name="Name35">
          <dgm:if name="Name36" func="var" arg="dir" op="equ" val="norm">
            <dgm:shape type="pie" r:blip="">
              <dgm:adjLst>
                <dgm:adj idx="1" val="90"/>
                <dgm:adj idx="2" val="270"/>
              </dgm:adjLst>
            </dgm:shape>
          </dgm:if>
          <dgm:else name="Name37">
            <dgm:shape type="pie" r:blip="">
              <dgm:adjLst>
                <dgm:adj idx="1" val="270"/>
                <dgm:adj idx="2" val="90"/>
              </dgm:adjLst>
            </dgm:shape>
          </dgm:else>
        </dgm:choose>
        <dgm:presOf/>
        <dgm:constrLst/>
        <dgm:ruleLst/>
      </dgm:layoutNode>
      <dgm:layoutNode name="rect4" styleLbl="alignAcc1">
        <dgm:alg type="sp"/>
        <dgm:shape type="rect" r:blip="">
          <dgm:adjLst/>
        </dgm:shape>
        <dgm:presOf axis="self"/>
        <dgm:constrLst/>
        <dgm:ruleLst/>
      </dgm:layoutNode>
    </dgm:forEach>
    <dgm:forEach name="Name38" axis="ch" ptType="node" st="5" cnt="1">
      <dgm:layoutNode name="vertSpace5">
        <dgm:alg type="sp"/>
        <dgm:shape type="rect" r:blip="" hideGeom="1">
          <dgm:adjLst/>
        </dgm:shape>
        <dgm:presOf/>
        <dgm:constrLst/>
        <dgm:ruleLst/>
      </dgm:layoutNode>
      <dgm:layoutNode name="circle5" styleLbl="node1">
        <dgm:alg type="sp"/>
        <dgm:choose name="Name39">
          <dgm:if name="Name40" func="var" arg="dir" op="equ" val="norm">
            <dgm:shape type="pie" r:blip="">
              <dgm:adjLst>
                <dgm:adj idx="1" val="90"/>
                <dgm:adj idx="2" val="270"/>
              </dgm:adjLst>
            </dgm:shape>
          </dgm:if>
          <dgm:else name="Name41">
            <dgm:shape type="pie" r:blip="">
              <dgm:adjLst>
                <dgm:adj idx="1" val="270"/>
                <dgm:adj idx="2" val="90"/>
              </dgm:adjLst>
            </dgm:shape>
          </dgm:else>
        </dgm:choose>
        <dgm:presOf/>
        <dgm:constrLst/>
        <dgm:ruleLst/>
      </dgm:layoutNode>
      <dgm:layoutNode name="rect5" styleLbl="alignAcc1">
        <dgm:alg type="sp"/>
        <dgm:shape type="rect" r:blip="">
          <dgm:adjLst/>
        </dgm:shape>
        <dgm:presOf axis="self"/>
        <dgm:constrLst/>
        <dgm:ruleLst/>
      </dgm:layoutNode>
    </dgm:forEach>
    <dgm:forEach name="Name42" axis="ch" ptType="node" st="6" cnt="1">
      <dgm:layoutNode name="vertSpace6">
        <dgm:alg type="sp"/>
        <dgm:shape type="rect" r:blip="" hideGeom="1">
          <dgm:adjLst/>
        </dgm:shape>
        <dgm:presOf/>
        <dgm:constrLst/>
        <dgm:ruleLst/>
      </dgm:layoutNode>
      <dgm:layoutNode name="circle6" styleLbl="node1">
        <dgm:alg type="sp"/>
        <dgm:choose name="Name43">
          <dgm:if name="Name44" func="var" arg="dir" op="equ" val="norm">
            <dgm:shape type="pie" r:blip="">
              <dgm:adjLst>
                <dgm:adj idx="1" val="90"/>
                <dgm:adj idx="2" val="270"/>
              </dgm:adjLst>
            </dgm:shape>
          </dgm:if>
          <dgm:else name="Name45">
            <dgm:shape type="pie" r:blip="">
              <dgm:adjLst>
                <dgm:adj idx="1" val="270"/>
                <dgm:adj idx="2" val="90"/>
              </dgm:adjLst>
            </dgm:shape>
          </dgm:else>
        </dgm:choose>
        <dgm:presOf/>
        <dgm:constrLst/>
        <dgm:ruleLst/>
      </dgm:layoutNode>
      <dgm:layoutNode name="rect6" styleLbl="alignAcc1">
        <dgm:alg type="sp"/>
        <dgm:shape type="rect" r:blip="">
          <dgm:adjLst/>
        </dgm:shape>
        <dgm:presOf axis="self"/>
        <dgm:constrLst/>
        <dgm:ruleLst/>
      </dgm:layoutNode>
    </dgm:forEach>
    <dgm:forEach name="Name46" axis="ch" ptType="node" st="7" cnt="1">
      <dgm:layoutNode name="vertSpace7">
        <dgm:alg type="sp"/>
        <dgm:shape type="rect" r:blip="" hideGeom="1">
          <dgm:adjLst/>
        </dgm:shape>
        <dgm:presOf/>
        <dgm:constrLst/>
        <dgm:ruleLst/>
      </dgm:layoutNode>
      <dgm:layoutNode name="circle7" styleLbl="node1">
        <dgm:alg type="sp"/>
        <dgm:choose name="Name47">
          <dgm:if name="Name48" func="var" arg="dir" op="equ" val="norm">
            <dgm:shape type="pie" r:blip="">
              <dgm:adjLst>
                <dgm:adj idx="1" val="90"/>
                <dgm:adj idx="2" val="270"/>
              </dgm:adjLst>
            </dgm:shape>
          </dgm:if>
          <dgm:else name="Name49">
            <dgm:shape type="pie" r:blip="">
              <dgm:adjLst>
                <dgm:adj idx="1" val="270"/>
                <dgm:adj idx="2" val="90"/>
              </dgm:adjLst>
            </dgm:shape>
          </dgm:else>
        </dgm:choose>
        <dgm:presOf/>
        <dgm:constrLst/>
        <dgm:ruleLst/>
      </dgm:layoutNode>
      <dgm:layoutNode name="rect7" styleLbl="alignAcc1">
        <dgm:alg type="sp"/>
        <dgm:shape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1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53">
          <dgm:layoutNode name="rect1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2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57">
          <dgm:layoutNode name="rect2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3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61">
          <dgm:layoutNode name="rect3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4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65">
          <dgm:layoutNode name="rect4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5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69">
          <dgm:layoutNode name="rect5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6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73">
          <dgm:layoutNode name="rect6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rect7ChTx" styleLbl="alignAcc1">
            <dgm:varLst>
              <dgm:bulletEnabled val="1"/>
            </dgm:varLst>
            <dgm:alg type="tx">
              <dgm:param type="stBulletLvl" val="1"/>
              <dgm:param type="txAnchorVertCh" val="mid"/>
            </dgm:alg>
            <dgm:shape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dgm:ruleLst>
          </dgm:layoutNode>
        </dgm:if>
        <dgm:else name="Name77">
          <dgm:layoutNode name="rect7ParTxNoCh" styleLbl="alignAcc1">
            <dgm:varLst>
              <dgm:chMax val="1"/>
              <dgm:bulletEnabled val="1"/>
            </dgm:varLst>
            <dgm:alg type="tx"/>
            <dgm:shape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dgm:ruleLst>
          </dgm:layoutNode>
        </dgm:else>
      </dgm:choose>
    </dgm:forEach>
  </dgm:layoutNode>
</dgm:layoutDef>
</file>

<file path=ppt/diagrams/layout5.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dgm="http://schemas.openxmlformats.org/drawingml/2006/diagram"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r:blip="">
            <dgm:adjLst/>
          </dgm:shape>
          <dgm:presOf/>
          <dgm:constrLst>
            <dgm:constr type="bendDist" for="des" ptType="parTrans" refType="sp" fact="0.5"/>
          </dgm:constrLst>
          <dgm:ruleLst/>
          <dgm:layoutNode name="composite">
            <dgm:alg type="composite"/>
            <dgm:shape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type="roundRect" r:blip="">
                <dgm:adjLst>
                  <dgm:adj idx="1" val="0.1"/>
                </dgm:adjLst>
              </dgm:shape>
              <dgm:presOf/>
              <dgm:constrLst/>
              <dgm:ruleLst/>
            </dgm:layoutNode>
            <dgm:layoutNode name="text" styleLbl="fgAcc0">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type="conn" r:blip="" zOrderOff="-999">
                    <dgm:adjLst/>
                  </dgm:shape>
                  <dgm:presOf axis="self"/>
                  <dgm:constrLst>
                    <dgm:constr type="begPad"/>
                    <dgm:constr type="endPad"/>
                  </dgm:constrLst>
                  <dgm:ruleLst/>
                </dgm:layoutNode>
              </dgm:forEach>
              <dgm:forEach name="Name11" axis="self" ptType="node">
                <dgm:layoutNode name="hierRoot2">
                  <dgm:alg type="hierRoot"/>
                  <dgm:shape r:blip="">
                    <dgm:adjLst/>
                  </dgm:shape>
                  <dgm:presOf/>
                  <dgm:constrLst>
                    <dgm:constr type="bendDist" for="des" ptType="parTrans" refType="sp" fact="0.5"/>
                  </dgm:constrLst>
                  <dgm:ruleLst/>
                  <dgm:layoutNode name="composite2">
                    <dgm:alg type="composite"/>
                    <dgm:shape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type="roundRect" r:blip="">
                        <dgm:adjLst>
                          <dgm:adj idx="1" val="0.1"/>
                        </dgm:adjLst>
                      </dgm:shape>
                      <dgm:presOf/>
                      <dgm:constrLst/>
                      <dgm:ruleLst/>
                    </dgm:layoutNode>
                    <dgm:layoutNode name="text2" styleLbl="fgAcc2">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type="conn" r:blip="" zOrderOff="-999">
                            <dgm:adjLst/>
                          </dgm:shape>
                          <dgm:presOf axis="self"/>
                          <dgm:constrLst>
                            <dgm:constr type="begPad"/>
                            <dgm:constr type="endPad"/>
                          </dgm:constrLst>
                          <dgm:ruleLst/>
                        </dgm:layoutNode>
                      </dgm:forEach>
                      <dgm:forEach name="Name18" axis="self" ptType="node">
                        <dgm:layoutNode name="hierRoot3">
                          <dgm:alg type="hierRoot"/>
                          <dgm:shape r:blip="">
                            <dgm:adjLst/>
                          </dgm:shape>
                          <dgm:presOf/>
                          <dgm:constrLst>
                            <dgm:constr type="bendDist" for="des" ptType="parTrans" refType="sp" fact="0.5"/>
                          </dgm:constrLst>
                          <dgm:ruleLst/>
                          <dgm:layoutNode name="composite3">
                            <dgm:alg type="composite"/>
                            <dgm:shape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type="roundRect" r:blip="">
                                <dgm:adjLst>
                                  <dgm:adj idx="1" val="0.1"/>
                                </dgm:adjLst>
                              </dgm:shape>
                              <dgm:presOf/>
                              <dgm:constrLst/>
                              <dgm:ruleLst/>
                            </dgm:layoutNode>
                            <dgm:layoutNode name="text3" styleLbl="fgAcc3">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type="conn" r:blip="" zOrderOff="-999">
                                    <dgm:adjLst/>
                                  </dgm:shape>
                                  <dgm:presOf axis="self"/>
                                  <dgm:constrLst>
                                    <dgm:constr type="begPad"/>
                                    <dgm:constr type="endPad"/>
                                  </dgm:constrLst>
                                  <dgm:ruleLst/>
                                </dgm:layoutNode>
                              </dgm:forEach>
                              <dgm:forEach name="Name27" axis="self" ptType="node">
                                <dgm:layoutNode name="hierRoot4">
                                  <dgm:alg type="hierRoot"/>
                                  <dgm:shape r:blip="">
                                    <dgm:adjLst/>
                                  </dgm:shape>
                                  <dgm:presOf/>
                                  <dgm:constrLst>
                                    <dgm:constr type="bendDist" for="des" ptType="parTrans" refType="sp" fact="0.5"/>
                                  </dgm:constrLst>
                                  <dgm:ruleLst/>
                                  <dgm:layoutNode name="composite4">
                                    <dgm:alg type="composite"/>
                                    <dgm:shape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type="roundRect" r:blip="">
                                        <dgm:adjLst>
                                          <dgm:adj idx="1" val="0.1"/>
                                        </dgm:adjLst>
                                      </dgm:shape>
                                      <dgm:presOf/>
                                      <dgm:constrLst/>
                                      <dgm:ruleLst/>
                                    </dgm:layoutNode>
                                    <dgm:layoutNode name="text4" styleLbl="fgAcc4">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a="http://schemas.openxmlformats.org/drawingml/2006/main" xmlns:dgm="http://schemas.openxmlformats.org/drawingml/2006/diagram"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0CFCF-EDFE-4DD9-A7F8-3475FE9749E8}" type="datetimeFigureOut">
              <a:rPr lang="zh-CN" altLang="en-US" smtClean="0"/>
              <a:t>2023/4/7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E06CC-F814-404C-9D26-184B8B74F1A2}" type="slidenum">
              <a:rPr lang="zh-CN" altLang="en-US" smtClean="0"/>
              <a:t>‹#›</a:t>
            </a:fld>
            <a:endParaRPr lang="zh-CN" altLang="en-US"/>
          </a:p>
        </p:txBody>
      </p:sp>
    </p:spTree>
    <p:extLst>
      <p:ext uri="{BB962C8B-B14F-4D97-AF65-F5344CB8AC3E}">
        <p14:creationId xmlns:p14="http://schemas.microsoft.com/office/powerpoint/2010/main" val="407257565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BCF146-2FFC-4F9A-8460-99B9ED5197D2}" type="slidenum">
              <a:rPr lang="zh-CN" altLang="en-US" smtClean="0"/>
              <a:t>4</a:t>
            </a:fld>
            <a:endParaRPr lang="zh-CN" altLang="en-US"/>
          </a:p>
        </p:txBody>
      </p:sp>
    </p:spTree>
    <p:extLst>
      <p:ext uri="{BB962C8B-B14F-4D97-AF65-F5344CB8AC3E}">
        <p14:creationId xmlns:p14="http://schemas.microsoft.com/office/powerpoint/2010/main" val="1090886050"/>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BCF146-2FFC-4F9A-8460-99B9ED5197D2}" type="slidenum">
              <a:rPr lang="zh-CN" altLang="en-US" smtClean="0"/>
              <a:t>5</a:t>
            </a:fld>
            <a:endParaRPr lang="zh-CN" altLang="en-US"/>
          </a:p>
        </p:txBody>
      </p:sp>
    </p:spTree>
    <p:extLst>
      <p:ext uri="{BB962C8B-B14F-4D97-AF65-F5344CB8AC3E}">
        <p14:creationId xmlns:p14="http://schemas.microsoft.com/office/powerpoint/2010/main" val="734159560"/>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BCF146-2FFC-4F9A-8460-99B9ED5197D2}"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BCF146-2FFC-4F9A-8460-99B9ED5197D2}"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3E06CC-F814-404C-9D26-184B8B74F1A2}" type="slidenum">
              <a:rPr lang="zh-CN" altLang="en-US" smtClean="0"/>
              <a:t>36</a:t>
            </a:fld>
            <a:endParaRPr lang="zh-CN" altLang="en-US"/>
          </a:p>
        </p:txBody>
      </p:sp>
    </p:spTree>
    <p:extLst>
      <p:ext uri="{BB962C8B-B14F-4D97-AF65-F5344CB8AC3E}">
        <p14:creationId xmlns:p14="http://schemas.microsoft.com/office/powerpoint/2010/main" val="2966712577"/>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1509737847"/>
      </p:ext>
    </p:extLst>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标题和竖排文字">
    <p:spTree>
      <p:nvGrpSpPr>
        <p:cNvPr id="1" name=""/>
        <p:cNvGrpSpPr/>
        <p:nvPr/>
      </p:nvGrpSpPr>
      <p:grpSpPr>
        <a:xfrm>
          <a:off x="0" y="0"/>
          <a: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3044247027"/>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竖排标题与文本">
    <p:spTree>
      <p:nvGrpSpPr>
        <p:cNvPr id="1" name=""/>
        <p:cNvGrpSpPr/>
        <p:nvPr/>
      </p:nvGrpSpPr>
      <p:grpSpPr>
        <a:xfrm>
          <a:off x="0" y="0"/>
          <a: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3551134360"/>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3_标题幻灯片">
    <p:spTree>
      <p:nvGrpSpPr>
        <p:cNvPr id="1" name=""/>
        <p:cNvGrpSpPr/>
        <p:nvPr/>
      </p:nvGrpSpPr>
      <p:grpSpPr>
        <a:xfrm>
          <a:off x="0" y="0"/>
          <a:ext cx="0" cy="0"/>
        </a:xfrm>
      </p:grpSpPr>
      <p:pic>
        <p:nvPicPr>
          <p:cNvPr id="12" name="Picture 2" descr="C:\Users\Administrator\Desktop\QQ截图20160516104337.png">
            <a:extLst>
              <a:ext uri="{FF2B5EF4-FFF2-40B4-BE49-F238E27FC236}">
                <a16:creationId xmlns:a16="http://schemas.microsoft.com/office/drawing/2014/main" id="{C02826AA-1145-4352-840E-AF84D5A4D16F}"/>
              </a:ext>
            </a:extLst>
          </p:cNvPr>
          <p:cNvPicPr>
            <a:picLocks noChangeAspect="1" noChangeArrowheads="1"/>
          </p:cNvPicPr>
          <p:nvPr userDrawn="1"/>
        </p:nvPicPr>
        <p:blipFill>
          <a:blip r:embed="rId1">
            <a:extLst>
              <a:ext uri="{28A0092B-C50C-407E-A947-70E740481C1C}">
                <a14:useLocalDpi xmlns:a14="http://schemas.microsoft.com/office/drawing/2010/main" val="0"/>
              </a:ext>
            </a:extLst>
          </a:blip>
          <a:stretch>
            <a:fillRect/>
          </a:stretch>
        </p:blipFill>
        <p:spPr bwMode="auto">
          <a:xfrm>
            <a:off x="0" y="0"/>
            <a:ext cx="914281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p>
            <a:fld id="{C43AE4B8-DA9A-4BB8-AEEC-2269BDB78975}" type="datetimeFigureOut">
              <a:rPr lang="zh-CN" altLang="en-US" smtClean="0"/>
              <a:t>2023/4/7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A1528B-296A-4977-9204-26D6325B9518}" type="slidenum">
              <a:rPr lang="zh-CN" altLang="en-US" smtClean="0"/>
              <a:t>‹#›</a:t>
            </a:fld>
            <a:endParaRPr lang="zh-CN" altLang="en-US"/>
          </a:p>
        </p:txBody>
      </p:sp>
      <p:sp>
        <p:nvSpPr>
          <p:cNvPr id="7" name="矩形 6">
            <a:extLst>
              <a:ext uri="{FF2B5EF4-FFF2-40B4-BE49-F238E27FC236}">
                <a16:creationId xmlns:a16="http://schemas.microsoft.com/office/drawing/2014/main" id="{547CF7C5-F318-4689-8AD8-9500BF915190}"/>
              </a:ext>
            </a:extLst>
          </p:cNvPr>
          <p:cNvSpPr/>
          <p:nvPr userDrawn="1"/>
        </p:nvSpPr>
        <p:spPr>
          <a:xfrm>
            <a:off x="404781" y="276647"/>
            <a:ext cx="189046" cy="189021"/>
          </a:xfrm>
          <a:prstGeom prst="rect">
            <a:avLst/>
          </a:prstGeom>
          <a:noFill/>
          <a:ln w="9525">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a:extLst>
              <a:ext uri="{FF2B5EF4-FFF2-40B4-BE49-F238E27FC236}">
                <a16:creationId xmlns:a16="http://schemas.microsoft.com/office/drawing/2014/main" id="{9F64C4B7-421E-4D55-855A-BD5C05293458}"/>
              </a:ext>
            </a:extLst>
          </p:cNvPr>
          <p:cNvSpPr/>
          <p:nvPr userDrawn="1"/>
        </p:nvSpPr>
        <p:spPr>
          <a:xfrm>
            <a:off x="142932" y="87475"/>
            <a:ext cx="139249" cy="139231"/>
          </a:xfrm>
          <a:prstGeom prst="rect">
            <a:avLst/>
          </a:prstGeom>
          <a:noFill/>
          <a:ln w="952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a:extLst>
              <a:ext uri="{FF2B5EF4-FFF2-40B4-BE49-F238E27FC236}">
                <a16:creationId xmlns:a16="http://schemas.microsoft.com/office/drawing/2014/main" id="{BC90335E-9CA6-48C0-9615-2B7BB352CFF4}"/>
              </a:ext>
            </a:extLst>
          </p:cNvPr>
          <p:cNvSpPr/>
          <p:nvPr userDrawn="1"/>
        </p:nvSpPr>
        <p:spPr>
          <a:xfrm>
            <a:off x="214341" y="171450"/>
            <a:ext cx="318436" cy="210090"/>
          </a:xfrm>
          <a:prstGeom prst="rect">
            <a:avLst/>
          </a:prstGeom>
          <a:gradFill>
            <a:gsLst>
              <a:gs pos="0">
                <a:srgbClr val="326698"/>
              </a:gs>
              <a:gs pos="100000">
                <a:srgbClr val="66CDCC"/>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直角三角形 199">
            <a:extLst>
              <a:ext uri="{FF2B5EF4-FFF2-40B4-BE49-F238E27FC236}">
                <a16:creationId xmlns:a16="http://schemas.microsoft.com/office/drawing/2014/main" id="{12009D1A-A182-4269-9E10-0629EE99C862}"/>
              </a:ext>
            </a:extLst>
          </p:cNvPr>
          <p:cNvSpPr>
            <a:spLocks noChangeArrowheads="1"/>
          </p:cNvSpPr>
          <p:nvPr userDrawn="1"/>
        </p:nvSpPr>
        <p:spPr bwMode="auto">
          <a:xfrm>
            <a:off x="0" y="4151711"/>
            <a:ext cx="1025262" cy="1001315"/>
          </a:xfrm>
          <a:prstGeom prst="rtTriangle">
            <a:avLst/>
          </a:prstGeom>
          <a:gradFill rotWithShape="1">
            <a:gsLst>
              <a:gs pos="0">
                <a:srgbClr val="326698"/>
              </a:gs>
              <a:gs pos="100000">
                <a:srgbClr val="66CDCC"/>
              </a:gs>
            </a:gsLst>
            <a:lin ang="8100000" scaled="1"/>
          </a:gra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algn="ctr" eaLnBrk="1" hangingPunct="1"/>
            <a:endParaRPr lang="zh-CN" altLang="zh-CN" sz="1350">
              <a:solidFill>
                <a:srgbClr val="FFFFFF"/>
              </a:solidFill>
              <a:latin typeface="宋体" pitchFamily="2" charset="-122"/>
              <a:sym typeface="宋体" pitchFamily="2" charset="-122"/>
            </a:endParaRPr>
          </a:p>
        </p:txBody>
      </p:sp>
    </p:spTree>
    <p:extLst>
      <p:ext uri="{BB962C8B-B14F-4D97-AF65-F5344CB8AC3E}">
        <p14:creationId xmlns:p14="http://schemas.microsoft.com/office/powerpoint/2010/main" val="31152429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3_内容与标题">
    <p:spTree>
      <p:nvGrpSpPr>
        <p:cNvPr id="1" name=""/>
        <p:cNvGrpSpPr/>
        <p:nvPr/>
      </p:nvGrpSpPr>
      <p:grpSpPr>
        <a:xfrm>
          <a:off x="0" y="0"/>
          <a:ext cx="0" cy="0"/>
        </a:xfrm>
      </p:grpSpPr>
      <p:sp>
        <p:nvSpPr>
          <p:cNvPr id="2" name="日期占位符 3"/>
          <p:cNvSpPr>
            <a:spLocks noGrp="1"/>
          </p:cNvSpPr>
          <p:nvPr>
            <p:ph type="dt" sz="half" idx="10"/>
          </p:nvPr>
        </p:nvSpPr>
        <p:spPr>
          <a:xfrm>
            <a:off x="457200" y="4767265"/>
            <a:ext cx="2133600" cy="274637"/>
          </a:xfrm>
          <a:prstGeom prst="rect">
            <a:avLst/>
          </a:prstGeom>
        </p:spPr>
        <p:txBody>
          <a:bodyPr/>
          <a:lstStyle>
            <a:lvl1pPr>
              <a:defRPr/>
            </a:lvl1pPr>
          </a:lstStyle>
          <a:p>
            <a:pPr>
              <a:defRPr/>
            </a:pPr>
            <a:endParaRPr lang="zh-CN" altLang="en-US"/>
          </a:p>
        </p:txBody>
      </p:sp>
      <p:sp>
        <p:nvSpPr>
          <p:cNvPr id="3" name="页脚占位符 4"/>
          <p:cNvSpPr>
            <a:spLocks noGrp="1"/>
          </p:cNvSpPr>
          <p:nvPr>
            <p:ph type="ftr" sz="quarter" idx="11"/>
          </p:nvPr>
        </p:nvSpPr>
        <p:spPr>
          <a:xfrm>
            <a:off x="3124200" y="4767265"/>
            <a:ext cx="2895600" cy="274637"/>
          </a:xfrm>
          <a:prstGeom prst="rect">
            <a:avLst/>
          </a:prstGeo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6553200" y="4767265"/>
            <a:ext cx="2133600" cy="274637"/>
          </a:xfrm>
          <a:prstGeom prst="rect">
            <a:avLst/>
          </a:prstGeom>
        </p:spPr>
        <p:txBody>
          <a:bodyPr/>
          <a:lstStyle>
            <a:lvl1pPr>
              <a:defRPr/>
            </a:lvl1pPr>
          </a:lstStyle>
          <a:p>
            <a:pPr>
              <a:defRPr/>
            </a:pPr>
            <a:fld id="{F36BDD94-07C7-4415-9139-60B07C9442DA}" type="slidenum">
              <a:rPr lang="zh-CN" altLang="en-US"/>
              <a:t>‹#›</a:t>
            </a:fld>
            <a:endParaRPr lang="zh-CN" altLang="en-US"/>
          </a:p>
        </p:txBody>
      </p:sp>
      <p:pic>
        <p:nvPicPr>
          <p:cNvPr id="5" name="图片 4">
            <a:extLst>
              <a:ext uri="{FF2B5EF4-FFF2-40B4-BE49-F238E27FC236}">
                <a16:creationId xmlns:a16="http://schemas.microsoft.com/office/drawing/2014/main" id="{7674B469-E1FD-4CA3-8C5C-2DCDF31AA5CE}"/>
              </a:ext>
            </a:extLst>
          </p:cNvPr>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7515533" y="126579"/>
            <a:ext cx="1562662" cy="387772"/>
          </a:xfrm>
          <a:prstGeom prst="rect">
            <a:avLst/>
          </a:prstGeom>
        </p:spPr>
      </p:pic>
    </p:spTree>
    <p:extLst>
      <p:ext uri="{BB962C8B-B14F-4D97-AF65-F5344CB8AC3E}">
        <p14:creationId xmlns:p14="http://schemas.microsoft.com/office/powerpoint/2010/main" val="3316754780"/>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竖排标题与文本">
    <p:spTree>
      <p:nvGrpSpPr>
        <p:cNvPr id="1" name=""/>
        <p:cNvGrpSpPr/>
        <p:nvPr/>
      </p:nvGrpSpPr>
      <p:grpSpPr>
        <a:xfrm>
          <a:off x="0" y="0"/>
          <a:ext cx="0" cy="0"/>
        </a:xfrm>
      </p:grpSpPr>
    </p:spTree>
    <p:extLst>
      <p:ext uri="{BB962C8B-B14F-4D97-AF65-F5344CB8AC3E}">
        <p14:creationId xmlns:p14="http://schemas.microsoft.com/office/powerpoint/2010/main" val="157151469"/>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174097676"/>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787399512"/>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340378791"/>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362337017"/>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仅标题">
    <p:spTree>
      <p:nvGrpSpPr>
        <p:cNvPr id="1" name=""/>
        <p:cNvGrpSpPr/>
        <p:nvPr/>
      </p:nvGrpSpPr>
      <p:grpSpPr>
        <a:xfrm>
          <a:off x="0" y="0"/>
          <a: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3114804254"/>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空白">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2467398132"/>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内容与标题">
    <p:spTree>
      <p:nvGrpSpPr>
        <p:cNvPr id="1" name=""/>
        <p:cNvGrpSpPr/>
        <p:nvPr/>
      </p:nvGrpSpPr>
      <p:grpSpPr>
        <a:xfrm>
          <a:off x="0" y="0"/>
          <a: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2796174059"/>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图片与标题">
    <p:spTree>
      <p:nvGrpSpPr>
        <p:cNvPr id="1" name=""/>
        <p:cNvGrpSpPr/>
        <p:nvPr/>
      </p:nvGrpSpPr>
      <p:grpSpPr>
        <a:xfrm>
          <a:off x="0" y="0"/>
          <a: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A4E006-0983-4733-8693-07415952A85E}" type="datetimeFigureOut">
              <a:rPr lang="zh-CN" altLang="en-US" smtClean="0"/>
              <a:t>2023/4/7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259075803"/>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CA4E006-0983-4733-8693-07415952A85E}" type="datetimeFigureOut">
              <a:rPr lang="zh-CN" altLang="en-US" smtClean="0"/>
              <a:t>2023/4/7</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51DC50D-F378-4FF2-BA34-EAE6811F1C59}" type="slidenum">
              <a:rPr lang="zh-CN" altLang="en-US" smtClean="0"/>
              <a:t>‹#›</a:t>
            </a:fld>
            <a:endParaRPr lang="zh-CN" altLang="en-US"/>
          </a:p>
        </p:txBody>
      </p:sp>
    </p:spTree>
    <p:extLst>
      <p:ext uri="{BB962C8B-B14F-4D97-AF65-F5344CB8AC3E}">
        <p14:creationId xmlns:p14="http://schemas.microsoft.com/office/powerpoint/2010/main" val="17782576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61" r:id="rId13"/>
    <p:sldLayoutId id="2147483662" r:id="rId14"/>
  </p:sldLayoutIdLst>
  <p:transition/>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1.jpeg" /><Relationship Id="rId3" Type="http://schemas.openxmlformats.org/officeDocument/2006/relationships/image" Target="../media/image5.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2.png" /><Relationship Id="rId3" Type="http://schemas.openxmlformats.org/officeDocument/2006/relationships/image" Target="../media/image5.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chart" Target="../charts/chart2.xml" /><Relationship Id="rId3" Type="http://schemas.openxmlformats.org/officeDocument/2006/relationships/chart" Target="../charts/chart3.xml" /><Relationship Id="rId4" Type="http://schemas.openxmlformats.org/officeDocument/2006/relationships/image" Target="../media/image5.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5.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microsoft.com/office/2007/relationships/diagramDrawing" Target="../diagrams/drawing3.xml" /><Relationship Id="rId3" Type="http://schemas.openxmlformats.org/officeDocument/2006/relationships/diagramData" Target="../diagrams/data3.xml" /><Relationship Id="rId4" Type="http://schemas.openxmlformats.org/officeDocument/2006/relationships/diagramLayout" Target="../diagrams/layout3.xml" /><Relationship Id="rId5" Type="http://schemas.openxmlformats.org/officeDocument/2006/relationships/diagramQuickStyle" Target="../diagrams/quickStyle3.xml" /><Relationship Id="rId6" Type="http://schemas.openxmlformats.org/officeDocument/2006/relationships/diagramColors" Target="../diagrams/colors3.xml" /><Relationship Id="rId7" Type="http://schemas.openxmlformats.org/officeDocument/2006/relationships/image" Target="../media/image5.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5.jpeg" /><Relationship Id="rId3" Type="http://schemas.openxmlformats.org/officeDocument/2006/relationships/image" Target="../media/image5.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6.jpeg" /><Relationship Id="rId3" Type="http://schemas.openxmlformats.org/officeDocument/2006/relationships/image" Target="../media/image5.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6.png" /><Relationship Id="rId3" Type="http://schemas.openxmlformats.org/officeDocument/2006/relationships/image" Target="../media/image5.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7.png" /><Relationship Id="rId3" Type="http://schemas.openxmlformats.org/officeDocument/2006/relationships/image" Target="../media/image5.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8.jpeg" /><Relationship Id="rId3" Type="http://schemas.openxmlformats.org/officeDocument/2006/relationships/image" Target="../media/image5.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9.png" /><Relationship Id="rId3" Type="http://schemas.openxmlformats.org/officeDocument/2006/relationships/image" Target="../media/image5.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microsoft.com/office/2007/relationships/diagramDrawing" Target="../diagrams/drawing4.xml" /><Relationship Id="rId3" Type="http://schemas.openxmlformats.org/officeDocument/2006/relationships/diagramData" Target="../diagrams/data4.xml" /><Relationship Id="rId4" Type="http://schemas.openxmlformats.org/officeDocument/2006/relationships/diagramLayout" Target="../diagrams/layout4.xml" /><Relationship Id="rId5" Type="http://schemas.openxmlformats.org/officeDocument/2006/relationships/diagramQuickStyle" Target="../diagrams/quickStyle4.xml" /><Relationship Id="rId6" Type="http://schemas.openxmlformats.org/officeDocument/2006/relationships/diagramColors" Target="../diagrams/colors4.xml" /><Relationship Id="rId7" Type="http://schemas.openxmlformats.org/officeDocument/2006/relationships/image" Target="../media/image5.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microsoft.com/office/2007/relationships/diagramDrawing" Target="../diagrams/drawing1.xml" /><Relationship Id="rId3" Type="http://schemas.openxmlformats.org/officeDocument/2006/relationships/diagramData" Target="../diagrams/data1.xml" /><Relationship Id="rId4" Type="http://schemas.openxmlformats.org/officeDocument/2006/relationships/diagramLayout" Target="../diagrams/layout1.xml" /><Relationship Id="rId5" Type="http://schemas.openxmlformats.org/officeDocument/2006/relationships/diagramQuickStyle" Target="../diagrams/quickStyle1.xml" /><Relationship Id="rId6" Type="http://schemas.openxmlformats.org/officeDocument/2006/relationships/diagramColors" Target="../diagrams/colors1.xml" /><Relationship Id="rId7" Type="http://schemas.openxmlformats.org/officeDocument/2006/relationships/image" Target="../media/image5.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0.jpeg" /><Relationship Id="rId3" Type="http://schemas.openxmlformats.org/officeDocument/2006/relationships/image" Target="../media/image5.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1.png" /><Relationship Id="rId3" Type="http://schemas.openxmlformats.org/officeDocument/2006/relationships/image" Target="../media/image5.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2.png" /><Relationship Id="rId3" Type="http://schemas.openxmlformats.org/officeDocument/2006/relationships/image" Target="../media/image5.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3.png" /><Relationship Id="rId3" Type="http://schemas.openxmlformats.org/officeDocument/2006/relationships/image" Target="../media/image5.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4.png" /><Relationship Id="rId3" Type="http://schemas.openxmlformats.org/officeDocument/2006/relationships/image" Target="../media/image5.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5.xml" /><Relationship Id="rId3" Type="http://schemas.openxmlformats.org/officeDocument/2006/relationships/image" Target="../media/image25.png" /><Relationship Id="rId4" Type="http://schemas.openxmlformats.org/officeDocument/2006/relationships/image" Target="../media/image5.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6.png" /><Relationship Id="rId3" Type="http://schemas.openxmlformats.org/officeDocument/2006/relationships/image" Target="../media/image27.png" /><Relationship Id="rId4" Type="http://schemas.openxmlformats.org/officeDocument/2006/relationships/image" Target="../media/image5.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chart" Target="../charts/chart4.xml" /><Relationship Id="rId3" Type="http://schemas.openxmlformats.org/officeDocument/2006/relationships/image" Target="../media/image5.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8.png" /><Relationship Id="rId3" Type="http://schemas.microsoft.com/office/2007/relationships/diagramDrawing" Target="../diagrams/drawing5.xml" /><Relationship Id="rId4" Type="http://schemas.openxmlformats.org/officeDocument/2006/relationships/diagramData" Target="../diagrams/data5.xml" /><Relationship Id="rId5" Type="http://schemas.openxmlformats.org/officeDocument/2006/relationships/diagramLayout" Target="../diagrams/layout5.xml" /><Relationship Id="rId6" Type="http://schemas.openxmlformats.org/officeDocument/2006/relationships/diagramQuickStyle" Target="../diagrams/quickStyle5.xml" /><Relationship Id="rId7" Type="http://schemas.openxmlformats.org/officeDocument/2006/relationships/diagramColors" Target="../diagrams/colors5.xml" /><Relationship Id="rId8" Type="http://schemas.openxmlformats.org/officeDocument/2006/relationships/image" Target="../media/image5.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 Id="rId3" Type="http://schemas.openxmlformats.org/officeDocument/2006/relationships/image" Target="../media/image7.jpeg" /><Relationship Id="rId4" Type="http://schemas.openxmlformats.org/officeDocument/2006/relationships/image" Target="../media/image5.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9.png" /><Relationship Id="rId3" Type="http://schemas.openxmlformats.org/officeDocument/2006/relationships/image" Target="../media/image5.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0.png" /><Relationship Id="rId3" Type="http://schemas.openxmlformats.org/officeDocument/2006/relationships/image" Target="../media/image5.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1.png" /><Relationship Id="rId3" Type="http://schemas.openxmlformats.org/officeDocument/2006/relationships/image" Target="../media/image32.png" /><Relationship Id="rId4" Type="http://schemas.openxmlformats.org/officeDocument/2006/relationships/image" Target="../media/image5.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xml" /><Relationship Id="rId3" Type="http://schemas.openxmlformats.org/officeDocument/2006/relationships/image" Target="../media/image8.jpeg" /><Relationship Id="rId4" Type="http://schemas.microsoft.com/office/2007/relationships/diagramDrawing" Target="../diagrams/drawing2.xml" /><Relationship Id="rId5" Type="http://schemas.openxmlformats.org/officeDocument/2006/relationships/diagramData" Target="../diagrams/data2.xml" /><Relationship Id="rId6" Type="http://schemas.openxmlformats.org/officeDocument/2006/relationships/diagramLayout" Target="../diagrams/layout2.xml" /><Relationship Id="rId7" Type="http://schemas.openxmlformats.org/officeDocument/2006/relationships/diagramQuickStyle" Target="../diagrams/quickStyle2.xml" /><Relationship Id="rId8" Type="http://schemas.openxmlformats.org/officeDocument/2006/relationships/diagramColors" Target="../diagrams/colors2.xml" /><Relationship Id="rId9" Type="http://schemas.openxmlformats.org/officeDocument/2006/relationships/image" Target="../media/image5.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xml" /><Relationship Id="rId3" Type="http://schemas.openxmlformats.org/officeDocument/2006/relationships/image" Target="../media/image5.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4.xml" /><Relationship Id="rId3" Type="http://schemas.openxmlformats.org/officeDocument/2006/relationships/image" Target="../media/image9.jpeg" /><Relationship Id="rId4" Type="http://schemas.openxmlformats.org/officeDocument/2006/relationships/image" Target="../media/image5.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chart" Target="../charts/chart1.xml" /><Relationship Id="rId3" Type="http://schemas.openxmlformats.org/officeDocument/2006/relationships/image" Target="../media/image5.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0.png" /><Relationship Id="rId3"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7" name="图片 6">
            <a:extLst>
              <a:ext uri="{FF2B5EF4-FFF2-40B4-BE49-F238E27FC236}">
                <a16:creationId xmlns:a16="http://schemas.microsoft.com/office/drawing/2014/main" id="{BD4CE87B-EB22-48AE-90F8-56AB32BD6771}"/>
              </a:ext>
            </a:extLst>
          </p:cNvPr>
          <p:cNvPicPr>
            <a:picLocks noChangeAspect="1"/>
          </p:cNvPicPr>
          <p:nvPr/>
        </p:nvPicPr>
        <p:blipFill>
          <a:blip r:embed="rId2">
            <a:extLst>
              <a:ext uri="{28A0092B-C50C-407E-A947-70E740481C1C}">
                <a14:useLocalDpi xmlns:a14="http://schemas.microsoft.com/office/drawing/2010/main" val="0"/>
              </a:ext>
            </a:extLst>
          </a:blip>
          <a:srcRect l="17433" t="8802" r="13182" b="7055"/>
          <a:stretch>
            <a:fillRect/>
          </a:stretch>
        </p:blipFill>
        <p:spPr>
          <a:xfrm>
            <a:off x="7552678" y="0"/>
            <a:ext cx="1591322" cy="1744462"/>
          </a:xfrm>
          <a:prstGeom prst="rect">
            <a:avLst/>
          </a:prstGeom>
        </p:spPr>
      </p:pic>
      <p:sp>
        <p:nvSpPr>
          <p:cNvPr id="2" name="矩形 1">
            <a:extLst>
              <a:ext uri="{FF2B5EF4-FFF2-40B4-BE49-F238E27FC236}">
                <a16:creationId xmlns:a16="http://schemas.microsoft.com/office/drawing/2014/main" id="{A229D37D-8C61-49F2-98FF-02BB33B7D063}"/>
              </a:ext>
            </a:extLst>
          </p:cNvPr>
          <p:cNvSpPr/>
          <p:nvPr/>
        </p:nvSpPr>
        <p:spPr>
          <a:xfrm>
            <a:off x="0" y="1970690"/>
            <a:ext cx="9144000" cy="1182414"/>
          </a:xfrm>
          <a:prstGeom prst="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71F08D2-F626-47A8-AB0C-EBBD54DB2C6C}"/>
              </a:ext>
            </a:extLst>
          </p:cNvPr>
          <p:cNvPicPr>
            <a:picLocks noChangeAspect="1"/>
          </p:cNvPicPr>
          <p:nvPr/>
        </p:nvPicPr>
        <p:blipFill>
          <a:blip r:embed="rId3">
            <a:extLst>
              <a:ext uri="{28A0092B-C50C-407E-A947-70E740481C1C}">
                <a14:useLocalDpi xmlns:a14="http://schemas.microsoft.com/office/drawing/2010/main" val="0"/>
              </a:ext>
            </a:extLst>
          </a:blip>
          <a:srcRect l="11567" t="6018" r="7901" b="5445"/>
          <a:stretch>
            <a:fillRect/>
          </a:stretch>
        </p:blipFill>
        <p:spPr>
          <a:xfrm>
            <a:off x="1" y="553017"/>
            <a:ext cx="1764437" cy="1084913"/>
          </a:xfrm>
          <a:prstGeom prst="rect">
            <a:avLst/>
          </a:prstGeom>
        </p:spPr>
      </p:pic>
      <p:sp>
        <p:nvSpPr>
          <p:cNvPr id="5" name="矩形 4">
            <a:extLst>
              <a:ext uri="{FF2B5EF4-FFF2-40B4-BE49-F238E27FC236}">
                <a16:creationId xmlns:a16="http://schemas.microsoft.com/office/drawing/2014/main" id="{0A43CC17-4ACD-4C46-A57D-1966230FF9D9}"/>
              </a:ext>
            </a:extLst>
          </p:cNvPr>
          <p:cNvSpPr/>
          <p:nvPr/>
        </p:nvSpPr>
        <p:spPr>
          <a:xfrm>
            <a:off x="512382" y="2216056"/>
            <a:ext cx="8071534" cy="707886"/>
          </a:xfrm>
          <a:prstGeom prst="rect">
            <a:avLst/>
          </a:prstGeom>
        </p:spPr>
        <p:txBody>
          <a:bodyPr wrap="square">
            <a:spAutoFit/>
          </a:bodyPr>
          <a:lstStyle/>
          <a:p>
            <a:pPr algn="ctr"/>
            <a:r>
              <a:rPr lang="zh-CN" altLang="en-US" sz="4000" b="1">
                <a:solidFill>
                  <a:schemeClr val="bg1"/>
                </a:solidFill>
                <a:latin typeface="微软雅黑" panose="020b0503020204020204" pitchFamily="34" charset="-122"/>
                <a:ea typeface="微软雅黑" panose="020b0503020204020204" pitchFamily="34" charset="-122"/>
              </a:rPr>
              <a:t>卒中后认知障碍的规范化诊疗</a:t>
            </a:r>
          </a:p>
        </p:txBody>
      </p:sp>
      <p:pic>
        <p:nvPicPr>
          <p:cNvPr id="10" name="New picture"/>
          <p:cNvPicPr>
            <a:picLocks noGrp="1" noSelect="1" noResize="1"/>
          </p:cNvPicPr>
          <p:nvPr/>
        </p:nvPicPr>
        <p:blipFill>
          <a:blip r:embed="rId4"/>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3883790320"/>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3" name="图片 2">
            <a:extLst>
              <a:ext uri="{FF2B5EF4-FFF2-40B4-BE49-F238E27FC236}">
                <a16:creationId xmlns:a16="http://schemas.microsoft.com/office/drawing/2014/main" id="{6C72E6BC-C498-41F0-A455-376C7F881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10634"/>
            <a:ext cx="4318633" cy="4322232"/>
          </a:xfrm>
          <a:prstGeom prst="rect">
            <a:avLst/>
          </a:prstGeom>
        </p:spPr>
      </p:pic>
      <p:sp>
        <p:nvSpPr>
          <p:cNvPr id="5" name="文本框 4">
            <a:extLst>
              <a:ext uri="{FF2B5EF4-FFF2-40B4-BE49-F238E27FC236}">
                <a16:creationId xmlns:a16="http://schemas.microsoft.com/office/drawing/2014/main" id="{95F73DD2-3C73-42C3-8264-50F27CC5128F}"/>
              </a:ext>
            </a:extLst>
          </p:cNvPr>
          <p:cNvSpPr txBox="1"/>
          <p:nvPr/>
        </p:nvSpPr>
        <p:spPr>
          <a:xfrm>
            <a:off x="7120465" y="4808551"/>
            <a:ext cx="1862667" cy="230832"/>
          </a:xfrm>
          <a:prstGeom prst="rect">
            <a:avLst/>
          </a:prstGeom>
          <a:noFill/>
        </p:spPr>
        <p:txBody>
          <a:bodyPr wrap="square">
            <a:spAutoFit/>
          </a:bodyPr>
          <a:lstStyle/>
          <a:p>
            <a:pPr algn="r"/>
            <a:r>
              <a:rPr lang="en-US" altLang="zh-CN" sz="900" b="0" i="0">
                <a:effectLst/>
                <a:latin typeface="Arial" panose="020b0604020202020204" pitchFamily="34" charset="0"/>
                <a:ea typeface="微软雅黑" panose="020b0503020204020204" pitchFamily="34" charset="-122"/>
                <a:cs typeface="Arial" panose="020b0604020202020204" pitchFamily="34" charset="0"/>
              </a:rPr>
              <a:t>Jessica W. Lo.et al.</a:t>
            </a:r>
            <a:r>
              <a:rPr lang="en-US" altLang="zh-CN" sz="900" b="0" i="1">
                <a:effectLst/>
                <a:latin typeface="Arial" panose="020b0604020202020204" pitchFamily="34" charset="0"/>
                <a:ea typeface="微软雅黑" panose="020b0503020204020204" pitchFamily="34" charset="-122"/>
                <a:cs typeface="Arial" panose="020b0604020202020204" pitchFamily="34" charset="0"/>
              </a:rPr>
              <a:t>stroke</a:t>
            </a:r>
            <a:r>
              <a:rPr lang="en-US" altLang="zh-CN" sz="900" b="0" i="0">
                <a:effectLst/>
                <a:latin typeface="Arial" panose="020b0604020202020204" pitchFamily="34" charset="0"/>
                <a:ea typeface="微软雅黑" panose="020b0503020204020204" pitchFamily="34" charset="-122"/>
                <a:cs typeface="Arial" panose="020b0604020202020204" pitchFamily="34" charset="0"/>
              </a:rPr>
              <a:t>.2021.</a:t>
            </a:r>
            <a:endParaRPr lang="zh-CN" altLang="en-US" sz="900">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5C8C36D3-5E5C-4A52-A30F-C5359591173E}"/>
              </a:ext>
            </a:extLst>
          </p:cNvPr>
          <p:cNvSpPr txBox="1"/>
          <p:nvPr/>
        </p:nvSpPr>
        <p:spPr>
          <a:xfrm>
            <a:off x="253367" y="905909"/>
            <a:ext cx="3995209" cy="3331681"/>
          </a:xfrm>
          <a:prstGeom prst="rect">
            <a:avLst/>
          </a:prstGeom>
          <a:noFill/>
        </p:spPr>
        <p:txBody>
          <a:bodyPr wrap="square">
            <a:spAutoFit/>
          </a:bodyPr>
          <a:lstStyle/>
          <a:p>
            <a:pPr marL="285750" indent="-285750" algn="just" latinLnBrk="1">
              <a:lnSpc>
                <a:spcPct val="150000"/>
              </a:lnSpc>
              <a:spcBef>
                <a:spcPts val="1800"/>
              </a:spcBef>
              <a:buFont typeface="Arial" panose="020b0604020202020204" pitchFamily="34" charset="0"/>
              <a:buChar char="•"/>
            </a:pP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杂志：</a:t>
            </a:r>
            <a:r>
              <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《Stroke》</a:t>
            </a: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a:t>
            </a:r>
            <a:endPar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endParaRPr>
          </a:p>
          <a:p>
            <a:pPr marL="285750" indent="-285750" algn="just" latinLnBrk="1">
              <a:lnSpc>
                <a:spcPct val="150000"/>
              </a:lnSpc>
              <a:spcBef>
                <a:spcPts val="1800"/>
              </a:spcBef>
              <a:buFont typeface="Arial" panose="020b0604020202020204" pitchFamily="34" charset="0"/>
              <a:buChar char="•"/>
            </a:pP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样本量：</a:t>
            </a:r>
            <a:r>
              <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1488 </a:t>
            </a: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名患者（平均年龄为</a:t>
            </a:r>
            <a:r>
              <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66.3 </a:t>
            </a: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岁，</a:t>
            </a:r>
            <a:r>
              <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98%</a:t>
            </a: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为缺血性卒中）；</a:t>
            </a:r>
            <a:endPar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endParaRPr>
          </a:p>
          <a:p>
            <a:pPr marL="285750" indent="-285750" algn="just" latinLnBrk="1">
              <a:lnSpc>
                <a:spcPct val="150000"/>
              </a:lnSpc>
              <a:spcBef>
                <a:spcPts val="1800"/>
              </a:spcBef>
              <a:buFont typeface="Arial" panose="020b0604020202020204" pitchFamily="34" charset="0"/>
              <a:buChar char="•"/>
            </a:pPr>
            <a:r>
              <a:rPr lang="zh-CN" altLang="en-US" sz="1400">
                <a:solidFill>
                  <a:srgbClr val="595959"/>
                </a:solidFill>
                <a:latin typeface="Arial" panose="020b0604020202020204" pitchFamily="34" charset="0"/>
                <a:ea typeface="微软雅黑" panose="020b0503020204020204" pitchFamily="34" charset="-122"/>
                <a:cs typeface="Arial" panose="020b0604020202020204" pitchFamily="34" charset="0"/>
              </a:rPr>
              <a:t>随访时间：</a:t>
            </a: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中位随访时间为</a:t>
            </a:r>
            <a:r>
              <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2.68</a:t>
            </a: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年（第</a:t>
            </a:r>
            <a:r>
              <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25-75</a:t>
            </a: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个百分位数为</a:t>
            </a:r>
            <a:r>
              <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1.21-4.14</a:t>
            </a: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年）；</a:t>
            </a:r>
            <a:endParaRPr lang="en-US" altLang="zh-CN"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endParaRPr>
          </a:p>
          <a:p>
            <a:pPr marL="285750" indent="-285750" algn="just" latinLnBrk="1">
              <a:lnSpc>
                <a:spcPct val="150000"/>
              </a:lnSpc>
              <a:spcBef>
                <a:spcPts val="1800"/>
              </a:spcBef>
              <a:buFont typeface="Arial" panose="020b0604020202020204" pitchFamily="34" charset="0"/>
              <a:buChar char="•"/>
            </a:pPr>
            <a:r>
              <a:rPr lang="zh-CN" altLang="en-US" sz="1400" b="0" i="0">
                <a:solidFill>
                  <a:srgbClr val="595959"/>
                </a:solidFill>
                <a:effectLst/>
                <a:latin typeface="Arial" panose="020b0604020202020204" pitchFamily="34" charset="0"/>
                <a:ea typeface="微软雅黑" panose="020b0503020204020204" pitchFamily="34" charset="-122"/>
                <a:cs typeface="Arial" panose="020b0604020202020204" pitchFamily="34" charset="0"/>
              </a:rPr>
              <a:t>随访结果：</a:t>
            </a:r>
            <a:r>
              <a:rPr lang="zh-CN" altLang="en-US" sz="1400" b="1" i="0">
                <a:solidFill>
                  <a:srgbClr val="35898F"/>
                </a:solidFill>
                <a:effectLst/>
                <a:latin typeface="Arial" panose="020b0604020202020204" pitchFamily="34" charset="0"/>
                <a:ea typeface="微软雅黑" panose="020b0503020204020204" pitchFamily="34" charset="-122"/>
                <a:cs typeface="Arial" panose="020b0604020202020204" pitchFamily="34" charset="0"/>
              </a:rPr>
              <a:t>卒中患者在发病后</a:t>
            </a:r>
            <a:r>
              <a:rPr lang="en-US" altLang="zh-CN" sz="1400" b="1" i="0">
                <a:solidFill>
                  <a:srgbClr val="35898F"/>
                </a:solidFill>
                <a:effectLst/>
                <a:latin typeface="Arial" panose="020b0604020202020204" pitchFamily="34" charset="0"/>
                <a:ea typeface="微软雅黑" panose="020b0503020204020204" pitchFamily="34" charset="-122"/>
                <a:cs typeface="Arial" panose="020b0604020202020204" pitchFamily="34" charset="0"/>
              </a:rPr>
              <a:t>1</a:t>
            </a:r>
            <a:r>
              <a:rPr lang="zh-CN" altLang="en-US" sz="1400" b="1" i="0">
                <a:solidFill>
                  <a:srgbClr val="35898F"/>
                </a:solidFill>
                <a:effectLst/>
                <a:latin typeface="Arial" panose="020b0604020202020204" pitchFamily="34" charset="0"/>
                <a:ea typeface="微软雅黑" panose="020b0503020204020204" pitchFamily="34" charset="-122"/>
                <a:cs typeface="Arial" panose="020b0604020202020204" pitchFamily="34" charset="0"/>
              </a:rPr>
              <a:t>至</a:t>
            </a:r>
            <a:r>
              <a:rPr lang="en-US" altLang="zh-CN" sz="1400" b="1" i="0">
                <a:solidFill>
                  <a:srgbClr val="35898F"/>
                </a:solidFill>
                <a:effectLst/>
                <a:latin typeface="Arial" panose="020b0604020202020204" pitchFamily="34" charset="0"/>
                <a:ea typeface="微软雅黑" panose="020b0503020204020204" pitchFamily="34" charset="-122"/>
                <a:cs typeface="Arial" panose="020b0604020202020204" pitchFamily="34" charset="0"/>
              </a:rPr>
              <a:t>3</a:t>
            </a:r>
            <a:r>
              <a:rPr lang="zh-CN" altLang="en-US" sz="1400" b="1" i="0">
                <a:solidFill>
                  <a:srgbClr val="35898F"/>
                </a:solidFill>
                <a:effectLst/>
                <a:latin typeface="Arial" panose="020b0604020202020204" pitchFamily="34" charset="0"/>
                <a:ea typeface="微软雅黑" panose="020b0503020204020204" pitchFamily="34" charset="-122"/>
                <a:cs typeface="Arial" panose="020b0604020202020204" pitchFamily="34" charset="0"/>
              </a:rPr>
              <a:t>年内出现认知衰退，其下降速度比无卒中对照者更快，下降率的加快与老年和复发性卒中相关。</a:t>
            </a:r>
          </a:p>
        </p:txBody>
      </p:sp>
      <p:sp>
        <p:nvSpPr>
          <p:cNvPr id="10" name="标题 3">
            <a:extLst>
              <a:ext uri="{FF2B5EF4-FFF2-40B4-BE49-F238E27FC236}">
                <a16:creationId xmlns:a16="http://schemas.microsoft.com/office/drawing/2014/main" id="{8B7996CF-2370-422F-AF06-D74DAE675AA9}"/>
              </a:ext>
            </a:extLst>
          </p:cNvPr>
          <p:cNvSpPr txBox="1">
            <a:spLocks noChangeArrowheads="1"/>
          </p:cNvSpPr>
          <p:nvPr/>
        </p:nvSpPr>
        <p:spPr>
          <a:xfrm>
            <a:off x="764177" y="116378"/>
            <a:ext cx="3484399"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1800" b="1">
                <a:latin typeface="微软雅黑" panose="020b0503020204020204" pitchFamily="34" charset="-122"/>
                <a:ea typeface="微软雅黑" panose="020b0503020204020204" pitchFamily="34" charset="-122"/>
              </a:rPr>
              <a:t>卒中后长期认知能力下降</a:t>
            </a:r>
          </a:p>
        </p:txBody>
      </p:sp>
      <p:pic>
        <p:nvPicPr>
          <p:cNvPr id="11"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329922965"/>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0" name="组合 19">
            <a:extLst>
              <a:ext uri="{FF2B5EF4-FFF2-40B4-BE49-F238E27FC236}">
                <a16:creationId xmlns:a16="http://schemas.microsoft.com/office/drawing/2014/main" id="{805B85B3-D585-4D2C-87F6-96285032E028}"/>
              </a:ext>
            </a:extLst>
          </p:cNvPr>
          <p:cNvGrpSpPr/>
          <p:nvPr/>
        </p:nvGrpSpPr>
        <p:grpSpPr>
          <a:xfrm>
            <a:off x="738581" y="1425601"/>
            <a:ext cx="7426178" cy="4264195"/>
            <a:chOff x="738581" y="1425601"/>
            <a:chExt cx="7426178" cy="4264195"/>
          </a:xfrm>
        </p:grpSpPr>
        <p:sp>
          <p:nvSpPr>
            <p:cNvPr id="11" name="椭圆 10">
              <a:extLst>
                <a:ext uri="{FF2B5EF4-FFF2-40B4-BE49-F238E27FC236}">
                  <a16:creationId xmlns:a16="http://schemas.microsoft.com/office/drawing/2014/main" id="{DB845A48-A1F8-4349-908B-D81CDCFECFD5}"/>
                </a:ext>
              </a:extLst>
            </p:cNvPr>
            <p:cNvSpPr/>
            <p:nvPr/>
          </p:nvSpPr>
          <p:spPr>
            <a:xfrm>
              <a:off x="3189327" y="3005667"/>
              <a:ext cx="2779676" cy="2137834"/>
            </a:xfrm>
            <a:prstGeom prst="ellipse">
              <a:avLst/>
            </a:prstGeom>
            <a:gradFill>
              <a:gsLst>
                <a:gs pos="0">
                  <a:srgbClr val="A5A5A5"/>
                </a:gs>
                <a:gs pos="100000">
                  <a:srgbClr val="A5A5A5">
                    <a:alpha val="0"/>
                  </a:srgbClr>
                </a:gs>
              </a:gsLst>
              <a:lin ang="5400000" scaled="1"/>
            </a:gradFill>
            <a:ln w="12700" cap="flat" cmpd="sng" algn="ctr">
              <a:gradFill>
                <a:gsLst>
                  <a:gs pos="0">
                    <a:srgbClr val="A5A5A5"/>
                  </a:gs>
                  <a:gs pos="100000">
                    <a:srgbClr val="A5A5A5">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descr="徽标&#10;&#10;中度可信度描述已自动生成">
              <a:extLst>
                <a:ext uri="{FF2B5EF4-FFF2-40B4-BE49-F238E27FC236}">
                  <a16:creationId xmlns:a16="http://schemas.microsoft.com/office/drawing/2014/main" id="{2BD5DC44-4AD0-437F-BC70-55B34312E160}"/>
                </a:ext>
              </a:extLst>
            </p:cNvPr>
            <p:cNvPicPr>
              <a:picLocks noChangeAspect="1"/>
            </p:cNvPicPr>
            <p:nvPr/>
          </p:nvPicPr>
          <p:blipFill>
            <a:blip r:embed="rId2">
              <a:duotone>
                <a:srgbClr val="4472C4">
                  <a:shade val="45000"/>
                  <a:satMod val="135000"/>
                </a:srgbClr>
                <a:prstClr val="white"/>
              </a:duotone>
              <a:extLst>
                <a:ext uri="{28A0092B-C50C-407E-A947-70E740481C1C}">
                  <a14:useLocalDpi xmlns:a14="http://schemas.microsoft.com/office/drawing/2010/main"/>
                </a:ext>
              </a:extLst>
            </a:blip>
            <a:stretch>
              <a:fillRect/>
            </a:stretch>
          </p:blipFill>
          <p:spPr>
            <a:xfrm>
              <a:off x="2082351" y="3078638"/>
              <a:ext cx="4975708" cy="2611158"/>
            </a:xfrm>
            <a:prstGeom prst="rect">
              <a:avLst/>
            </a:prstGeom>
          </p:spPr>
        </p:pic>
        <p:sp>
          <p:nvSpPr>
            <p:cNvPr id="13" name="文本框 12">
              <a:extLst>
                <a:ext uri="{FF2B5EF4-FFF2-40B4-BE49-F238E27FC236}">
                  <a16:creationId xmlns:a16="http://schemas.microsoft.com/office/drawing/2014/main" id="{20740E52-0F6E-45D0-B38C-CF7DD76CABEA}"/>
                </a:ext>
              </a:extLst>
            </p:cNvPr>
            <p:cNvSpPr txBox="1"/>
            <p:nvPr/>
          </p:nvSpPr>
          <p:spPr>
            <a:xfrm>
              <a:off x="3746451" y="3430231"/>
              <a:ext cx="1665428" cy="584775"/>
            </a:xfrm>
            <a:prstGeom prst="rect">
              <a:avLst/>
            </a:prstGeom>
            <a:noFill/>
          </p:spPr>
          <p:txBody>
            <a:bodyPr wrap="square" rtlCol="0">
              <a:spAutoFit/>
            </a:bodyPr>
            <a:lstStyle/>
            <a:p>
              <a:pPr algn="ctr" defTabSz="914400"/>
              <a:r>
                <a:rPr lang="en" altLang="zh-CN" sz="3200" b="1">
                  <a:solidFill>
                    <a:prstClr val="black"/>
                  </a:solidFill>
                  <a:latin typeface="Microsoft YaHei" panose="020b0503020204020204" pitchFamily="34" charset="-122"/>
                  <a:ea typeface="Microsoft YaHei" panose="020b0503020204020204" pitchFamily="34" charset="-122"/>
                </a:rPr>
                <a:t>PSCI</a:t>
              </a:r>
              <a:endParaRPr kumimoji="1" lang="zh-CN" altLang="en-US" sz="3200" b="1">
                <a:solidFill>
                  <a:prstClr val="black"/>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54026447-2C3D-4406-B078-26321D447003}"/>
                </a:ext>
              </a:extLst>
            </p:cNvPr>
            <p:cNvSpPr/>
            <p:nvPr/>
          </p:nvSpPr>
          <p:spPr>
            <a:xfrm>
              <a:off x="2937933" y="1528346"/>
              <a:ext cx="1350200" cy="338554"/>
            </a:xfrm>
            <a:prstGeom prst="rect">
              <a:avLst/>
            </a:prstGeom>
          </p:spPr>
          <p:txBody>
            <a:bodyPr wrap="square">
              <a:spAutoFit/>
            </a:bodyPr>
            <a:lstStyle/>
            <a:p>
              <a:pPr defTabSz="914400"/>
              <a:r>
                <a:rPr lang="zh-CN" altLang="en-US" sz="1600">
                  <a:solidFill>
                    <a:prstClr val="black"/>
                  </a:solidFill>
                  <a:latin typeface="Microsoft YaHei" panose="020b0503020204020204" pitchFamily="34" charset="-122"/>
                  <a:ea typeface="Microsoft YaHei" panose="020b0503020204020204" pitchFamily="34" charset="-122"/>
                </a:rPr>
                <a:t>致残率增加</a:t>
              </a:r>
              <a:endParaRPr lang="en-US" altLang="zh-CN" sz="1600">
                <a:solidFill>
                  <a:prstClr val="black"/>
                </a:solidFill>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1A41ED6A-A83E-4D88-B34D-B0CF882F87E0}"/>
                </a:ext>
              </a:extLst>
            </p:cNvPr>
            <p:cNvSpPr/>
            <p:nvPr/>
          </p:nvSpPr>
          <p:spPr>
            <a:xfrm>
              <a:off x="7016739" y="4020782"/>
              <a:ext cx="1148020" cy="584775"/>
            </a:xfrm>
            <a:prstGeom prst="rect">
              <a:avLst/>
            </a:prstGeom>
          </p:spPr>
          <p:txBody>
            <a:bodyPr wrap="square">
              <a:spAutoFit/>
            </a:bodyPr>
            <a:lstStyle/>
            <a:p>
              <a:pPr defTabSz="914400"/>
              <a:r>
                <a:rPr lang="zh-CN" altLang="en-US" sz="1600">
                  <a:solidFill>
                    <a:prstClr val="black"/>
                  </a:solidFill>
                  <a:latin typeface="Microsoft YaHei" panose="020b0503020204020204" pitchFamily="34" charset="-122"/>
                  <a:ea typeface="Microsoft YaHei" panose="020b0503020204020204" pitchFamily="34" charset="-122"/>
                </a:rPr>
                <a:t>日常生活能力下降</a:t>
              </a:r>
              <a:endParaRPr lang="en-US" altLang="zh-CN" sz="1600">
                <a:solidFill>
                  <a:prstClr val="black"/>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E9ECE7F4-134B-45A3-B7D9-D9403A035AF8}"/>
                </a:ext>
              </a:extLst>
            </p:cNvPr>
            <p:cNvSpPr/>
            <p:nvPr/>
          </p:nvSpPr>
          <p:spPr>
            <a:xfrm>
              <a:off x="5154223" y="1425601"/>
              <a:ext cx="1153444" cy="584775"/>
            </a:xfrm>
            <a:prstGeom prst="rect">
              <a:avLst/>
            </a:prstGeom>
          </p:spPr>
          <p:txBody>
            <a:bodyPr wrap="square">
              <a:spAutoFit/>
            </a:bodyPr>
            <a:lstStyle/>
            <a:p>
              <a:pPr defTabSz="914400"/>
              <a:r>
                <a:rPr lang="zh-CN" altLang="en-US" sz="1600">
                  <a:solidFill>
                    <a:prstClr val="black"/>
                  </a:solidFill>
                  <a:latin typeface="Microsoft YaHei" panose="020b0503020204020204" pitchFamily="34" charset="-122"/>
                  <a:ea typeface="Microsoft YaHei" panose="020b0503020204020204" pitchFamily="34" charset="-122"/>
                </a:rPr>
                <a:t>家庭照顾</a:t>
              </a:r>
              <a:endParaRPr lang="en-US" altLang="zh-CN" sz="1600">
                <a:solidFill>
                  <a:prstClr val="black"/>
                </a:solidFill>
                <a:latin typeface="Microsoft YaHei" panose="020b0503020204020204" pitchFamily="34" charset="-122"/>
                <a:ea typeface="Microsoft YaHei" panose="020b0503020204020204" pitchFamily="34" charset="-122"/>
              </a:endParaRPr>
            </a:p>
            <a:p>
              <a:pPr defTabSz="914400"/>
              <a:r>
                <a:rPr lang="zh-CN" altLang="en-US" sz="1600">
                  <a:solidFill>
                    <a:prstClr val="black"/>
                  </a:solidFill>
                  <a:latin typeface="Microsoft YaHei" panose="020b0503020204020204" pitchFamily="34" charset="-122"/>
                  <a:ea typeface="Microsoft YaHei" panose="020b0503020204020204" pitchFamily="34" charset="-122"/>
                </a:rPr>
                <a:t>负担增大</a:t>
              </a:r>
              <a:endParaRPr lang="en-US" altLang="zh-CN" sz="1600">
                <a:solidFill>
                  <a:prstClr val="black"/>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AB4940BA-7C3B-4D7A-AA32-48FCEB3A9E17}"/>
                </a:ext>
              </a:extLst>
            </p:cNvPr>
            <p:cNvSpPr/>
            <p:nvPr/>
          </p:nvSpPr>
          <p:spPr>
            <a:xfrm>
              <a:off x="1117605" y="2583105"/>
              <a:ext cx="1621262" cy="584775"/>
            </a:xfrm>
            <a:prstGeom prst="rect">
              <a:avLst/>
            </a:prstGeom>
          </p:spPr>
          <p:txBody>
            <a:bodyPr wrap="square">
              <a:spAutoFit/>
            </a:bodyPr>
            <a:lstStyle/>
            <a:p>
              <a:pPr algn="r" defTabSz="914400"/>
              <a:r>
                <a:rPr lang="zh-CN" altLang="en-US" sz="1600">
                  <a:solidFill>
                    <a:prstClr val="black"/>
                  </a:solidFill>
                  <a:latin typeface="Microsoft YaHei" panose="020b0503020204020204" pitchFamily="34" charset="-122"/>
                  <a:ea typeface="Microsoft YaHei" panose="020b0503020204020204" pitchFamily="34" charset="-122"/>
                </a:rPr>
                <a:t>心理健康状况</a:t>
              </a:r>
              <a:endParaRPr lang="en-US" altLang="zh-CN" sz="1600">
                <a:solidFill>
                  <a:prstClr val="black"/>
                </a:solidFill>
                <a:latin typeface="Microsoft YaHei" panose="020b0503020204020204" pitchFamily="34" charset="-122"/>
                <a:ea typeface="Microsoft YaHei" panose="020b0503020204020204" pitchFamily="34" charset="-122"/>
              </a:endParaRPr>
            </a:p>
            <a:p>
              <a:pPr algn="r" defTabSz="914400"/>
              <a:r>
                <a:rPr lang="zh-CN" altLang="en-US" sz="1600">
                  <a:solidFill>
                    <a:prstClr val="black"/>
                  </a:solidFill>
                  <a:latin typeface="Microsoft YaHei" panose="020b0503020204020204" pitchFamily="34" charset="-122"/>
                  <a:ea typeface="Microsoft YaHei" panose="020b0503020204020204" pitchFamily="34" charset="-122"/>
                </a:rPr>
                <a:t>显著下降</a:t>
              </a:r>
              <a:endParaRPr lang="en-US" altLang="zh-CN" sz="1600">
                <a:solidFill>
                  <a:prstClr val="black"/>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E82C5281-B05C-4394-BF4B-FB679F653C87}"/>
                </a:ext>
              </a:extLst>
            </p:cNvPr>
            <p:cNvSpPr/>
            <p:nvPr/>
          </p:nvSpPr>
          <p:spPr>
            <a:xfrm>
              <a:off x="6632876" y="2583105"/>
              <a:ext cx="1148020" cy="584775"/>
            </a:xfrm>
            <a:prstGeom prst="rect">
              <a:avLst/>
            </a:prstGeom>
          </p:spPr>
          <p:txBody>
            <a:bodyPr wrap="square">
              <a:spAutoFit/>
            </a:bodyPr>
            <a:lstStyle/>
            <a:p>
              <a:pPr defTabSz="914400"/>
              <a:r>
                <a:rPr lang="zh-CN" altLang="en-US" sz="1600">
                  <a:solidFill>
                    <a:prstClr val="black"/>
                  </a:solidFill>
                  <a:latin typeface="Microsoft YaHei" panose="020b0503020204020204" pitchFamily="34" charset="-122"/>
                  <a:ea typeface="Microsoft YaHei" panose="020b0503020204020204" pitchFamily="34" charset="-122"/>
                </a:rPr>
                <a:t>患者生活质量下降</a:t>
              </a:r>
              <a:endParaRPr lang="en-US" altLang="zh-CN" sz="1600">
                <a:gradFill>
                  <a:gsLst>
                    <a:gs pos="0">
                      <a:srgbClr val="ED7D31"/>
                    </a:gs>
                    <a:gs pos="100000">
                      <a:srgbClr val="FFC000">
                        <a:lumMod val="75000"/>
                      </a:srgbClr>
                    </a:gs>
                  </a:gsLst>
                  <a:lin ang="5400000" scaled="1"/>
                </a:gradFill>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8930251E-44CA-4147-9A2D-92956FE511E4}"/>
                </a:ext>
              </a:extLst>
            </p:cNvPr>
            <p:cNvSpPr/>
            <p:nvPr/>
          </p:nvSpPr>
          <p:spPr>
            <a:xfrm>
              <a:off x="738581" y="4017693"/>
              <a:ext cx="1225471" cy="584775"/>
            </a:xfrm>
            <a:prstGeom prst="rect">
              <a:avLst/>
            </a:prstGeom>
          </p:spPr>
          <p:txBody>
            <a:bodyPr wrap="square">
              <a:spAutoFit/>
            </a:bodyPr>
            <a:lstStyle/>
            <a:p>
              <a:pPr algn="r" defTabSz="914400"/>
              <a:r>
                <a:rPr lang="zh-CN" altLang="en-US" sz="1600">
                  <a:solidFill>
                    <a:prstClr val="black"/>
                  </a:solidFill>
                  <a:latin typeface="Microsoft YaHei" panose="020b0503020204020204" pitchFamily="34" charset="-122"/>
                  <a:ea typeface="Microsoft YaHei" panose="020b0503020204020204" pitchFamily="34" charset="-122"/>
                </a:rPr>
                <a:t>社会疾病</a:t>
              </a:r>
              <a:endParaRPr lang="en-US" altLang="zh-CN" sz="1600">
                <a:solidFill>
                  <a:prstClr val="black"/>
                </a:solidFill>
                <a:latin typeface="Microsoft YaHei" panose="020b0503020204020204" pitchFamily="34" charset="-122"/>
                <a:ea typeface="Microsoft YaHei" panose="020b0503020204020204" pitchFamily="34" charset="-122"/>
              </a:endParaRPr>
            </a:p>
            <a:p>
              <a:pPr algn="r" defTabSz="914400"/>
              <a:r>
                <a:rPr lang="zh-CN" altLang="en-US" sz="1600">
                  <a:solidFill>
                    <a:prstClr val="black"/>
                  </a:solidFill>
                  <a:latin typeface="Microsoft YaHei" panose="020b0503020204020204" pitchFamily="34" charset="-122"/>
                  <a:ea typeface="Microsoft YaHei" panose="020b0503020204020204" pitchFamily="34" charset="-122"/>
                </a:rPr>
                <a:t>负担增加</a:t>
              </a:r>
            </a:p>
          </p:txBody>
        </p:sp>
      </p:grpSp>
      <p:sp>
        <p:nvSpPr>
          <p:cNvPr id="21" name="标题 3">
            <a:extLst>
              <a:ext uri="{FF2B5EF4-FFF2-40B4-BE49-F238E27FC236}">
                <a16:creationId xmlns:a16="http://schemas.microsoft.com/office/drawing/2014/main" id="{495C1829-0126-414E-8820-A25E734FB076}"/>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的危害</a:t>
            </a:r>
          </a:p>
        </p:txBody>
      </p:sp>
      <p:pic>
        <p:nvPicPr>
          <p:cNvPr id="22"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523246247"/>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2" name="图表 1">
            <a:extLst>
              <a:ext uri="{FF2B5EF4-FFF2-40B4-BE49-F238E27FC236}">
                <a16:creationId xmlns:a16="http://schemas.microsoft.com/office/drawing/2014/main" id="{59D6B319-1529-4724-B6CE-D13A9ECB20E9}"/>
              </a:ext>
            </a:extLst>
          </p:cNvPr>
          <p:cNvGraphicFramePr/>
          <p:nvPr>
            <p:extLst>
              <p:ext uri="{D42A27DB-BD31-4B8C-83A1-F6EECF244321}">
                <p14:modId xmlns:p14="http://schemas.microsoft.com/office/powerpoint/2010/main" val="2589977642"/>
              </p:ext>
            </p:extLst>
          </p:nvPr>
        </p:nvGraphicFramePr>
        <p:xfrm>
          <a:off x="800100" y="1771650"/>
          <a:ext cx="3714750" cy="2743200"/>
        </p:xfrm>
        <a:graphic>
          <a:graphicData uri="http://schemas.openxmlformats.org/drawingml/2006/chart">
            <c:chart xmlns:c="http://schemas.openxmlformats.org/drawingml/2006/chart" r:id="rId2"/>
          </a:graphicData>
        </a:graphic>
      </p:graphicFrame>
      <p:graphicFrame>
        <p:nvGraphicFramePr>
          <p:cNvPr id="3" name="图表 2">
            <a:extLst>
              <a:ext uri="{FF2B5EF4-FFF2-40B4-BE49-F238E27FC236}">
                <a16:creationId xmlns:a16="http://schemas.microsoft.com/office/drawing/2014/main" id="{E50C87A9-57A4-413F-B64C-50BB3FA49411}"/>
              </a:ext>
            </a:extLst>
          </p:cNvPr>
          <p:cNvGraphicFramePr/>
          <p:nvPr>
            <p:extLst>
              <p:ext uri="{D42A27DB-BD31-4B8C-83A1-F6EECF244321}">
                <p14:modId xmlns:p14="http://schemas.microsoft.com/office/powerpoint/2010/main" val="3909244842"/>
              </p:ext>
            </p:extLst>
          </p:nvPr>
        </p:nvGraphicFramePr>
        <p:xfrm>
          <a:off x="4629150" y="1771650"/>
          <a:ext cx="3714750" cy="2743200"/>
        </p:xfrm>
        <a:graphic>
          <a:graphicData uri="http://schemas.openxmlformats.org/drawingml/2006/chart">
            <c:chart xmlns:c="http://schemas.openxmlformats.org/drawingml/2006/chart" r:id="rId3"/>
          </a:graphicData>
        </a:graphic>
      </p:graphicFrame>
      <p:sp>
        <p:nvSpPr>
          <p:cNvPr id="4" name="文本框 3">
            <a:extLst>
              <a:ext uri="{FF2B5EF4-FFF2-40B4-BE49-F238E27FC236}">
                <a16:creationId xmlns:a16="http://schemas.microsoft.com/office/drawing/2014/main" id="{4E402A87-85DB-4852-8B89-3BAB7DD066DC}"/>
              </a:ext>
            </a:extLst>
          </p:cNvPr>
          <p:cNvSpPr txBox="1"/>
          <p:nvPr/>
        </p:nvSpPr>
        <p:spPr>
          <a:xfrm>
            <a:off x="857250" y="552450"/>
            <a:ext cx="7229475" cy="888705"/>
          </a:xfrm>
          <a:prstGeom prst="rect">
            <a:avLst/>
          </a:prstGeom>
          <a:noFill/>
        </p:spPr>
        <p:txBody>
          <a:bodyPr wrap="square" rtlCol="0">
            <a:spAutoFit/>
          </a:bodyPr>
          <a:lstStyle/>
          <a:p>
            <a:pPr>
              <a:lnSpc>
                <a:spcPct val="200000"/>
              </a:lnSpc>
              <a:tabLst>
                <a:tab pos="380990"/>
              </a:tabLst>
            </a:pPr>
            <a:r>
              <a:rPr lang="en-US" altLang="zh-CN" sz="1400">
                <a:solidFill>
                  <a:srgbClr val="000000"/>
                </a:solidFill>
                <a:latin typeface="Times New Roman" pitchFamily="18" charset="0"/>
                <a:cs typeface="Times New Roman" panose="02020603050405020304" pitchFamily="18" charset="0"/>
              </a:rPr>
              <a:t>•</a:t>
            </a:r>
            <a:r>
              <a:rPr lang="en-US" altLang="zh-CN" sz="1400">
                <a:latin typeface="Times New Roman" pitchFamily="18" charset="0"/>
                <a:cs typeface="Times New Roman" panose="02020603050405020304" pitchFamily="18" charset="0"/>
              </a:rPr>
              <a:t>    </a:t>
            </a: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PSCIND患者的5年生存率为</a:t>
            </a:r>
            <a:r>
              <a:rPr lang="en-US" altLang="zh-CN" sz="1400" b="1">
                <a:solidFill>
                  <a:srgbClr val="FF0000"/>
                </a:solidFill>
                <a:latin typeface="Arial" panose="020b0604020202020204" pitchFamily="34" charset="0"/>
                <a:ea typeface="微软雅黑" panose="020b0503020204020204" pitchFamily="34" charset="-122"/>
                <a:cs typeface="Arial" panose="020b0604020202020204" pitchFamily="34" charset="0"/>
              </a:rPr>
              <a:t>75%</a:t>
            </a:r>
            <a:r>
              <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PSD患者的5年生存率仅为</a:t>
            </a:r>
            <a:r>
              <a:rPr lang="en-US" altLang="zh-CN" sz="1400" b="1">
                <a:solidFill>
                  <a:srgbClr val="FF0000"/>
                </a:solidFill>
                <a:latin typeface="Arial" panose="020b0604020202020204" pitchFamily="34" charset="0"/>
                <a:ea typeface="微软雅黑" panose="020b0503020204020204" pitchFamily="34" charset="-122"/>
                <a:cs typeface="Arial" panose="020b0604020202020204" pitchFamily="34" charset="0"/>
              </a:rPr>
              <a:t>39%</a:t>
            </a:r>
            <a:r>
              <a:rPr lang="en-US" altLang="zh-CN" sz="1400" baseline="30000">
                <a:latin typeface="Arial" panose="020b0604020202020204" pitchFamily="34" charset="0"/>
                <a:ea typeface="微软雅黑" panose="020b0503020204020204" pitchFamily="34" charset="-122"/>
                <a:cs typeface="Arial" panose="020b0604020202020204" pitchFamily="34" charset="0"/>
              </a:rPr>
              <a:t>[1]</a:t>
            </a:r>
            <a:r>
              <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266700" indent="-266700">
              <a:lnSpc>
                <a:spcPct val="200000"/>
              </a:lnSpc>
              <a:buFont typeface="Arial" panose="020b0604020202020204" pitchFamily="34" charset="0"/>
              <a:buChar char="•"/>
              <a:tabLst>
                <a:tab pos="380990"/>
              </a:tabLst>
            </a:pP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PSCIND患者1.5年的病死率为</a:t>
            </a:r>
            <a:r>
              <a:rPr lang="en-US" altLang="zh-CN" sz="1400" b="1">
                <a:solidFill>
                  <a:srgbClr val="FF0000"/>
                </a:solidFill>
                <a:latin typeface="Arial" panose="020b0604020202020204" pitchFamily="34" charset="0"/>
                <a:ea typeface="微软雅黑" panose="020b0503020204020204" pitchFamily="34" charset="-122"/>
                <a:cs typeface="Arial" panose="020b0604020202020204" pitchFamily="34" charset="0"/>
              </a:rPr>
              <a:t>8%</a:t>
            </a: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，而PSD患者1.5年的病死率则高达</a:t>
            </a:r>
            <a:r>
              <a:rPr lang="en-US" altLang="zh-CN" sz="1400" b="1">
                <a:solidFill>
                  <a:srgbClr val="FF0000"/>
                </a:solidFill>
                <a:latin typeface="Arial" panose="020b0604020202020204" pitchFamily="34" charset="0"/>
                <a:ea typeface="微软雅黑" panose="020b0503020204020204" pitchFamily="34" charset="-122"/>
                <a:cs typeface="Arial" panose="020b0604020202020204" pitchFamily="34" charset="0"/>
              </a:rPr>
              <a:t>50%</a:t>
            </a:r>
            <a:r>
              <a:rPr lang="en-US" altLang="zh-CN" sz="1400" baseline="30000">
                <a:latin typeface="Arial" panose="020b0604020202020204" pitchFamily="34" charset="0"/>
                <a:ea typeface="微软雅黑" panose="020b0503020204020204" pitchFamily="34" charset="-122"/>
                <a:cs typeface="Arial" panose="020b0604020202020204" pitchFamily="34" charset="0"/>
              </a:rPr>
              <a:t>[2]</a:t>
            </a:r>
            <a:r>
              <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标题 3">
            <a:extLst>
              <a:ext uri="{FF2B5EF4-FFF2-40B4-BE49-F238E27FC236}">
                <a16:creationId xmlns:a16="http://schemas.microsoft.com/office/drawing/2014/main" id="{380AC3B3-82A8-4F9D-9D77-6BF5EA8724D6}"/>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显著增加卒中患者的死亡风险</a:t>
            </a:r>
          </a:p>
        </p:txBody>
      </p:sp>
      <p:sp>
        <p:nvSpPr>
          <p:cNvPr id="7" name="文本框 6">
            <a:extLst>
              <a:ext uri="{FF2B5EF4-FFF2-40B4-BE49-F238E27FC236}">
                <a16:creationId xmlns:a16="http://schemas.microsoft.com/office/drawing/2014/main" id="{380D6F18-63C0-49E0-B212-E4F4F8883EAE}"/>
              </a:ext>
            </a:extLst>
          </p:cNvPr>
          <p:cNvSpPr txBox="1"/>
          <p:nvPr/>
        </p:nvSpPr>
        <p:spPr>
          <a:xfrm>
            <a:off x="4322668" y="4615666"/>
            <a:ext cx="4572000" cy="459357"/>
          </a:xfrm>
          <a:prstGeom prst="rect">
            <a:avLst/>
          </a:prstGeom>
          <a:noFill/>
        </p:spPr>
        <p:txBody>
          <a:bodyPr wrap="square">
            <a:spAutoFit/>
          </a:bodyPr>
          <a:lstStyle/>
          <a:p>
            <a:pPr algn="r">
              <a:lnSpc>
                <a:spcPts val="1600"/>
              </a:lnSpc>
              <a:tabLst>
                <a:tab pos="1751965"/>
              </a:tabLst>
            </a:pP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[1]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中国卒中杂志</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.2021,16(4):376-389.</a:t>
            </a:r>
          </a:p>
          <a:p>
            <a:pPr algn="r">
              <a:lnSpc>
                <a:spcPts val="1400"/>
              </a:lnSpc>
              <a:tabLst>
                <a:tab pos="1751965"/>
              </a:tabLst>
            </a:pP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 曲艳吉, 等.</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err="1">
                <a:solidFill>
                  <a:srgbClr val="000000"/>
                </a:solidFill>
                <a:latin typeface="Arial" panose="020b0604020202020204" pitchFamily="34" charset="0"/>
                <a:ea typeface="微软雅黑" panose="020b0503020204020204" pitchFamily="34" charset="-122"/>
                <a:cs typeface="Arial" panose="020b0604020202020204" pitchFamily="34" charset="0"/>
              </a:rPr>
              <a:t>中华老年心脑血管病杂志, 2013, 15(12):1294-1301.</a:t>
            </a:r>
          </a:p>
        </p:txBody>
      </p:sp>
      <p:pic>
        <p:nvPicPr>
          <p:cNvPr id="8" name="New picture"/>
          <p:cNvPicPr>
            <a:picLocks noGrp="1" noSelect="1" noResize="1"/>
          </p:cNvPicPr>
          <p:nvPr/>
        </p:nvPicPr>
        <p:blipFill>
          <a:blip r:embed="rId4"/>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3550146581"/>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83" name="组合 82">
            <a:extLst>
              <a:ext uri="{FF2B5EF4-FFF2-40B4-BE49-F238E27FC236}">
                <a16:creationId xmlns:a16="http://schemas.microsoft.com/office/drawing/2014/main" id="{DEB9D52C-0EF8-4C43-B9AC-C6ED52253774}"/>
              </a:ext>
            </a:extLst>
          </p:cNvPr>
          <p:cNvGrpSpPr/>
          <p:nvPr/>
        </p:nvGrpSpPr>
        <p:grpSpPr>
          <a:xfrm>
            <a:off x="621641" y="575437"/>
            <a:ext cx="7973832" cy="4335524"/>
            <a:chOff x="590109" y="575437"/>
            <a:chExt cx="7973832" cy="4335524"/>
          </a:xfrm>
        </p:grpSpPr>
        <p:sp>
          <p:nvSpPr>
            <p:cNvPr id="3" name="Rounded Rectangle 7">
              <a:extLst>
                <a:ext uri="{FF2B5EF4-FFF2-40B4-BE49-F238E27FC236}">
                  <a16:creationId xmlns:a16="http://schemas.microsoft.com/office/drawing/2014/main" id="{38574326-29DE-4B6A-9C81-32F59EFEFD49}"/>
                </a:ext>
              </a:extLst>
            </p:cNvPr>
            <p:cNvSpPr>
              <a:spLocks noChangeArrowheads="1"/>
            </p:cNvSpPr>
            <p:nvPr/>
          </p:nvSpPr>
          <p:spPr bwMode="auto">
            <a:xfrm>
              <a:off x="2333910" y="575437"/>
              <a:ext cx="1592496" cy="335568"/>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400" b="1">
                  <a:solidFill>
                    <a:srgbClr val="F2F2F2"/>
                  </a:solidFill>
                  <a:latin typeface="Arial" panose="020b0604020202020204" pitchFamily="34" charset="0"/>
                  <a:ea typeface="微软雅黑" panose="020b0503020204020204" pitchFamily="34" charset="-122"/>
                  <a:cs typeface="Arial" panose="020b0604020202020204" pitchFamily="34" charset="0"/>
                </a:rPr>
                <a:t>危险因素</a:t>
              </a:r>
            </a:p>
          </p:txBody>
        </p:sp>
        <p:sp>
          <p:nvSpPr>
            <p:cNvPr id="4" name="Rounded Rectangle 7">
              <a:extLst>
                <a:ext uri="{FF2B5EF4-FFF2-40B4-BE49-F238E27FC236}">
                  <a16:creationId xmlns:a16="http://schemas.microsoft.com/office/drawing/2014/main" id="{144EFB47-D954-40E7-B266-1DEB572D2DD5}"/>
                </a:ext>
              </a:extLst>
            </p:cNvPr>
            <p:cNvSpPr>
              <a:spLocks noChangeArrowheads="1"/>
            </p:cNvSpPr>
            <p:nvPr/>
          </p:nvSpPr>
          <p:spPr bwMode="auto">
            <a:xfrm>
              <a:off x="2333910" y="1290116"/>
              <a:ext cx="1592496" cy="335568"/>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400" b="1">
                  <a:solidFill>
                    <a:srgbClr val="F2F2F2"/>
                  </a:solidFill>
                  <a:latin typeface="Arial" panose="020b0604020202020204" pitchFamily="34" charset="0"/>
                  <a:ea typeface="微软雅黑" panose="020b0503020204020204" pitchFamily="34" charset="-122"/>
                  <a:cs typeface="Arial" panose="020b0604020202020204" pitchFamily="34" charset="0"/>
                </a:rPr>
                <a:t>卒中</a:t>
              </a:r>
            </a:p>
          </p:txBody>
        </p:sp>
        <p:sp>
          <p:nvSpPr>
            <p:cNvPr id="5" name="Rounded Rectangle 7">
              <a:extLst>
                <a:ext uri="{FF2B5EF4-FFF2-40B4-BE49-F238E27FC236}">
                  <a16:creationId xmlns:a16="http://schemas.microsoft.com/office/drawing/2014/main" id="{2A6E812C-7D17-4030-9E88-23A5342CD824}"/>
                </a:ext>
              </a:extLst>
            </p:cNvPr>
            <p:cNvSpPr>
              <a:spLocks noChangeArrowheads="1"/>
            </p:cNvSpPr>
            <p:nvPr/>
          </p:nvSpPr>
          <p:spPr bwMode="auto">
            <a:xfrm>
              <a:off x="896529" y="2273296"/>
              <a:ext cx="1593598" cy="335568"/>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400" b="1">
                  <a:solidFill>
                    <a:srgbClr val="F2F2F2"/>
                  </a:solidFill>
                  <a:latin typeface="Arial" panose="020b0604020202020204" pitchFamily="34" charset="0"/>
                  <a:ea typeface="微软雅黑" panose="020b0503020204020204" pitchFamily="34" charset="-122"/>
                  <a:cs typeface="Arial" panose="020b0604020202020204" pitchFamily="34" charset="0"/>
                </a:rPr>
                <a:t>关键部位损害</a:t>
              </a:r>
            </a:p>
          </p:txBody>
        </p:sp>
        <p:sp>
          <p:nvSpPr>
            <p:cNvPr id="6" name="Rounded Rectangle 7">
              <a:extLst>
                <a:ext uri="{FF2B5EF4-FFF2-40B4-BE49-F238E27FC236}">
                  <a16:creationId xmlns:a16="http://schemas.microsoft.com/office/drawing/2014/main" id="{D93C1049-E125-4B25-B6C0-09DAEC922B00}"/>
                </a:ext>
              </a:extLst>
            </p:cNvPr>
            <p:cNvSpPr>
              <a:spLocks noChangeArrowheads="1"/>
            </p:cNvSpPr>
            <p:nvPr/>
          </p:nvSpPr>
          <p:spPr bwMode="auto">
            <a:xfrm>
              <a:off x="3778041" y="2266178"/>
              <a:ext cx="1593598" cy="335568"/>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400" b="1">
                  <a:solidFill>
                    <a:srgbClr val="F2F2F2"/>
                  </a:solidFill>
                  <a:latin typeface="Arial" panose="020b0604020202020204" pitchFamily="34" charset="0"/>
                  <a:ea typeface="微软雅黑" panose="020b0503020204020204" pitchFamily="34" charset="-122"/>
                  <a:cs typeface="Arial" panose="020b0604020202020204" pitchFamily="34" charset="0"/>
                </a:rPr>
                <a:t>脑小血管病变</a:t>
              </a:r>
            </a:p>
          </p:txBody>
        </p:sp>
        <p:sp>
          <p:nvSpPr>
            <p:cNvPr id="7" name="Rounded Rectangle 7">
              <a:extLst>
                <a:ext uri="{FF2B5EF4-FFF2-40B4-BE49-F238E27FC236}">
                  <a16:creationId xmlns:a16="http://schemas.microsoft.com/office/drawing/2014/main" id="{A5DF2211-C14A-4132-846A-9711DE3A1B2F}"/>
                </a:ext>
              </a:extLst>
            </p:cNvPr>
            <p:cNvSpPr>
              <a:spLocks noChangeArrowheads="1"/>
            </p:cNvSpPr>
            <p:nvPr/>
          </p:nvSpPr>
          <p:spPr bwMode="auto">
            <a:xfrm>
              <a:off x="1064179" y="3726123"/>
              <a:ext cx="5055588" cy="335568"/>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buClr>
                  <a:srgbClr val="000000"/>
                </a:buClr>
                <a:defRPr/>
              </a:pPr>
              <a:r>
                <a:rPr lang="en-US" altLang="zh-CN" sz="1400" b="1" noProof="1">
                  <a:solidFill>
                    <a:srgbClr val="F2F2F2"/>
                  </a:solidFill>
                  <a:latin typeface="Arial" panose="020b0604020202020204" pitchFamily="34" charset="0"/>
                  <a:ea typeface="微软雅黑" panose="020b0503020204020204" pitchFamily="34" charset="-122"/>
                  <a:cs typeface="Arial" panose="020b0604020202020204" pitchFamily="34" charset="0"/>
                </a:rPr>
                <a:t>VCI</a:t>
              </a:r>
            </a:p>
          </p:txBody>
        </p:sp>
        <p:sp>
          <p:nvSpPr>
            <p:cNvPr id="8" name="Rounded Rectangle 7">
              <a:extLst>
                <a:ext uri="{FF2B5EF4-FFF2-40B4-BE49-F238E27FC236}">
                  <a16:creationId xmlns:a16="http://schemas.microsoft.com/office/drawing/2014/main" id="{09E9961F-13E0-487F-A3FE-D4A44F457279}"/>
                </a:ext>
              </a:extLst>
            </p:cNvPr>
            <p:cNvSpPr>
              <a:spLocks noChangeArrowheads="1"/>
            </p:cNvSpPr>
            <p:nvPr/>
          </p:nvSpPr>
          <p:spPr bwMode="auto">
            <a:xfrm>
              <a:off x="773998" y="3021319"/>
              <a:ext cx="1837344" cy="335568"/>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400" b="1">
                  <a:solidFill>
                    <a:srgbClr val="F2F2F2"/>
                  </a:solidFill>
                  <a:latin typeface="Arial" panose="020b0604020202020204" pitchFamily="34" charset="0"/>
                  <a:ea typeface="微软雅黑" panose="020b0503020204020204" pitchFamily="34" charset="-122"/>
                  <a:cs typeface="Arial" panose="020b0604020202020204" pitchFamily="34" charset="0"/>
                </a:rPr>
                <a:t>海马、额叶、丘脑</a:t>
              </a:r>
            </a:p>
          </p:txBody>
        </p:sp>
        <p:sp>
          <p:nvSpPr>
            <p:cNvPr id="9" name="Rounded Rectangle 7">
              <a:extLst>
                <a:ext uri="{FF2B5EF4-FFF2-40B4-BE49-F238E27FC236}">
                  <a16:creationId xmlns:a16="http://schemas.microsoft.com/office/drawing/2014/main" id="{F96B7AEA-5F7F-424F-A9CF-583017049A75}"/>
                </a:ext>
              </a:extLst>
            </p:cNvPr>
            <p:cNvSpPr>
              <a:spLocks noChangeArrowheads="1"/>
            </p:cNvSpPr>
            <p:nvPr/>
          </p:nvSpPr>
          <p:spPr bwMode="auto">
            <a:xfrm>
              <a:off x="2854259" y="3017251"/>
              <a:ext cx="1333509" cy="335568"/>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400" b="1">
                  <a:solidFill>
                    <a:srgbClr val="F2F2F2"/>
                  </a:solidFill>
                  <a:latin typeface="Arial" panose="020b0604020202020204" pitchFamily="34" charset="0"/>
                  <a:ea typeface="微软雅黑" panose="020b0503020204020204" pitchFamily="34" charset="-122"/>
                  <a:cs typeface="Arial" panose="020b0604020202020204" pitchFamily="34" charset="0"/>
                </a:rPr>
                <a:t>白质高信号</a:t>
              </a:r>
            </a:p>
          </p:txBody>
        </p:sp>
        <p:sp>
          <p:nvSpPr>
            <p:cNvPr id="10" name="Rounded Rectangle 7">
              <a:extLst>
                <a:ext uri="{FF2B5EF4-FFF2-40B4-BE49-F238E27FC236}">
                  <a16:creationId xmlns:a16="http://schemas.microsoft.com/office/drawing/2014/main" id="{9A00F0E4-2C60-4F0A-9A91-902D1A0660CD}"/>
                </a:ext>
              </a:extLst>
            </p:cNvPr>
            <p:cNvSpPr>
              <a:spLocks noChangeArrowheads="1"/>
            </p:cNvSpPr>
            <p:nvPr/>
          </p:nvSpPr>
          <p:spPr bwMode="auto">
            <a:xfrm>
              <a:off x="2414271" y="4575393"/>
              <a:ext cx="5252482" cy="335568"/>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buClr>
                  <a:srgbClr val="000000"/>
                </a:buClr>
                <a:defRPr/>
              </a:pPr>
              <a:r>
                <a:rPr lang="en-US" altLang="zh-CN" sz="1400" b="1" noProof="1">
                  <a:solidFill>
                    <a:srgbClr val="F2F2F2"/>
                  </a:solidFill>
                  <a:latin typeface="Arial" panose="020b0604020202020204" pitchFamily="34" charset="0"/>
                  <a:ea typeface="微软雅黑" panose="020b0503020204020204" pitchFamily="34" charset="-122"/>
                  <a:cs typeface="Arial" panose="020b0604020202020204" pitchFamily="34" charset="0"/>
                </a:rPr>
                <a:t>PSCI</a:t>
              </a:r>
            </a:p>
          </p:txBody>
        </p:sp>
        <p:sp>
          <p:nvSpPr>
            <p:cNvPr id="11" name="Rounded Rectangle 7">
              <a:extLst>
                <a:ext uri="{FF2B5EF4-FFF2-40B4-BE49-F238E27FC236}">
                  <a16:creationId xmlns:a16="http://schemas.microsoft.com/office/drawing/2014/main" id="{DC388B7F-4B71-4DE0-9B3D-7A723553D834}"/>
                </a:ext>
              </a:extLst>
            </p:cNvPr>
            <p:cNvSpPr>
              <a:spLocks noChangeArrowheads="1"/>
            </p:cNvSpPr>
            <p:nvPr/>
          </p:nvSpPr>
          <p:spPr bwMode="auto">
            <a:xfrm>
              <a:off x="5648379" y="3015740"/>
              <a:ext cx="747757" cy="337079"/>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400" b="1">
                  <a:solidFill>
                    <a:srgbClr val="F2F2F2"/>
                  </a:solidFill>
                  <a:latin typeface="Arial" panose="020b0604020202020204" pitchFamily="34" charset="0"/>
                  <a:ea typeface="微软雅黑" panose="020b0503020204020204" pitchFamily="34" charset="-122"/>
                  <a:cs typeface="Arial" panose="020b0604020202020204" pitchFamily="34" charset="0"/>
                </a:rPr>
                <a:t>腔梗</a:t>
              </a:r>
            </a:p>
          </p:txBody>
        </p:sp>
        <p:sp>
          <p:nvSpPr>
            <p:cNvPr id="12" name="Rounded Rectangle 7">
              <a:extLst>
                <a:ext uri="{FF2B5EF4-FFF2-40B4-BE49-F238E27FC236}">
                  <a16:creationId xmlns:a16="http://schemas.microsoft.com/office/drawing/2014/main" id="{7EC0EB25-D359-4A8E-94E3-775489F6B584}"/>
                </a:ext>
              </a:extLst>
            </p:cNvPr>
            <p:cNvSpPr>
              <a:spLocks noChangeArrowheads="1"/>
            </p:cNvSpPr>
            <p:nvPr/>
          </p:nvSpPr>
          <p:spPr bwMode="auto">
            <a:xfrm>
              <a:off x="4538023" y="3021319"/>
              <a:ext cx="846943" cy="331500"/>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400" b="1">
                  <a:solidFill>
                    <a:srgbClr val="F2F2F2"/>
                  </a:solidFill>
                  <a:latin typeface="Arial" panose="020b0604020202020204" pitchFamily="34" charset="0"/>
                  <a:ea typeface="微软雅黑" panose="020b0503020204020204" pitchFamily="34" charset="-122"/>
                  <a:cs typeface="Arial" panose="020b0604020202020204" pitchFamily="34" charset="0"/>
                </a:rPr>
                <a:t>微出血</a:t>
              </a:r>
            </a:p>
          </p:txBody>
        </p:sp>
        <p:sp>
          <p:nvSpPr>
            <p:cNvPr id="13" name="Rounded Rectangle 7">
              <a:extLst>
                <a:ext uri="{FF2B5EF4-FFF2-40B4-BE49-F238E27FC236}">
                  <a16:creationId xmlns:a16="http://schemas.microsoft.com/office/drawing/2014/main" id="{77D2D803-5A99-4AB8-864E-2A296222B3E3}"/>
                </a:ext>
              </a:extLst>
            </p:cNvPr>
            <p:cNvSpPr>
              <a:spLocks noChangeArrowheads="1"/>
            </p:cNvSpPr>
            <p:nvPr/>
          </p:nvSpPr>
          <p:spPr bwMode="auto">
            <a:xfrm>
              <a:off x="6583823" y="929462"/>
              <a:ext cx="1592496" cy="334598"/>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buClr>
                  <a:srgbClr val="000000"/>
                </a:buClr>
                <a:defRPr/>
              </a:pPr>
              <a:r>
                <a:rPr lang="en-US" altLang="zh-CN" sz="1400" b="1" noProof="1">
                  <a:solidFill>
                    <a:srgbClr val="F2F2F2"/>
                  </a:solidFill>
                  <a:latin typeface="Arial" panose="020b0604020202020204" pitchFamily="34" charset="0"/>
                  <a:ea typeface="微软雅黑" panose="020b0503020204020204" pitchFamily="34" charset="-122"/>
                  <a:cs typeface="Arial" panose="020b0604020202020204" pitchFamily="34" charset="0"/>
                </a:rPr>
                <a:t>AD</a:t>
              </a:r>
            </a:p>
          </p:txBody>
        </p:sp>
        <p:cxnSp>
          <p:nvCxnSpPr>
            <p:cNvPr id="27" name="直接连接符 26">
              <a:extLst>
                <a:ext uri="{FF2B5EF4-FFF2-40B4-BE49-F238E27FC236}">
                  <a16:creationId xmlns:a16="http://schemas.microsoft.com/office/drawing/2014/main" id="{EC2E4AF4-68FE-4D55-8094-3447BBA74297}"/>
                </a:ext>
              </a:extLst>
            </p:cNvPr>
            <p:cNvCxnSpPr/>
            <p:nvPr/>
          </p:nvCxnSpPr>
          <p:spPr bwMode="auto">
            <a:xfrm flipH="1" flipV="1">
              <a:off x="755650" y="1486907"/>
              <a:ext cx="1658621" cy="4849"/>
            </a:xfrm>
            <a:prstGeom prst="line">
              <a:avLst/>
            </a:prstGeom>
            <a:solidFill>
              <a:srgbClr val="35898F"/>
            </a:solidFill>
            <a:ln>
              <a:no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863529EB-7E21-4FA0-B6F4-85545CB3FD1F}"/>
                </a:ext>
              </a:extLst>
            </p:cNvPr>
            <p:cNvCxnSpPr/>
            <p:nvPr/>
          </p:nvCxnSpPr>
          <p:spPr bwMode="auto">
            <a:xfrm flipH="1" flipV="1">
              <a:off x="755650" y="1486907"/>
              <a:ext cx="0" cy="2558949"/>
            </a:xfrm>
            <a:prstGeom prst="line">
              <a:avLst/>
            </a:prstGeom>
            <a:solidFill>
              <a:srgbClr val="35898F"/>
            </a:solidFill>
            <a:ln>
              <a:noFill/>
            </a:ln>
          </p:spPr>
          <p:style>
            <a:lnRef idx="2">
              <a:schemeClr val="accent1"/>
            </a:lnRef>
            <a:fillRef idx="0">
              <a:schemeClr val="accent1"/>
            </a:fillRef>
            <a:effectRef idx="1">
              <a:schemeClr val="accent1"/>
            </a:effectRef>
            <a:fontRef idx="minor">
              <a:schemeClr val="tx1"/>
            </a:fontRef>
          </p:style>
        </p:cxnSp>
        <p:sp>
          <p:nvSpPr>
            <p:cNvPr id="30" name="Rounded Rectangle 7">
              <a:extLst>
                <a:ext uri="{FF2B5EF4-FFF2-40B4-BE49-F238E27FC236}">
                  <a16:creationId xmlns:a16="http://schemas.microsoft.com/office/drawing/2014/main" id="{835E1104-8639-4DC0-A9DD-B4B2B584C9E6}"/>
                </a:ext>
              </a:extLst>
            </p:cNvPr>
            <p:cNvSpPr>
              <a:spLocks noChangeArrowheads="1"/>
            </p:cNvSpPr>
            <p:nvPr/>
          </p:nvSpPr>
          <p:spPr bwMode="auto">
            <a:xfrm>
              <a:off x="7431902" y="2316966"/>
              <a:ext cx="1132039" cy="269134"/>
            </a:xfrm>
            <a:prstGeom prst="roundRect">
              <a:avLst>
                <a:gd name="adj" fmla="val 8421"/>
              </a:avLst>
            </a:prstGeom>
            <a:solidFill>
              <a:srgbClr val="4F9FB5"/>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sz="1000" b="1">
                  <a:solidFill>
                    <a:srgbClr val="F2F2F2"/>
                  </a:solidFill>
                  <a:latin typeface="Arial" panose="020b0604020202020204" pitchFamily="34" charset="0"/>
                  <a:ea typeface="微软雅黑" panose="020b0503020204020204" pitchFamily="34" charset="-122"/>
                  <a:cs typeface="Arial" panose="020b0604020202020204" pitchFamily="34" charset="0"/>
                </a:rPr>
                <a:t>脑淀粉样血管病</a:t>
              </a:r>
            </a:p>
          </p:txBody>
        </p:sp>
        <p:cxnSp>
          <p:nvCxnSpPr>
            <p:cNvPr id="32" name="直接箭头连接符 31">
              <a:extLst>
                <a:ext uri="{FF2B5EF4-FFF2-40B4-BE49-F238E27FC236}">
                  <a16:creationId xmlns:a16="http://schemas.microsoft.com/office/drawing/2014/main" id="{B9DF15FE-899F-49CC-9899-4F44357AB0A1}"/>
                </a:ext>
              </a:extLst>
            </p:cNvPr>
            <p:cNvCxnSpPr/>
            <p:nvPr/>
          </p:nvCxnSpPr>
          <p:spPr>
            <a:xfrm flipH="1">
              <a:off x="3136419" y="966653"/>
              <a:ext cx="0" cy="272386"/>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7A23C47-58AA-4203-BA14-B0893D8FD9BB}"/>
                </a:ext>
              </a:extLst>
            </p:cNvPr>
            <p:cNvCxnSpPr/>
            <p:nvPr/>
          </p:nvCxnSpPr>
          <p:spPr>
            <a:xfrm>
              <a:off x="4043855" y="725214"/>
              <a:ext cx="2333297" cy="334598"/>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15382F89-A1E0-490D-BB35-35AC1785E359}"/>
                </a:ext>
              </a:extLst>
            </p:cNvPr>
            <p:cNvCxnSpPr/>
            <p:nvPr/>
          </p:nvCxnSpPr>
          <p:spPr>
            <a:xfrm flipV="1">
              <a:off x="4043855" y="1185282"/>
              <a:ext cx="2333297"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C76139A-8D7E-494F-9662-4B0F96E397FE}"/>
                </a:ext>
              </a:extLst>
            </p:cNvPr>
            <p:cNvCxnSpPr/>
            <p:nvPr/>
          </p:nvCxnSpPr>
          <p:spPr>
            <a:xfrm flipH="1">
              <a:off x="3141131" y="1665336"/>
              <a:ext cx="0" cy="242292"/>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57A1A49-F8E4-4A3A-A3FB-E89857952468}"/>
                </a:ext>
              </a:extLst>
            </p:cNvPr>
            <p:cNvCxnSpPr/>
            <p:nvPr/>
          </p:nvCxnSpPr>
          <p:spPr>
            <a:xfrm>
              <a:off x="1693333" y="1924591"/>
              <a:ext cx="2878667" cy="0"/>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349A5E2-5703-4A44-9302-058085358B40}"/>
                </a:ext>
              </a:extLst>
            </p:cNvPr>
            <p:cNvCxnSpPr/>
            <p:nvPr/>
          </p:nvCxnSpPr>
          <p:spPr>
            <a:xfrm flipH="1">
              <a:off x="1693328" y="1921418"/>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00CF97D-B4D6-42AE-BCA9-F1CB3B78BA2F}"/>
                </a:ext>
              </a:extLst>
            </p:cNvPr>
            <p:cNvCxnSpPr/>
            <p:nvPr/>
          </p:nvCxnSpPr>
          <p:spPr>
            <a:xfrm flipH="1">
              <a:off x="4580463" y="1921418"/>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27E15FE-10BA-4F95-8A86-950CA62FD32D}"/>
                </a:ext>
              </a:extLst>
            </p:cNvPr>
            <p:cNvCxnSpPr/>
            <p:nvPr/>
          </p:nvCxnSpPr>
          <p:spPr>
            <a:xfrm flipH="1">
              <a:off x="7380070" y="1340062"/>
              <a:ext cx="0" cy="3176759"/>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D8A7DC4-5100-40B8-9B78-50E9E6343360}"/>
                </a:ext>
              </a:extLst>
            </p:cNvPr>
            <p:cNvCxnSpPr/>
            <p:nvPr/>
          </p:nvCxnSpPr>
          <p:spPr>
            <a:xfrm flipH="1">
              <a:off x="1693327" y="2698349"/>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94BC540-D3EA-4D27-8654-5DBB9916E728}"/>
                </a:ext>
              </a:extLst>
            </p:cNvPr>
            <p:cNvCxnSpPr/>
            <p:nvPr/>
          </p:nvCxnSpPr>
          <p:spPr bwMode="auto">
            <a:xfrm flipH="1" flipV="1">
              <a:off x="2192475" y="2451533"/>
              <a:ext cx="1658622" cy="4850"/>
            </a:xfrm>
            <a:prstGeom prst="line">
              <a:avLst/>
            </a:prstGeom>
            <a:solidFill>
              <a:srgbClr val="35898F"/>
            </a:solidFill>
            <a:ln>
              <a:no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390D543D-DF83-4860-9E59-434DDFA59604}"/>
                </a:ext>
              </a:extLst>
            </p:cNvPr>
            <p:cNvCxnSpPr/>
            <p:nvPr/>
          </p:nvCxnSpPr>
          <p:spPr>
            <a:xfrm>
              <a:off x="4577956" y="2629962"/>
              <a:ext cx="2507" cy="108017"/>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5F12383-6FA7-47EC-9E60-E692F4FC0824}"/>
                </a:ext>
              </a:extLst>
            </p:cNvPr>
            <p:cNvCxnSpPr/>
            <p:nvPr/>
          </p:nvCxnSpPr>
          <p:spPr>
            <a:xfrm>
              <a:off x="3524294" y="2747323"/>
              <a:ext cx="2484531" cy="0"/>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F914DA6-B3B6-4EA6-8D8B-F2A51C9882C6}"/>
                </a:ext>
              </a:extLst>
            </p:cNvPr>
            <p:cNvCxnSpPr/>
            <p:nvPr/>
          </p:nvCxnSpPr>
          <p:spPr>
            <a:xfrm flipH="1">
              <a:off x="3524294" y="2744150"/>
              <a:ext cx="0" cy="250974"/>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EF20AB1-C252-4621-A9B6-BB1F7AE686B5}"/>
                </a:ext>
              </a:extLst>
            </p:cNvPr>
            <p:cNvCxnSpPr/>
            <p:nvPr/>
          </p:nvCxnSpPr>
          <p:spPr>
            <a:xfrm flipH="1">
              <a:off x="6017288" y="2744150"/>
              <a:ext cx="0" cy="255824"/>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D0502E0-5E98-4449-9987-724AD879F88E}"/>
                </a:ext>
              </a:extLst>
            </p:cNvPr>
            <p:cNvCxnSpPr/>
            <p:nvPr/>
          </p:nvCxnSpPr>
          <p:spPr>
            <a:xfrm flipH="1">
              <a:off x="4947855" y="2754657"/>
              <a:ext cx="0" cy="255824"/>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DA8C964E-7315-448E-A3E0-054C5F5A3298}"/>
                </a:ext>
              </a:extLst>
            </p:cNvPr>
            <p:cNvCxnSpPr/>
            <p:nvPr/>
          </p:nvCxnSpPr>
          <p:spPr>
            <a:xfrm flipH="1">
              <a:off x="1693327" y="3408732"/>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6D3D1BB7-F6D6-4BF6-B789-A8055F6F8403}"/>
                </a:ext>
              </a:extLst>
            </p:cNvPr>
            <p:cNvCxnSpPr/>
            <p:nvPr/>
          </p:nvCxnSpPr>
          <p:spPr>
            <a:xfrm flipH="1">
              <a:off x="3533338" y="3400849"/>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B15AC753-A85F-4A39-B3A6-8C4F65E3C5A5}"/>
                </a:ext>
              </a:extLst>
            </p:cNvPr>
            <p:cNvCxnSpPr/>
            <p:nvPr/>
          </p:nvCxnSpPr>
          <p:spPr>
            <a:xfrm flipH="1">
              <a:off x="4947855" y="3400849"/>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E4B9E21-6EC6-4A70-8E4D-9C6CC2AFD334}"/>
                </a:ext>
              </a:extLst>
            </p:cNvPr>
            <p:cNvCxnSpPr/>
            <p:nvPr/>
          </p:nvCxnSpPr>
          <p:spPr>
            <a:xfrm flipH="1">
              <a:off x="6026332" y="3400849"/>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01F8027-6116-43CC-B6E6-4F507FC9305B}"/>
                </a:ext>
              </a:extLst>
            </p:cNvPr>
            <p:cNvCxnSpPr/>
            <p:nvPr/>
          </p:nvCxnSpPr>
          <p:spPr>
            <a:xfrm flipH="1">
              <a:off x="591207" y="1447492"/>
              <a:ext cx="1694798" cy="0"/>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2176503A-F587-4593-95B0-6541889CB062}"/>
                </a:ext>
              </a:extLst>
            </p:cNvPr>
            <p:cNvCxnSpPr/>
            <p:nvPr/>
          </p:nvCxnSpPr>
          <p:spPr>
            <a:xfrm flipH="1">
              <a:off x="591207" y="1447492"/>
              <a:ext cx="0" cy="3290046"/>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FF2762D8-4C4F-43D5-AAA1-25FA1E496321}"/>
                </a:ext>
              </a:extLst>
            </p:cNvPr>
            <p:cNvCxnSpPr/>
            <p:nvPr/>
          </p:nvCxnSpPr>
          <p:spPr>
            <a:xfrm>
              <a:off x="590109" y="4737538"/>
              <a:ext cx="1658621" cy="5639"/>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D313C14-A5D9-4A15-B74A-E2F442AFA09C}"/>
                </a:ext>
              </a:extLst>
            </p:cNvPr>
            <p:cNvCxnSpPr/>
            <p:nvPr/>
          </p:nvCxnSpPr>
          <p:spPr>
            <a:xfrm flipH="1">
              <a:off x="3521013" y="4215196"/>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标题 3">
            <a:extLst>
              <a:ext uri="{FF2B5EF4-FFF2-40B4-BE49-F238E27FC236}">
                <a16:creationId xmlns:a16="http://schemas.microsoft.com/office/drawing/2014/main" id="{F0473AB3-AD69-423A-AAF5-6BEA4214E389}"/>
              </a:ext>
            </a:extLst>
          </p:cNvPr>
          <p:cNvSpPr txBox="1">
            <a:spLocks noChangeArrowheads="1"/>
          </p:cNvSpPr>
          <p:nvPr/>
        </p:nvSpPr>
        <p:spPr>
          <a:xfrm>
            <a:off x="764178" y="116378"/>
            <a:ext cx="3086920"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的发病机制</a:t>
            </a:r>
          </a:p>
        </p:txBody>
      </p:sp>
      <p:pic>
        <p:nvPicPr>
          <p:cNvPr id="84"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349182759"/>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组合 1">
            <a:extLst>
              <a:ext uri="{FF2B5EF4-FFF2-40B4-BE49-F238E27FC236}">
                <a16:creationId xmlns:a16="http://schemas.microsoft.com/office/drawing/2014/main" id="{79C0CD7B-9997-4E1D-9C38-F6F60C85775D}"/>
              </a:ext>
            </a:extLst>
          </p:cNvPr>
          <p:cNvGrpSpPr/>
          <p:nvPr/>
        </p:nvGrpSpPr>
        <p:grpSpPr>
          <a:xfrm>
            <a:off x="3187719" y="916557"/>
            <a:ext cx="4692333" cy="3266821"/>
            <a:chOff x="3475292" y="1145159"/>
            <a:chExt cx="4692333" cy="3266821"/>
          </a:xfrm>
        </p:grpSpPr>
        <p:sp>
          <p:nvSpPr>
            <p:cNvPr id="3" name="Freeform 3">
              <a:extLst>
                <a:ext uri="{FF2B5EF4-FFF2-40B4-BE49-F238E27FC236}">
                  <a16:creationId xmlns:a16="http://schemas.microsoft.com/office/drawing/2014/main" id="{72728799-1783-4386-B3A3-3B7398CA9956}"/>
                </a:ext>
              </a:extLst>
            </p:cNvPr>
            <p:cNvSpPr/>
            <p:nvPr/>
          </p:nvSpPr>
          <p:spPr>
            <a:xfrm>
              <a:off x="4313057" y="1856995"/>
              <a:ext cx="3853425" cy="373736"/>
            </a:xfrm>
            <a:custGeom>
              <a:gdLst>
                <a:gd name="connsiteX0" fmla="*/ 14342 w 3853425"/>
                <a:gd name="connsiteY0" fmla="*/ 242442 h 558800"/>
                <a:gd name="connsiteX1" fmla="*/ 3853425 w 3853425"/>
                <a:gd name="connsiteY1" fmla="*/ 0 h 558800"/>
                <a:gd name="connsiteX2" fmla="*/ 3853425 w 3853425"/>
                <a:gd name="connsiteY2" fmla="*/ 558800 h 558800"/>
                <a:gd name="connsiteX3" fmla="*/ 1642 w 3853425"/>
                <a:gd name="connsiteY3" fmla="*/ 558800 h 558800"/>
                <a:gd name="connsiteX4" fmla="*/ 14342 w 3853425"/>
                <a:gd name="connsiteY4" fmla="*/ 242442 h 558800"/>
              </a:gdLst>
              <a:cxnLst>
                <a:cxn ang="0">
                  <a:pos x="connsiteX0" y="connsiteY0"/>
                </a:cxn>
                <a:cxn ang="1">
                  <a:pos x="connsiteX1" y="connsiteY1"/>
                </a:cxn>
                <a:cxn ang="2">
                  <a:pos x="connsiteX2" y="connsiteY2"/>
                </a:cxn>
                <a:cxn ang="3">
                  <a:pos x="connsiteX3" y="connsiteY3"/>
                </a:cxn>
                <a:cxn ang="4">
                  <a:pos x="connsiteX4" y="connsiteY4"/>
                </a:cxn>
              </a:cxnLst>
              <a:rect l="l" t="t" r="r" b="b"/>
              <a:pathLst>
                <a:path w="3853425" h="558800">
                  <a:moveTo>
                    <a:pt x="14342" y="242442"/>
                  </a:moveTo>
                  <a:cubicBezTo>
                    <a:pt x="1293867" y="161544"/>
                    <a:pt x="2378574" y="80772"/>
                    <a:pt x="3853425" y="0"/>
                  </a:cubicBezTo>
                  <a:lnTo>
                    <a:pt x="3853425" y="558800"/>
                  </a:lnTo>
                  <a:lnTo>
                    <a:pt x="1642" y="558800"/>
                  </a:lnTo>
                  <a:cubicBezTo>
                    <a:pt x="-7248" y="448436"/>
                    <a:pt x="23232" y="352679"/>
                    <a:pt x="14342" y="242442"/>
                  </a:cubicBez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4" name="Freeform 3">
              <a:extLst>
                <a:ext uri="{FF2B5EF4-FFF2-40B4-BE49-F238E27FC236}">
                  <a16:creationId xmlns:a16="http://schemas.microsoft.com/office/drawing/2014/main" id="{DD12CC04-BAA6-4D46-8F2A-B2737E7092FB}"/>
                </a:ext>
              </a:extLst>
            </p:cNvPr>
            <p:cNvSpPr/>
            <p:nvPr/>
          </p:nvSpPr>
          <p:spPr>
            <a:xfrm>
              <a:off x="3475355" y="1145159"/>
              <a:ext cx="885380" cy="385202"/>
            </a:xfrm>
            <a:custGeom>
              <a:gdLst>
                <a:gd name="connsiteX0" fmla="*/ 0 w 885380"/>
                <a:gd name="connsiteY0" fmla="*/ 575944 h 575944"/>
                <a:gd name="connsiteX1" fmla="*/ 885380 w 885380"/>
                <a:gd name="connsiteY1" fmla="*/ 575944 h 575944"/>
                <a:gd name="connsiteX2" fmla="*/ 885380 w 885380"/>
                <a:gd name="connsiteY2" fmla="*/ 0 h 575944"/>
                <a:gd name="connsiteX3" fmla="*/ 0 w 885380"/>
                <a:gd name="connsiteY3" fmla="*/ 0 h 575944"/>
                <a:gd name="connsiteX4" fmla="*/ 0 w 885380"/>
                <a:gd name="connsiteY4" fmla="*/ 575944 h 575944"/>
              </a:gdLst>
              <a:cxnLst>
                <a:cxn ang="0">
                  <a:pos x="connsiteX0" y="connsiteY0"/>
                </a:cxn>
                <a:cxn ang="1">
                  <a:pos x="connsiteX1" y="connsiteY1"/>
                </a:cxn>
                <a:cxn ang="2">
                  <a:pos x="connsiteX2" y="connsiteY2"/>
                </a:cxn>
                <a:cxn ang="3">
                  <a:pos x="connsiteX3" y="connsiteY3"/>
                </a:cxn>
                <a:cxn ang="4">
                  <a:pos x="connsiteX4" y="connsiteY4"/>
                </a:cxn>
              </a:cxnLst>
              <a:rect l="l" t="t" r="r" b="b"/>
              <a:pathLst>
                <a:path w="885380" h="575944">
                  <a:moveTo>
                    <a:pt x="0" y="575944"/>
                  </a:moveTo>
                  <a:lnTo>
                    <a:pt x="885380" y="575944"/>
                  </a:lnTo>
                  <a:lnTo>
                    <a:pt x="885380" y="0"/>
                  </a:lnTo>
                  <a:lnTo>
                    <a:pt x="0" y="0"/>
                  </a:lnTo>
                  <a:lnTo>
                    <a:pt x="0" y="575944"/>
                  </a:lnTo>
                </a:path>
              </a:pathLst>
            </a:custGeom>
            <a:solidFill>
              <a:srgbClr val="FFC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5" name="Freeform 3">
              <a:extLst>
                <a:ext uri="{FF2B5EF4-FFF2-40B4-BE49-F238E27FC236}">
                  <a16:creationId xmlns:a16="http://schemas.microsoft.com/office/drawing/2014/main" id="{E9F0F7FF-5202-43FB-9683-B2B7FEF3D0ED}"/>
                </a:ext>
              </a:extLst>
            </p:cNvPr>
            <p:cNvSpPr/>
            <p:nvPr/>
          </p:nvSpPr>
          <p:spPr>
            <a:xfrm>
              <a:off x="4360672" y="1145159"/>
              <a:ext cx="3806952" cy="385202"/>
            </a:xfrm>
            <a:custGeom>
              <a:gdLst>
                <a:gd name="connsiteX0" fmla="*/ 0 w 3806952"/>
                <a:gd name="connsiteY0" fmla="*/ 575944 h 575944"/>
                <a:gd name="connsiteX1" fmla="*/ 3806952 w 3806952"/>
                <a:gd name="connsiteY1" fmla="*/ 575944 h 575944"/>
                <a:gd name="connsiteX2" fmla="*/ 3806952 w 3806952"/>
                <a:gd name="connsiteY2" fmla="*/ 0 h 575944"/>
                <a:gd name="connsiteX3" fmla="*/ 0 w 3806952"/>
                <a:gd name="connsiteY3" fmla="*/ 0 h 575944"/>
                <a:gd name="connsiteX4" fmla="*/ 0 w 3806952"/>
                <a:gd name="connsiteY4" fmla="*/ 575944 h 575944"/>
              </a:gdLst>
              <a:cxnLst>
                <a:cxn ang="0">
                  <a:pos x="connsiteX0" y="connsiteY0"/>
                </a:cxn>
                <a:cxn ang="1">
                  <a:pos x="connsiteX1" y="connsiteY1"/>
                </a:cxn>
                <a:cxn ang="2">
                  <a:pos x="connsiteX2" y="connsiteY2"/>
                </a:cxn>
                <a:cxn ang="3">
                  <a:pos x="connsiteX3" y="connsiteY3"/>
                </a:cxn>
                <a:cxn ang="4">
                  <a:pos x="connsiteX4" y="connsiteY4"/>
                </a:cxn>
              </a:cxnLst>
              <a:rect l="l" t="t" r="r" b="b"/>
              <a:pathLst>
                <a:path w="3806952" h="575944">
                  <a:moveTo>
                    <a:pt x="0" y="575944"/>
                  </a:moveTo>
                  <a:lnTo>
                    <a:pt x="3806952" y="575944"/>
                  </a:lnTo>
                  <a:lnTo>
                    <a:pt x="3806952" y="0"/>
                  </a:lnTo>
                  <a:lnTo>
                    <a:pt x="0" y="0"/>
                  </a:lnTo>
                  <a:lnTo>
                    <a:pt x="0" y="575944"/>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6" name="Freeform 3">
              <a:extLst>
                <a:ext uri="{FF2B5EF4-FFF2-40B4-BE49-F238E27FC236}">
                  <a16:creationId xmlns:a16="http://schemas.microsoft.com/office/drawing/2014/main" id="{4BE2EE74-A326-47A7-8FF7-BF92673A2491}"/>
                </a:ext>
              </a:extLst>
            </p:cNvPr>
            <p:cNvSpPr/>
            <p:nvPr/>
          </p:nvSpPr>
          <p:spPr>
            <a:xfrm>
              <a:off x="3475292" y="1855091"/>
              <a:ext cx="885380" cy="385203"/>
            </a:xfrm>
            <a:custGeom>
              <a:gdLst>
                <a:gd name="connsiteX0" fmla="*/ 0 w 885380"/>
                <a:gd name="connsiteY0" fmla="*/ 575944 h 575945"/>
                <a:gd name="connsiteX1" fmla="*/ 885380 w 885380"/>
                <a:gd name="connsiteY1" fmla="*/ 575944 h 575945"/>
                <a:gd name="connsiteX2" fmla="*/ 885380 w 885380"/>
                <a:gd name="connsiteY2" fmla="*/ 0 h 575945"/>
                <a:gd name="connsiteX3" fmla="*/ 0 w 885380"/>
                <a:gd name="connsiteY3" fmla="*/ 0 h 575945"/>
                <a:gd name="connsiteX4" fmla="*/ 0 w 885380"/>
                <a:gd name="connsiteY4" fmla="*/ 575944 h 575945"/>
              </a:gdLst>
              <a:cxnLst>
                <a:cxn ang="0">
                  <a:pos x="connsiteX0" y="connsiteY0"/>
                </a:cxn>
                <a:cxn ang="1">
                  <a:pos x="connsiteX1" y="connsiteY1"/>
                </a:cxn>
                <a:cxn ang="2">
                  <a:pos x="connsiteX2" y="connsiteY2"/>
                </a:cxn>
                <a:cxn ang="3">
                  <a:pos x="connsiteX3" y="connsiteY3"/>
                </a:cxn>
                <a:cxn ang="4">
                  <a:pos x="connsiteX4" y="connsiteY4"/>
                </a:cxn>
              </a:cxnLst>
              <a:rect l="l" t="t" r="r" b="b"/>
              <a:pathLst>
                <a:path w="885380" h="575945">
                  <a:moveTo>
                    <a:pt x="0" y="575944"/>
                  </a:moveTo>
                  <a:lnTo>
                    <a:pt x="885380" y="575944"/>
                  </a:lnTo>
                  <a:lnTo>
                    <a:pt x="885380" y="0"/>
                  </a:lnTo>
                  <a:lnTo>
                    <a:pt x="0" y="0"/>
                  </a:lnTo>
                  <a:lnTo>
                    <a:pt x="0" y="575944"/>
                  </a:lnTo>
                </a:path>
              </a:pathLst>
            </a:custGeom>
            <a:solidFill>
              <a:srgbClr val="FFC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7" name="Freeform 3">
              <a:extLst>
                <a:ext uri="{FF2B5EF4-FFF2-40B4-BE49-F238E27FC236}">
                  <a16:creationId xmlns:a16="http://schemas.microsoft.com/office/drawing/2014/main" id="{B1CF1F0E-A1F6-4229-997E-980B05BB234F}"/>
                </a:ext>
              </a:extLst>
            </p:cNvPr>
            <p:cNvSpPr/>
            <p:nvPr/>
          </p:nvSpPr>
          <p:spPr>
            <a:xfrm>
              <a:off x="3475292" y="2796314"/>
              <a:ext cx="787247" cy="168606"/>
            </a:xfrm>
            <a:custGeom>
              <a:gdLst>
                <a:gd name="connsiteX0" fmla="*/ 0 w 787247"/>
                <a:gd name="connsiteY0" fmla="*/ 252095 h 252095"/>
                <a:gd name="connsiteX1" fmla="*/ 787247 w 787247"/>
                <a:gd name="connsiteY1" fmla="*/ 252095 h 252095"/>
                <a:gd name="connsiteX2" fmla="*/ 787247 w 787247"/>
                <a:gd name="connsiteY2" fmla="*/ 0 h 252095"/>
                <a:gd name="connsiteX3" fmla="*/ 0 w 787247"/>
                <a:gd name="connsiteY3" fmla="*/ 0 h 252095"/>
                <a:gd name="connsiteX4" fmla="*/ 0 w 787247"/>
                <a:gd name="connsiteY4" fmla="*/ 252095 h 252095"/>
              </a:gdLst>
              <a:cxnLst>
                <a:cxn ang="0">
                  <a:pos x="connsiteX0" y="connsiteY0"/>
                </a:cxn>
                <a:cxn ang="1">
                  <a:pos x="connsiteX1" y="connsiteY1"/>
                </a:cxn>
                <a:cxn ang="2">
                  <a:pos x="connsiteX2" y="connsiteY2"/>
                </a:cxn>
                <a:cxn ang="3">
                  <a:pos x="connsiteX3" y="connsiteY3"/>
                </a:cxn>
                <a:cxn ang="4">
                  <a:pos x="connsiteX4" y="connsiteY4"/>
                </a:cxn>
              </a:cxnLst>
              <a:rect l="l" t="t" r="r" b="b"/>
              <a:pathLst>
                <a:path w="787247" h="252095">
                  <a:moveTo>
                    <a:pt x="0" y="252095"/>
                  </a:moveTo>
                  <a:lnTo>
                    <a:pt x="787247" y="252095"/>
                  </a:lnTo>
                  <a:lnTo>
                    <a:pt x="787247" y="0"/>
                  </a:lnTo>
                  <a:lnTo>
                    <a:pt x="0" y="0"/>
                  </a:lnTo>
                  <a:lnTo>
                    <a:pt x="0" y="252095"/>
                  </a:lnTo>
                </a:path>
              </a:pathLst>
            </a:custGeom>
            <a:solidFill>
              <a:srgbClr val="FFC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8" name="Freeform 3">
              <a:extLst>
                <a:ext uri="{FF2B5EF4-FFF2-40B4-BE49-F238E27FC236}">
                  <a16:creationId xmlns:a16="http://schemas.microsoft.com/office/drawing/2014/main" id="{A014C619-8EFB-4766-92D5-347DCB078D5D}"/>
                </a:ext>
              </a:extLst>
            </p:cNvPr>
            <p:cNvSpPr/>
            <p:nvPr/>
          </p:nvSpPr>
          <p:spPr>
            <a:xfrm>
              <a:off x="4261992" y="2873672"/>
              <a:ext cx="787247" cy="91311"/>
            </a:xfrm>
            <a:custGeom>
              <a:gdLst>
                <a:gd name="connsiteX0" fmla="*/ 0 w 787247"/>
                <a:gd name="connsiteY0" fmla="*/ 136525 h 136525"/>
                <a:gd name="connsiteX1" fmla="*/ 787247 w 787247"/>
                <a:gd name="connsiteY1" fmla="*/ 136525 h 136525"/>
                <a:gd name="connsiteX2" fmla="*/ 787247 w 787247"/>
                <a:gd name="connsiteY2" fmla="*/ 0 h 136525"/>
                <a:gd name="connsiteX3" fmla="*/ 0 w 787247"/>
                <a:gd name="connsiteY3" fmla="*/ 0 h 136525"/>
                <a:gd name="connsiteX4" fmla="*/ 0 w 787247"/>
                <a:gd name="connsiteY4" fmla="*/ 136525 h 136525"/>
              </a:gdLst>
              <a:cxnLst>
                <a:cxn ang="0">
                  <a:pos x="connsiteX0" y="connsiteY0"/>
                </a:cxn>
                <a:cxn ang="1">
                  <a:pos x="connsiteX1" y="connsiteY1"/>
                </a:cxn>
                <a:cxn ang="2">
                  <a:pos x="connsiteX2" y="connsiteY2"/>
                </a:cxn>
                <a:cxn ang="3">
                  <a:pos x="connsiteX3" y="connsiteY3"/>
                </a:cxn>
                <a:cxn ang="4">
                  <a:pos x="connsiteX4" y="connsiteY4"/>
                </a:cxn>
              </a:cxnLst>
              <a:rect l="l" t="t" r="r" b="b"/>
              <a:pathLst>
                <a:path w="787247" h="136525">
                  <a:moveTo>
                    <a:pt x="0" y="136525"/>
                  </a:moveTo>
                  <a:lnTo>
                    <a:pt x="787247" y="136525"/>
                  </a:lnTo>
                  <a:lnTo>
                    <a:pt x="787247" y="0"/>
                  </a:lnTo>
                  <a:lnTo>
                    <a:pt x="0" y="0"/>
                  </a:lnTo>
                  <a:lnTo>
                    <a:pt x="0" y="136525"/>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9" name="Freeform 3">
              <a:extLst>
                <a:ext uri="{FF2B5EF4-FFF2-40B4-BE49-F238E27FC236}">
                  <a16:creationId xmlns:a16="http://schemas.microsoft.com/office/drawing/2014/main" id="{59382141-3A7D-4088-AF32-B94EEEA1FC0C}"/>
                </a:ext>
              </a:extLst>
            </p:cNvPr>
            <p:cNvSpPr/>
            <p:nvPr/>
          </p:nvSpPr>
          <p:spPr>
            <a:xfrm>
              <a:off x="5022849" y="2706374"/>
              <a:ext cx="787247" cy="256093"/>
            </a:xfrm>
            <a:custGeom>
              <a:gdLst>
                <a:gd name="connsiteX0" fmla="*/ 0 w 787247"/>
                <a:gd name="connsiteY0" fmla="*/ 382904 h 382904"/>
                <a:gd name="connsiteX1" fmla="*/ 787247 w 787247"/>
                <a:gd name="connsiteY1" fmla="*/ 382904 h 382904"/>
                <a:gd name="connsiteX2" fmla="*/ 787247 w 787247"/>
                <a:gd name="connsiteY2" fmla="*/ 0 h 382904"/>
                <a:gd name="connsiteX3" fmla="*/ 0 w 787247"/>
                <a:gd name="connsiteY3" fmla="*/ 0 h 382904"/>
                <a:gd name="connsiteX4" fmla="*/ 0 w 787247"/>
                <a:gd name="connsiteY4" fmla="*/ 382904 h 382904"/>
              </a:gdLst>
              <a:cxnLst>
                <a:cxn ang="0">
                  <a:pos x="connsiteX0" y="connsiteY0"/>
                </a:cxn>
                <a:cxn ang="1">
                  <a:pos x="connsiteX1" y="connsiteY1"/>
                </a:cxn>
                <a:cxn ang="2">
                  <a:pos x="connsiteX2" y="connsiteY2"/>
                </a:cxn>
                <a:cxn ang="3">
                  <a:pos x="connsiteX3" y="connsiteY3"/>
                </a:cxn>
                <a:cxn ang="4">
                  <a:pos x="connsiteX4" y="connsiteY4"/>
                </a:cxn>
              </a:cxnLst>
              <a:rect l="l" t="t" r="r" b="b"/>
              <a:pathLst>
                <a:path w="787247" h="382904">
                  <a:moveTo>
                    <a:pt x="0" y="382904"/>
                  </a:moveTo>
                  <a:lnTo>
                    <a:pt x="787247" y="382904"/>
                  </a:lnTo>
                  <a:lnTo>
                    <a:pt x="787247" y="0"/>
                  </a:lnTo>
                  <a:lnTo>
                    <a:pt x="0" y="0"/>
                  </a:lnTo>
                  <a:lnTo>
                    <a:pt x="0" y="382904"/>
                  </a:lnTo>
                </a:path>
              </a:pathLst>
            </a:custGeom>
            <a:solidFill>
              <a:srgbClr val="FFC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0" name="Freeform 3">
              <a:extLst>
                <a:ext uri="{FF2B5EF4-FFF2-40B4-BE49-F238E27FC236}">
                  <a16:creationId xmlns:a16="http://schemas.microsoft.com/office/drawing/2014/main" id="{AAF753FE-0056-484B-8909-4C9E9CF243EB}"/>
                </a:ext>
              </a:extLst>
            </p:cNvPr>
            <p:cNvSpPr/>
            <p:nvPr/>
          </p:nvSpPr>
          <p:spPr>
            <a:xfrm>
              <a:off x="5803024" y="2795134"/>
              <a:ext cx="787247" cy="168606"/>
            </a:xfrm>
            <a:custGeom>
              <a:gdLst>
                <a:gd name="connsiteX0" fmla="*/ 0 w 787247"/>
                <a:gd name="connsiteY0" fmla="*/ 252095 h 252095"/>
                <a:gd name="connsiteX1" fmla="*/ 787247 w 787247"/>
                <a:gd name="connsiteY1" fmla="*/ 252095 h 252095"/>
                <a:gd name="connsiteX2" fmla="*/ 787247 w 787247"/>
                <a:gd name="connsiteY2" fmla="*/ 0 h 252095"/>
                <a:gd name="connsiteX3" fmla="*/ 0 w 787247"/>
                <a:gd name="connsiteY3" fmla="*/ 0 h 252095"/>
                <a:gd name="connsiteX4" fmla="*/ 0 w 787247"/>
                <a:gd name="connsiteY4" fmla="*/ 252095 h 252095"/>
              </a:gdLst>
              <a:cxnLst>
                <a:cxn ang="0">
                  <a:pos x="connsiteX0" y="connsiteY0"/>
                </a:cxn>
                <a:cxn ang="1">
                  <a:pos x="connsiteX1" y="connsiteY1"/>
                </a:cxn>
                <a:cxn ang="2">
                  <a:pos x="connsiteX2" y="connsiteY2"/>
                </a:cxn>
                <a:cxn ang="3">
                  <a:pos x="connsiteX3" y="connsiteY3"/>
                </a:cxn>
                <a:cxn ang="4">
                  <a:pos x="connsiteX4" y="connsiteY4"/>
                </a:cxn>
              </a:cxnLst>
              <a:rect l="l" t="t" r="r" b="b"/>
              <a:pathLst>
                <a:path w="787247" h="252095">
                  <a:moveTo>
                    <a:pt x="0" y="252095"/>
                  </a:moveTo>
                  <a:lnTo>
                    <a:pt x="787247" y="252095"/>
                  </a:lnTo>
                  <a:lnTo>
                    <a:pt x="787247" y="0"/>
                  </a:lnTo>
                  <a:lnTo>
                    <a:pt x="0" y="0"/>
                  </a:lnTo>
                  <a:lnTo>
                    <a:pt x="0" y="252095"/>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1" name="Freeform 3">
              <a:extLst>
                <a:ext uri="{FF2B5EF4-FFF2-40B4-BE49-F238E27FC236}">
                  <a16:creationId xmlns:a16="http://schemas.microsoft.com/office/drawing/2014/main" id="{5C1A5F37-41FA-4298-B423-8AA5F34E62A7}"/>
                </a:ext>
              </a:extLst>
            </p:cNvPr>
            <p:cNvSpPr/>
            <p:nvPr/>
          </p:nvSpPr>
          <p:spPr>
            <a:xfrm>
              <a:off x="6590819" y="2645323"/>
              <a:ext cx="787247" cy="320649"/>
            </a:xfrm>
            <a:custGeom>
              <a:gdLst>
                <a:gd name="connsiteX0" fmla="*/ 0 w 787247"/>
                <a:gd name="connsiteY0" fmla="*/ 479425 h 479425"/>
                <a:gd name="connsiteX1" fmla="*/ 787247 w 787247"/>
                <a:gd name="connsiteY1" fmla="*/ 479425 h 479425"/>
                <a:gd name="connsiteX2" fmla="*/ 787247 w 787247"/>
                <a:gd name="connsiteY2" fmla="*/ 0 h 479425"/>
                <a:gd name="connsiteX3" fmla="*/ 0 w 787247"/>
                <a:gd name="connsiteY3" fmla="*/ 0 h 479425"/>
                <a:gd name="connsiteX4" fmla="*/ 0 w 787247"/>
                <a:gd name="connsiteY4" fmla="*/ 479425 h 479425"/>
              </a:gdLst>
              <a:cxnLst>
                <a:cxn ang="0">
                  <a:pos x="connsiteX0" y="connsiteY0"/>
                </a:cxn>
                <a:cxn ang="1">
                  <a:pos x="connsiteX1" y="connsiteY1"/>
                </a:cxn>
                <a:cxn ang="2">
                  <a:pos x="connsiteX2" y="connsiteY2"/>
                </a:cxn>
                <a:cxn ang="3">
                  <a:pos x="connsiteX3" y="connsiteY3"/>
                </a:cxn>
                <a:cxn ang="4">
                  <a:pos x="connsiteX4" y="connsiteY4"/>
                </a:cxn>
              </a:cxnLst>
              <a:rect l="l" t="t" r="r" b="b"/>
              <a:pathLst>
                <a:path w="787247" h="479425">
                  <a:moveTo>
                    <a:pt x="0" y="479425"/>
                  </a:moveTo>
                  <a:lnTo>
                    <a:pt x="787247" y="479425"/>
                  </a:lnTo>
                  <a:lnTo>
                    <a:pt x="787247" y="0"/>
                  </a:lnTo>
                  <a:lnTo>
                    <a:pt x="0" y="0"/>
                  </a:lnTo>
                  <a:lnTo>
                    <a:pt x="0" y="479425"/>
                  </a:lnTo>
                </a:path>
              </a:pathLst>
            </a:custGeom>
            <a:solidFill>
              <a:srgbClr val="FFC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2" name="Freeform 3">
              <a:extLst>
                <a:ext uri="{FF2B5EF4-FFF2-40B4-BE49-F238E27FC236}">
                  <a16:creationId xmlns:a16="http://schemas.microsoft.com/office/drawing/2014/main" id="{E38D1783-79B5-418C-B5FE-D3E7F243E775}"/>
                </a:ext>
              </a:extLst>
            </p:cNvPr>
            <p:cNvSpPr/>
            <p:nvPr/>
          </p:nvSpPr>
          <p:spPr>
            <a:xfrm>
              <a:off x="7378066" y="2580769"/>
              <a:ext cx="787247" cy="385203"/>
            </a:xfrm>
            <a:custGeom>
              <a:gdLst>
                <a:gd name="connsiteX0" fmla="*/ 0 w 787247"/>
                <a:gd name="connsiteY0" fmla="*/ 575945 h 575945"/>
                <a:gd name="connsiteX1" fmla="*/ 787247 w 787247"/>
                <a:gd name="connsiteY1" fmla="*/ 575945 h 575945"/>
                <a:gd name="connsiteX2" fmla="*/ 787247 w 787247"/>
                <a:gd name="connsiteY2" fmla="*/ 0 h 575945"/>
                <a:gd name="connsiteX3" fmla="*/ 0 w 787247"/>
                <a:gd name="connsiteY3" fmla="*/ 0 h 575945"/>
                <a:gd name="connsiteX4" fmla="*/ 0 w 787247"/>
                <a:gd name="connsiteY4" fmla="*/ 575945 h 575945"/>
              </a:gdLst>
              <a:cxnLst>
                <a:cxn ang="0">
                  <a:pos x="connsiteX0" y="connsiteY0"/>
                </a:cxn>
                <a:cxn ang="1">
                  <a:pos x="connsiteX1" y="connsiteY1"/>
                </a:cxn>
                <a:cxn ang="2">
                  <a:pos x="connsiteX2" y="connsiteY2"/>
                </a:cxn>
                <a:cxn ang="3">
                  <a:pos x="connsiteX3" y="connsiteY3"/>
                </a:cxn>
                <a:cxn ang="4">
                  <a:pos x="connsiteX4" y="connsiteY4"/>
                </a:cxn>
              </a:cxnLst>
              <a:rect l="l" t="t" r="r" b="b"/>
              <a:pathLst>
                <a:path w="787247" h="575945">
                  <a:moveTo>
                    <a:pt x="0" y="575945"/>
                  </a:moveTo>
                  <a:lnTo>
                    <a:pt x="787247" y="575945"/>
                  </a:lnTo>
                  <a:lnTo>
                    <a:pt x="787247" y="0"/>
                  </a:lnTo>
                  <a:lnTo>
                    <a:pt x="0" y="0"/>
                  </a:lnTo>
                  <a:lnTo>
                    <a:pt x="0" y="575945"/>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3" name="Freeform 3">
              <a:extLst>
                <a:ext uri="{FF2B5EF4-FFF2-40B4-BE49-F238E27FC236}">
                  <a16:creationId xmlns:a16="http://schemas.microsoft.com/office/drawing/2014/main" id="{C3116BA0-0F8E-4831-834C-734378EB82D2}"/>
                </a:ext>
              </a:extLst>
            </p:cNvPr>
            <p:cNvSpPr/>
            <p:nvPr/>
          </p:nvSpPr>
          <p:spPr>
            <a:xfrm>
              <a:off x="4589271" y="3368921"/>
              <a:ext cx="885380" cy="322347"/>
            </a:xfrm>
            <a:custGeom>
              <a:gdLst>
                <a:gd name="connsiteX0" fmla="*/ 0 w 885380"/>
                <a:gd name="connsiteY0" fmla="*/ 481964 h 481965"/>
                <a:gd name="connsiteX1" fmla="*/ 885380 w 885380"/>
                <a:gd name="connsiteY1" fmla="*/ 481964 h 481965"/>
                <a:gd name="connsiteX2" fmla="*/ 885380 w 885380"/>
                <a:gd name="connsiteY2" fmla="*/ 0 h 481965"/>
                <a:gd name="connsiteX3" fmla="*/ 0 w 885380"/>
                <a:gd name="connsiteY3" fmla="*/ 0 h 481965"/>
                <a:gd name="connsiteX4" fmla="*/ 0 w 885380"/>
                <a:gd name="connsiteY4" fmla="*/ 481964 h 481965"/>
              </a:gdLst>
              <a:cxnLst>
                <a:cxn ang="0">
                  <a:pos x="connsiteX0" y="connsiteY0"/>
                </a:cxn>
                <a:cxn ang="1">
                  <a:pos x="connsiteX1" y="connsiteY1"/>
                </a:cxn>
                <a:cxn ang="2">
                  <a:pos x="connsiteX2" y="connsiteY2"/>
                </a:cxn>
                <a:cxn ang="3">
                  <a:pos x="connsiteX3" y="connsiteY3"/>
                </a:cxn>
                <a:cxn ang="4">
                  <a:pos x="connsiteX4" y="connsiteY4"/>
                </a:cxn>
              </a:cxnLst>
              <a:rect l="l" t="t" r="r" b="b"/>
              <a:pathLst>
                <a:path w="885380" h="481965">
                  <a:moveTo>
                    <a:pt x="0" y="481964"/>
                  </a:moveTo>
                  <a:lnTo>
                    <a:pt x="885380" y="481964"/>
                  </a:lnTo>
                  <a:lnTo>
                    <a:pt x="885380" y="0"/>
                  </a:lnTo>
                  <a:lnTo>
                    <a:pt x="0" y="0"/>
                  </a:lnTo>
                  <a:lnTo>
                    <a:pt x="0" y="481964"/>
                  </a:lnTo>
                </a:path>
              </a:pathLst>
            </a:custGeom>
            <a:solidFill>
              <a:srgbClr val="FFC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4" name="Freeform 3">
              <a:extLst>
                <a:ext uri="{FF2B5EF4-FFF2-40B4-BE49-F238E27FC236}">
                  <a16:creationId xmlns:a16="http://schemas.microsoft.com/office/drawing/2014/main" id="{8BC7EE19-D88A-4608-A3A7-FA96B321FA55}"/>
                </a:ext>
              </a:extLst>
            </p:cNvPr>
            <p:cNvSpPr/>
            <p:nvPr/>
          </p:nvSpPr>
          <p:spPr>
            <a:xfrm>
              <a:off x="5474717" y="3306065"/>
              <a:ext cx="2692908" cy="385203"/>
            </a:xfrm>
            <a:custGeom>
              <a:gdLst>
                <a:gd name="connsiteX0" fmla="*/ 0 w 2692908"/>
                <a:gd name="connsiteY0" fmla="*/ 575945 h 575945"/>
                <a:gd name="connsiteX1" fmla="*/ 2692908 w 2692908"/>
                <a:gd name="connsiteY1" fmla="*/ 575945 h 575945"/>
                <a:gd name="connsiteX2" fmla="*/ 2692908 w 2692908"/>
                <a:gd name="connsiteY2" fmla="*/ 0 h 575945"/>
                <a:gd name="connsiteX3" fmla="*/ 0 w 2692908"/>
                <a:gd name="connsiteY3" fmla="*/ 0 h 575945"/>
                <a:gd name="connsiteX4" fmla="*/ 0 w 2692908"/>
                <a:gd name="connsiteY4" fmla="*/ 575945 h 575945"/>
              </a:gdLst>
              <a:cxnLst>
                <a:cxn ang="0">
                  <a:pos x="connsiteX0" y="connsiteY0"/>
                </a:cxn>
                <a:cxn ang="1">
                  <a:pos x="connsiteX1" y="connsiteY1"/>
                </a:cxn>
                <a:cxn ang="2">
                  <a:pos x="connsiteX2" y="connsiteY2"/>
                </a:cxn>
                <a:cxn ang="3">
                  <a:pos x="connsiteX3" y="connsiteY3"/>
                </a:cxn>
                <a:cxn ang="4">
                  <a:pos x="connsiteX4" y="connsiteY4"/>
                </a:cxn>
              </a:cxnLst>
              <a:rect l="l" t="t" r="r" b="b"/>
              <a:pathLst>
                <a:path w="2692908" h="575945">
                  <a:moveTo>
                    <a:pt x="0" y="575945"/>
                  </a:moveTo>
                  <a:lnTo>
                    <a:pt x="2692908" y="575945"/>
                  </a:lnTo>
                  <a:lnTo>
                    <a:pt x="2692908" y="0"/>
                  </a:lnTo>
                  <a:lnTo>
                    <a:pt x="0" y="0"/>
                  </a:lnTo>
                  <a:lnTo>
                    <a:pt x="0" y="575945"/>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5" name="Freeform 3">
              <a:extLst>
                <a:ext uri="{FF2B5EF4-FFF2-40B4-BE49-F238E27FC236}">
                  <a16:creationId xmlns:a16="http://schemas.microsoft.com/office/drawing/2014/main" id="{0E736EB8-5099-4DB5-9524-4EB63C1980FF}"/>
                </a:ext>
              </a:extLst>
            </p:cNvPr>
            <p:cNvSpPr/>
            <p:nvPr/>
          </p:nvSpPr>
          <p:spPr>
            <a:xfrm>
              <a:off x="3475322" y="3461080"/>
              <a:ext cx="1113916" cy="230188"/>
            </a:xfrm>
            <a:custGeom>
              <a:gdLst>
                <a:gd name="connsiteX0" fmla="*/ 1113916 w 1113916"/>
                <a:gd name="connsiteY0" fmla="*/ 344170 h 344170"/>
                <a:gd name="connsiteX1" fmla="*/ 1113916 w 1113916"/>
                <a:gd name="connsiteY1" fmla="*/ 0 h 344170"/>
                <a:gd name="connsiteX2" fmla="*/ 0 w 1113916"/>
                <a:gd name="connsiteY2" fmla="*/ 344170 h 344170"/>
                <a:gd name="connsiteX3" fmla="*/ 1113916 w 1113916"/>
                <a:gd name="connsiteY3" fmla="*/ 344170 h 344170"/>
              </a:gdLst>
              <a:cxnLst>
                <a:cxn ang="0">
                  <a:pos x="connsiteX0" y="connsiteY0"/>
                </a:cxn>
                <a:cxn ang="1">
                  <a:pos x="connsiteX1" y="connsiteY1"/>
                </a:cxn>
                <a:cxn ang="2">
                  <a:pos x="connsiteX2" y="connsiteY2"/>
                </a:cxn>
                <a:cxn ang="3">
                  <a:pos x="connsiteX3" y="connsiteY3"/>
                </a:cxn>
              </a:cxnLst>
              <a:rect l="l" t="t" r="r" b="b"/>
              <a:pathLst>
                <a:path w="1113916" h="344170">
                  <a:moveTo>
                    <a:pt x="1113916" y="344170"/>
                  </a:moveTo>
                  <a:lnTo>
                    <a:pt x="1113916" y="0"/>
                  </a:lnTo>
                  <a:lnTo>
                    <a:pt x="0" y="344170"/>
                  </a:lnTo>
                  <a:lnTo>
                    <a:pt x="1113916" y="344170"/>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6" name="Freeform 3">
              <a:extLst>
                <a:ext uri="{FF2B5EF4-FFF2-40B4-BE49-F238E27FC236}">
                  <a16:creationId xmlns:a16="http://schemas.microsoft.com/office/drawing/2014/main" id="{94AE10B7-6B4C-4A67-8D8D-D0B11DC02B7D}"/>
                </a:ext>
              </a:extLst>
            </p:cNvPr>
            <p:cNvSpPr/>
            <p:nvPr/>
          </p:nvSpPr>
          <p:spPr>
            <a:xfrm>
              <a:off x="4352926" y="4026777"/>
              <a:ext cx="1612391" cy="385203"/>
            </a:xfrm>
            <a:custGeom>
              <a:gdLst>
                <a:gd name="connsiteX0" fmla="*/ 0 w 1612391"/>
                <a:gd name="connsiteY0" fmla="*/ 575945 h 575945"/>
                <a:gd name="connsiteX1" fmla="*/ 1612391 w 1612391"/>
                <a:gd name="connsiteY1" fmla="*/ 575945 h 575945"/>
                <a:gd name="connsiteX2" fmla="*/ 1612391 w 1612391"/>
                <a:gd name="connsiteY2" fmla="*/ 0 h 575945"/>
                <a:gd name="connsiteX3" fmla="*/ 0 w 1612391"/>
                <a:gd name="connsiteY3" fmla="*/ 0 h 575945"/>
                <a:gd name="connsiteX4" fmla="*/ 0 w 1612391"/>
                <a:gd name="connsiteY4" fmla="*/ 575945 h 575945"/>
              </a:gdLst>
              <a:cxnLst>
                <a:cxn ang="0">
                  <a:pos x="connsiteX0" y="connsiteY0"/>
                </a:cxn>
                <a:cxn ang="1">
                  <a:pos x="connsiteX1" y="connsiteY1"/>
                </a:cxn>
                <a:cxn ang="2">
                  <a:pos x="connsiteX2" y="connsiteY2"/>
                </a:cxn>
                <a:cxn ang="3">
                  <a:pos x="connsiteX3" y="connsiteY3"/>
                </a:cxn>
                <a:cxn ang="4">
                  <a:pos x="connsiteX4" y="connsiteY4"/>
                </a:cxn>
              </a:cxnLst>
              <a:rect l="l" t="t" r="r" b="b"/>
              <a:pathLst>
                <a:path w="1612391" h="575945">
                  <a:moveTo>
                    <a:pt x="0" y="575945"/>
                  </a:moveTo>
                  <a:lnTo>
                    <a:pt x="1612391" y="575945"/>
                  </a:lnTo>
                  <a:lnTo>
                    <a:pt x="1612391" y="0"/>
                  </a:lnTo>
                  <a:lnTo>
                    <a:pt x="0" y="0"/>
                  </a:lnTo>
                  <a:lnTo>
                    <a:pt x="0" y="575945"/>
                  </a:lnTo>
                </a:path>
              </a:pathLst>
            </a:custGeom>
            <a:solidFill>
              <a:srgbClr val="D9D9D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7" name="Freeform 3">
              <a:extLst>
                <a:ext uri="{FF2B5EF4-FFF2-40B4-BE49-F238E27FC236}">
                  <a16:creationId xmlns:a16="http://schemas.microsoft.com/office/drawing/2014/main" id="{C469240D-8F35-43BA-9E1C-B043F945D785}"/>
                </a:ext>
              </a:extLst>
            </p:cNvPr>
            <p:cNvSpPr/>
            <p:nvPr/>
          </p:nvSpPr>
          <p:spPr>
            <a:xfrm>
              <a:off x="3475292" y="4026777"/>
              <a:ext cx="885380" cy="385203"/>
            </a:xfrm>
            <a:custGeom>
              <a:gdLst>
                <a:gd name="connsiteX0" fmla="*/ 0 w 885380"/>
                <a:gd name="connsiteY0" fmla="*/ 575945 h 575945"/>
                <a:gd name="connsiteX1" fmla="*/ 885380 w 885380"/>
                <a:gd name="connsiteY1" fmla="*/ 575945 h 575945"/>
                <a:gd name="connsiteX2" fmla="*/ 885380 w 885380"/>
                <a:gd name="connsiteY2" fmla="*/ 0 h 575945"/>
                <a:gd name="connsiteX3" fmla="*/ 0 w 885380"/>
                <a:gd name="connsiteY3" fmla="*/ 0 h 575945"/>
                <a:gd name="connsiteX4" fmla="*/ 0 w 885380"/>
                <a:gd name="connsiteY4" fmla="*/ 575945 h 575945"/>
              </a:gdLst>
              <a:cxnLst>
                <a:cxn ang="0">
                  <a:pos x="connsiteX0" y="connsiteY0"/>
                </a:cxn>
                <a:cxn ang="1">
                  <a:pos x="connsiteX1" y="connsiteY1"/>
                </a:cxn>
                <a:cxn ang="2">
                  <a:pos x="connsiteX2" y="connsiteY2"/>
                </a:cxn>
                <a:cxn ang="3">
                  <a:pos x="connsiteX3" y="connsiteY3"/>
                </a:cxn>
                <a:cxn ang="4">
                  <a:pos x="connsiteX4" y="connsiteY4"/>
                </a:cxn>
              </a:cxnLst>
              <a:rect l="l" t="t" r="r" b="b"/>
              <a:pathLst>
                <a:path w="885380" h="575945">
                  <a:moveTo>
                    <a:pt x="0" y="575945"/>
                  </a:moveTo>
                  <a:lnTo>
                    <a:pt x="885380" y="575945"/>
                  </a:lnTo>
                  <a:lnTo>
                    <a:pt x="885380" y="0"/>
                  </a:lnTo>
                  <a:lnTo>
                    <a:pt x="0" y="0"/>
                  </a:lnTo>
                  <a:lnTo>
                    <a:pt x="0" y="575945"/>
                  </a:lnTo>
                </a:path>
              </a:pathLst>
            </a:custGeom>
            <a:solidFill>
              <a:srgbClr val="FFC00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8" name="Freeform 3">
              <a:extLst>
                <a:ext uri="{FF2B5EF4-FFF2-40B4-BE49-F238E27FC236}">
                  <a16:creationId xmlns:a16="http://schemas.microsoft.com/office/drawing/2014/main" id="{D5041CF4-E6EC-4F5B-8F02-B30E8AC04CF6}"/>
                </a:ext>
              </a:extLst>
            </p:cNvPr>
            <p:cNvSpPr/>
            <p:nvPr/>
          </p:nvSpPr>
          <p:spPr>
            <a:xfrm>
              <a:off x="5966461" y="4026777"/>
              <a:ext cx="2201164" cy="385203"/>
            </a:xfrm>
            <a:custGeom>
              <a:gdLst>
                <a:gd name="connsiteX0" fmla="*/ 0 w 2201164"/>
                <a:gd name="connsiteY0" fmla="*/ 575945 h 575945"/>
                <a:gd name="connsiteX1" fmla="*/ 2201164 w 2201164"/>
                <a:gd name="connsiteY1" fmla="*/ 575945 h 575945"/>
                <a:gd name="connsiteX2" fmla="*/ 2201164 w 2201164"/>
                <a:gd name="connsiteY2" fmla="*/ 0 h 575945"/>
                <a:gd name="connsiteX3" fmla="*/ 0 w 2201164"/>
                <a:gd name="connsiteY3" fmla="*/ 0 h 575945"/>
                <a:gd name="connsiteX4" fmla="*/ 0 w 2201164"/>
                <a:gd name="connsiteY4" fmla="*/ 575945 h 575945"/>
              </a:gdLst>
              <a:cxnLst>
                <a:cxn ang="0">
                  <a:pos x="connsiteX0" y="connsiteY0"/>
                </a:cxn>
                <a:cxn ang="1">
                  <a:pos x="connsiteX1" y="connsiteY1"/>
                </a:cxn>
                <a:cxn ang="2">
                  <a:pos x="connsiteX2" y="connsiteY2"/>
                </a:cxn>
                <a:cxn ang="3">
                  <a:pos x="connsiteX3" y="connsiteY3"/>
                </a:cxn>
                <a:cxn ang="4">
                  <a:pos x="connsiteX4" y="connsiteY4"/>
                </a:cxn>
              </a:cxnLst>
              <a:rect l="l" t="t" r="r" b="b"/>
              <a:pathLst>
                <a:path w="2201164" h="575945">
                  <a:moveTo>
                    <a:pt x="0" y="575945"/>
                  </a:moveTo>
                  <a:lnTo>
                    <a:pt x="2201164" y="575945"/>
                  </a:lnTo>
                  <a:lnTo>
                    <a:pt x="2201164" y="0"/>
                  </a:lnTo>
                  <a:lnTo>
                    <a:pt x="0" y="0"/>
                  </a:lnTo>
                  <a:lnTo>
                    <a:pt x="0" y="575945"/>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6FB20494-26AA-4611-A32C-36F4E7674CB9}"/>
                </a:ext>
              </a:extLst>
            </p:cNvPr>
            <p:cNvSpPr txBox="1"/>
            <p:nvPr/>
          </p:nvSpPr>
          <p:spPr>
            <a:xfrm>
              <a:off x="3573780" y="1196340"/>
              <a:ext cx="688212" cy="307777"/>
            </a:xfrm>
            <a:prstGeom prst="rect">
              <a:avLst/>
            </a:prstGeom>
            <a:noFill/>
          </p:spPr>
          <p:txBody>
            <a:bodyPr wrap="square" rtlCol="0" anchor="ctr">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卒中</a:t>
              </a:r>
            </a:p>
          </p:txBody>
        </p:sp>
        <p:sp>
          <p:nvSpPr>
            <p:cNvPr id="20" name="文本框 19">
              <a:extLst>
                <a:ext uri="{FF2B5EF4-FFF2-40B4-BE49-F238E27FC236}">
                  <a16:creationId xmlns:a16="http://schemas.microsoft.com/office/drawing/2014/main" id="{95F3F82A-CBEC-4018-80B2-664719E5D596}"/>
                </a:ext>
              </a:extLst>
            </p:cNvPr>
            <p:cNvSpPr txBox="1"/>
            <p:nvPr/>
          </p:nvSpPr>
          <p:spPr>
            <a:xfrm>
              <a:off x="3573780" y="1905000"/>
              <a:ext cx="688212" cy="307777"/>
            </a:xfrm>
            <a:prstGeom prst="rect">
              <a:avLst/>
            </a:prstGeom>
            <a:noFill/>
          </p:spPr>
          <p:txBody>
            <a:bodyPr wrap="square" rtlCol="0" anchor="ctr">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卒中</a:t>
              </a:r>
            </a:p>
          </p:txBody>
        </p:sp>
        <p:sp>
          <p:nvSpPr>
            <p:cNvPr id="21" name="文本框 20">
              <a:extLst>
                <a:ext uri="{FF2B5EF4-FFF2-40B4-BE49-F238E27FC236}">
                  <a16:creationId xmlns:a16="http://schemas.microsoft.com/office/drawing/2014/main" id="{AE3969B8-322B-4DC8-A89D-05264581D5DA}"/>
                </a:ext>
              </a:extLst>
            </p:cNvPr>
            <p:cNvSpPr txBox="1"/>
            <p:nvPr/>
          </p:nvSpPr>
          <p:spPr>
            <a:xfrm>
              <a:off x="3570003" y="4081343"/>
              <a:ext cx="688212" cy="307777"/>
            </a:xfrm>
            <a:prstGeom prst="rect">
              <a:avLst/>
            </a:prstGeom>
            <a:noFill/>
          </p:spPr>
          <p:txBody>
            <a:bodyPr wrap="square" rtlCol="0" anchor="ctr">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卒中</a:t>
              </a:r>
            </a:p>
          </p:txBody>
        </p:sp>
        <p:sp>
          <p:nvSpPr>
            <p:cNvPr id="22" name="文本框 21">
              <a:extLst>
                <a:ext uri="{FF2B5EF4-FFF2-40B4-BE49-F238E27FC236}">
                  <a16:creationId xmlns:a16="http://schemas.microsoft.com/office/drawing/2014/main" id="{AB2199AF-2294-4344-97F2-0838BFFFE753}"/>
                </a:ext>
              </a:extLst>
            </p:cNvPr>
            <p:cNvSpPr txBox="1"/>
            <p:nvPr/>
          </p:nvSpPr>
          <p:spPr>
            <a:xfrm>
              <a:off x="4687855" y="3383825"/>
              <a:ext cx="688212" cy="307777"/>
            </a:xfrm>
            <a:prstGeom prst="rect">
              <a:avLst/>
            </a:prstGeom>
            <a:noFill/>
          </p:spPr>
          <p:txBody>
            <a:bodyPr wrap="square" rtlCol="0" anchor="ctr">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卒中</a:t>
              </a:r>
            </a:p>
          </p:txBody>
        </p:sp>
        <p:sp>
          <p:nvSpPr>
            <p:cNvPr id="23" name="文本框 22">
              <a:extLst>
                <a:ext uri="{FF2B5EF4-FFF2-40B4-BE49-F238E27FC236}">
                  <a16:creationId xmlns:a16="http://schemas.microsoft.com/office/drawing/2014/main" id="{473BC4C4-3885-4C20-83C6-65B00E138355}"/>
                </a:ext>
              </a:extLst>
            </p:cNvPr>
            <p:cNvSpPr txBox="1"/>
            <p:nvPr/>
          </p:nvSpPr>
          <p:spPr>
            <a:xfrm>
              <a:off x="6639788" y="2663005"/>
              <a:ext cx="688212" cy="307777"/>
            </a:xfrm>
            <a:prstGeom prst="rect">
              <a:avLst/>
            </a:prstGeom>
            <a:noFill/>
          </p:spPr>
          <p:txBody>
            <a:bodyPr wrap="square" rtlCol="0" anchor="ctr">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卒中</a:t>
              </a:r>
            </a:p>
          </p:txBody>
        </p:sp>
        <p:sp>
          <p:nvSpPr>
            <p:cNvPr id="24" name="文本框 23">
              <a:extLst>
                <a:ext uri="{FF2B5EF4-FFF2-40B4-BE49-F238E27FC236}">
                  <a16:creationId xmlns:a16="http://schemas.microsoft.com/office/drawing/2014/main" id="{A274871E-F669-4EF3-B6FD-AF326BE8CF9B}"/>
                </a:ext>
              </a:extLst>
            </p:cNvPr>
            <p:cNvSpPr txBox="1"/>
            <p:nvPr/>
          </p:nvSpPr>
          <p:spPr>
            <a:xfrm>
              <a:off x="5072366" y="2690498"/>
              <a:ext cx="688212" cy="307777"/>
            </a:xfrm>
            <a:prstGeom prst="rect">
              <a:avLst/>
            </a:prstGeom>
            <a:noFill/>
          </p:spPr>
          <p:txBody>
            <a:bodyPr wrap="square" rtlCol="0" anchor="ctr">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卒中</a:t>
              </a:r>
            </a:p>
          </p:txBody>
        </p:sp>
        <p:sp>
          <p:nvSpPr>
            <p:cNvPr id="25" name="文本框 24">
              <a:extLst>
                <a:ext uri="{FF2B5EF4-FFF2-40B4-BE49-F238E27FC236}">
                  <a16:creationId xmlns:a16="http://schemas.microsoft.com/office/drawing/2014/main" id="{00352A8D-228F-4F4B-8C21-4D7C8810BC47}"/>
                </a:ext>
              </a:extLst>
            </p:cNvPr>
            <p:cNvSpPr txBox="1"/>
            <p:nvPr/>
          </p:nvSpPr>
          <p:spPr>
            <a:xfrm>
              <a:off x="3529969" y="2742792"/>
              <a:ext cx="688212" cy="276999"/>
            </a:xfrm>
            <a:prstGeom prst="rect">
              <a:avLst/>
            </a:prstGeom>
            <a:noFill/>
          </p:spPr>
          <p:txBody>
            <a:bodyPr wrap="square" rtlCol="0" anchor="ctr">
              <a:spAutoFit/>
            </a:bodyPr>
            <a:lstStyle/>
            <a:p>
              <a:pPr algn="ctr"/>
              <a:r>
                <a:rPr lang="zh-CN" altLang="en-US" sz="1200" b="1">
                  <a:solidFill>
                    <a:schemeClr val="bg1"/>
                  </a:solidFill>
                  <a:latin typeface="Arial" panose="020b0604020202020204" pitchFamily="34" charset="0"/>
                  <a:ea typeface="微软雅黑" panose="020b0503020204020204" pitchFamily="34" charset="-122"/>
                  <a:cs typeface="Arial" panose="020b0604020202020204" pitchFamily="34" charset="0"/>
                </a:rPr>
                <a:t>卒中</a:t>
              </a:r>
            </a:p>
          </p:txBody>
        </p:sp>
        <p:sp>
          <p:nvSpPr>
            <p:cNvPr id="26" name="文本框 25">
              <a:extLst>
                <a:ext uri="{FF2B5EF4-FFF2-40B4-BE49-F238E27FC236}">
                  <a16:creationId xmlns:a16="http://schemas.microsoft.com/office/drawing/2014/main" id="{A28A3BBF-46D0-42D3-948F-D4269AEE6051}"/>
                </a:ext>
              </a:extLst>
            </p:cNvPr>
            <p:cNvSpPr txBox="1"/>
            <p:nvPr/>
          </p:nvSpPr>
          <p:spPr>
            <a:xfrm>
              <a:off x="4716431" y="4060069"/>
              <a:ext cx="885379" cy="307777"/>
            </a:xfrm>
            <a:prstGeom prst="rect">
              <a:avLst/>
            </a:prstGeom>
            <a:noFill/>
          </p:spPr>
          <p:txBody>
            <a:bodyPr wrap="square" rtlCol="0" anchor="ctr">
              <a:spAutoFit/>
            </a:bodyPr>
            <a:lstStyle/>
            <a:p>
              <a:pPr algn="ctr"/>
              <a:r>
                <a:rPr lang="en-US" altLang="zh-CN" sz="1400" b="1">
                  <a:latin typeface="Arial" panose="020b0604020202020204" pitchFamily="34" charset="0"/>
                  <a:ea typeface="微软雅黑" panose="020b0503020204020204" pitchFamily="34" charset="-122"/>
                  <a:cs typeface="Arial" panose="020b0604020202020204" pitchFamily="34" charset="0"/>
                </a:rPr>
                <a:t>＞6</a:t>
              </a:r>
              <a:r>
                <a:rPr lang="zh-CN" altLang="en-US" sz="1400" b="1">
                  <a:latin typeface="Arial" panose="020b0604020202020204" pitchFamily="34" charset="0"/>
                  <a:ea typeface="微软雅黑" panose="020b0503020204020204" pitchFamily="34" charset="-122"/>
                  <a:cs typeface="Arial" panose="020b0604020202020204" pitchFamily="34" charset="0"/>
                </a:rPr>
                <a:t>个月</a:t>
              </a:r>
            </a:p>
          </p:txBody>
        </p:sp>
      </p:grpSp>
      <p:cxnSp>
        <p:nvCxnSpPr>
          <p:cNvPr id="27" name="直接箭头连接符 26">
            <a:extLst>
              <a:ext uri="{FF2B5EF4-FFF2-40B4-BE49-F238E27FC236}">
                <a16:creationId xmlns:a16="http://schemas.microsoft.com/office/drawing/2014/main" id="{E6C17E46-4A7C-46F5-B7E5-419A9FC044CE}"/>
              </a:ext>
            </a:extLst>
          </p:cNvPr>
          <p:cNvCxnSpPr/>
          <p:nvPr/>
        </p:nvCxnSpPr>
        <p:spPr>
          <a:xfrm>
            <a:off x="3179527" y="4443636"/>
            <a:ext cx="3866643" cy="0"/>
          </a:xfrm>
          <a:prstGeom prst="straightConnector1">
            <a:avLst/>
          </a:prstGeom>
          <a:ln w="57150">
            <a:solidFill>
              <a:srgbClr val="4F9FB5"/>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7EA2CA5-CE6A-46C2-BC75-3592CB566A6A}"/>
              </a:ext>
            </a:extLst>
          </p:cNvPr>
          <p:cNvSpPr txBox="1"/>
          <p:nvPr/>
        </p:nvSpPr>
        <p:spPr>
          <a:xfrm>
            <a:off x="7016190" y="4298374"/>
            <a:ext cx="979177" cy="276999"/>
          </a:xfrm>
          <a:prstGeom prst="rect">
            <a:avLst/>
          </a:prstGeom>
          <a:noFill/>
        </p:spPr>
        <p:txBody>
          <a:bodyPr wrap="square" rtlCol="0">
            <a:spAutoFit/>
          </a:bodyPr>
          <a:lstStyle/>
          <a:p>
            <a:pPr algn="ctr"/>
            <a:r>
              <a:rPr lang="zh-CN" altLang="en-US" sz="1200" b="1">
                <a:latin typeface="Arial" panose="020b0604020202020204" pitchFamily="34" charset="0"/>
                <a:ea typeface="微软雅黑" panose="020b0503020204020204" pitchFamily="34" charset="-122"/>
                <a:cs typeface="Arial" panose="020b0604020202020204" pitchFamily="34" charset="0"/>
              </a:rPr>
              <a:t>病程时间轴</a:t>
            </a:r>
          </a:p>
        </p:txBody>
      </p:sp>
      <p:sp>
        <p:nvSpPr>
          <p:cNvPr id="29" name="文本框 28">
            <a:extLst>
              <a:ext uri="{FF2B5EF4-FFF2-40B4-BE49-F238E27FC236}">
                <a16:creationId xmlns:a16="http://schemas.microsoft.com/office/drawing/2014/main" id="{5785FA5E-0326-4616-92FE-139FC0CDE084}"/>
              </a:ext>
            </a:extLst>
          </p:cNvPr>
          <p:cNvSpPr txBox="1"/>
          <p:nvPr/>
        </p:nvSpPr>
        <p:spPr>
          <a:xfrm>
            <a:off x="1636456" y="969897"/>
            <a:ext cx="885380" cy="276999"/>
          </a:xfrm>
          <a:prstGeom prst="rect">
            <a:avLst/>
          </a:prstGeom>
          <a:noFill/>
        </p:spPr>
        <p:txBody>
          <a:bodyPr wrap="square" rtlCol="0">
            <a:spAutoFit/>
          </a:bodyPr>
          <a:lstStyle/>
          <a:p>
            <a:pPr algn="r"/>
            <a:r>
              <a:rPr lang="zh-CN" altLang="en-US" sz="1200" b="1">
                <a:latin typeface="Arial" panose="020b0604020202020204" pitchFamily="34" charset="0"/>
                <a:ea typeface="微软雅黑" panose="020b0503020204020204" pitchFamily="34" charset="-122"/>
                <a:cs typeface="Arial" panose="020b0604020202020204" pitchFamily="34" charset="0"/>
              </a:rPr>
              <a:t>静态型</a:t>
            </a:r>
          </a:p>
        </p:txBody>
      </p:sp>
      <p:sp>
        <p:nvSpPr>
          <p:cNvPr id="30" name="文本框 29">
            <a:extLst>
              <a:ext uri="{FF2B5EF4-FFF2-40B4-BE49-F238E27FC236}">
                <a16:creationId xmlns:a16="http://schemas.microsoft.com/office/drawing/2014/main" id="{51E120B1-E90E-4E7C-99E4-59A43A84EC90}"/>
              </a:ext>
            </a:extLst>
          </p:cNvPr>
          <p:cNvSpPr txBox="1"/>
          <p:nvPr/>
        </p:nvSpPr>
        <p:spPr>
          <a:xfrm>
            <a:off x="1644076" y="1678557"/>
            <a:ext cx="885380" cy="276999"/>
          </a:xfrm>
          <a:prstGeom prst="rect">
            <a:avLst/>
          </a:prstGeom>
          <a:noFill/>
        </p:spPr>
        <p:txBody>
          <a:bodyPr wrap="square" rtlCol="0">
            <a:spAutoFit/>
          </a:bodyPr>
          <a:lstStyle/>
          <a:p>
            <a:pPr algn="r"/>
            <a:r>
              <a:rPr lang="zh-CN" altLang="en-US" sz="1200" b="1">
                <a:latin typeface="Arial" panose="020b0604020202020204" pitchFamily="34" charset="0"/>
                <a:ea typeface="微软雅黑" panose="020b0503020204020204" pitchFamily="34" charset="-122"/>
                <a:cs typeface="Arial" panose="020b0604020202020204" pitchFamily="34" charset="0"/>
              </a:rPr>
              <a:t>进展型</a:t>
            </a:r>
          </a:p>
        </p:txBody>
      </p:sp>
      <p:sp>
        <p:nvSpPr>
          <p:cNvPr id="31" name="文本框 30">
            <a:extLst>
              <a:ext uri="{FF2B5EF4-FFF2-40B4-BE49-F238E27FC236}">
                <a16:creationId xmlns:a16="http://schemas.microsoft.com/office/drawing/2014/main" id="{D0E55063-CB9E-4FEA-B011-4043B6EE0CB6}"/>
              </a:ext>
            </a:extLst>
          </p:cNvPr>
          <p:cNvSpPr txBox="1"/>
          <p:nvPr/>
        </p:nvSpPr>
        <p:spPr>
          <a:xfrm>
            <a:off x="1141601" y="2303397"/>
            <a:ext cx="1387855" cy="461665"/>
          </a:xfrm>
          <a:prstGeom prst="rect">
            <a:avLst/>
          </a:prstGeom>
          <a:noFill/>
        </p:spPr>
        <p:txBody>
          <a:bodyPr wrap="square" rtlCol="0">
            <a:spAutoFit/>
          </a:bodyPr>
          <a:lstStyle/>
          <a:p>
            <a:pPr algn="r"/>
            <a:r>
              <a:rPr lang="zh-CN" altLang="en-US" sz="1200" b="1">
                <a:latin typeface="Arial" panose="020b0604020202020204" pitchFamily="34" charset="0"/>
                <a:ea typeface="微软雅黑" panose="020b0503020204020204" pitchFamily="34" charset="-122"/>
                <a:cs typeface="Arial" panose="020b0604020202020204" pitchFamily="34" charset="0"/>
              </a:rPr>
              <a:t>反复卒中加重伴痴呆进展</a:t>
            </a:r>
          </a:p>
        </p:txBody>
      </p:sp>
      <p:sp>
        <p:nvSpPr>
          <p:cNvPr id="32" name="文本框 31">
            <a:extLst>
              <a:ext uri="{FF2B5EF4-FFF2-40B4-BE49-F238E27FC236}">
                <a16:creationId xmlns:a16="http://schemas.microsoft.com/office/drawing/2014/main" id="{5757C91B-D58E-43D6-9A34-1C78FF0D1F62}"/>
              </a:ext>
            </a:extLst>
          </p:cNvPr>
          <p:cNvSpPr txBox="1"/>
          <p:nvPr/>
        </p:nvSpPr>
        <p:spPr>
          <a:xfrm>
            <a:off x="1149221" y="3019677"/>
            <a:ext cx="1387855" cy="461665"/>
          </a:xfrm>
          <a:prstGeom prst="rect">
            <a:avLst/>
          </a:prstGeom>
          <a:noFill/>
        </p:spPr>
        <p:txBody>
          <a:bodyPr wrap="square" rtlCol="0">
            <a:spAutoFit/>
          </a:bodyPr>
          <a:lstStyle/>
          <a:p>
            <a:pPr algn="r"/>
            <a:r>
              <a:rPr lang="zh-CN" altLang="en-US" sz="1200" b="1">
                <a:latin typeface="Arial" panose="020b0604020202020204" pitchFamily="34" charset="0"/>
                <a:ea typeface="微软雅黑" panose="020b0503020204020204" pitchFamily="34" charset="-122"/>
                <a:cs typeface="Arial" panose="020b0604020202020204" pitchFamily="34" charset="0"/>
              </a:rPr>
              <a:t>卒中前进展性卒中后痴呆</a:t>
            </a:r>
          </a:p>
        </p:txBody>
      </p:sp>
      <p:sp>
        <p:nvSpPr>
          <p:cNvPr id="33" name="文本框 32">
            <a:extLst>
              <a:ext uri="{FF2B5EF4-FFF2-40B4-BE49-F238E27FC236}">
                <a16:creationId xmlns:a16="http://schemas.microsoft.com/office/drawing/2014/main" id="{7EB6D80B-7D00-42A2-85C2-02A7AA1794A4}"/>
              </a:ext>
            </a:extLst>
          </p:cNvPr>
          <p:cNvSpPr txBox="1"/>
          <p:nvPr/>
        </p:nvSpPr>
        <p:spPr>
          <a:xfrm>
            <a:off x="819807" y="3827397"/>
            <a:ext cx="1717269" cy="276999"/>
          </a:xfrm>
          <a:prstGeom prst="rect">
            <a:avLst/>
          </a:prstGeom>
          <a:noFill/>
        </p:spPr>
        <p:txBody>
          <a:bodyPr wrap="square" rtlCol="0">
            <a:spAutoFit/>
          </a:bodyPr>
          <a:lstStyle/>
          <a:p>
            <a:pPr algn="r"/>
            <a:r>
              <a:rPr lang="zh-CN" altLang="en-US" sz="1200" b="1">
                <a:latin typeface="Arial" panose="020b0604020202020204" pitchFamily="34" charset="0"/>
                <a:ea typeface="微软雅黑" panose="020b0503020204020204" pitchFamily="34" charset="-122"/>
                <a:cs typeface="Arial" panose="020b0604020202020204" pitchFamily="34" charset="0"/>
              </a:rPr>
              <a:t>与卒中发病关系不大</a:t>
            </a:r>
          </a:p>
        </p:txBody>
      </p:sp>
      <p:sp>
        <p:nvSpPr>
          <p:cNvPr id="34" name="标题 3">
            <a:extLst>
              <a:ext uri="{FF2B5EF4-FFF2-40B4-BE49-F238E27FC236}">
                <a16:creationId xmlns:a16="http://schemas.microsoft.com/office/drawing/2014/main" id="{F743AD37-63A7-445B-B418-C156F132C0F7}"/>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的发病进程</a:t>
            </a:r>
          </a:p>
        </p:txBody>
      </p:sp>
      <p:sp>
        <p:nvSpPr>
          <p:cNvPr id="35" name="TextBox 1">
            <a:extLst>
              <a:ext uri="{FF2B5EF4-FFF2-40B4-BE49-F238E27FC236}">
                <a16:creationId xmlns:a16="http://schemas.microsoft.com/office/drawing/2014/main" id="{078999D9-4379-4025-B749-C3B966B21467}"/>
              </a:ext>
            </a:extLst>
          </p:cNvPr>
          <p:cNvSpPr txBox="1"/>
          <p:nvPr/>
        </p:nvSpPr>
        <p:spPr>
          <a:xfrm>
            <a:off x="4744388" y="4728901"/>
            <a:ext cx="4142160" cy="336246"/>
          </a:xfrm>
          <a:prstGeom prst="rect">
            <a:avLst/>
          </a:prstGeom>
          <a:noFill/>
        </p:spPr>
        <p:txBody>
          <a:bodyPr wrap="none" lIns="0" tIns="0" rIns="0" rtlCol="0">
            <a:spAutoFit/>
          </a:bodyPr>
          <a:lstStyle/>
          <a:p>
            <a:pPr algn="r">
              <a:lnSpc>
                <a:spcPts val="1000"/>
              </a:lnSpc>
            </a:pP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Rodríguez</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García</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PL,</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et</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al.</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Neurologia.</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2015</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May;30(4):223-39.</a:t>
            </a:r>
          </a:p>
          <a:p>
            <a:pPr algn="r">
              <a:lnSpc>
                <a:spcPts val="1400"/>
              </a:lnSpc>
            </a:pP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中国卒中学会,卒中后认知障碍管理专家委员会.中国卒中杂志.2017,12(6):519-531.</a:t>
            </a:r>
          </a:p>
        </p:txBody>
      </p:sp>
      <p:pic>
        <p:nvPicPr>
          <p:cNvPr id="36"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868720477"/>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文本框 2">
            <a:extLst>
              <a:ext uri="{FF2B5EF4-FFF2-40B4-BE49-F238E27FC236}">
                <a16:creationId xmlns:a16="http://schemas.microsoft.com/office/drawing/2014/main" id="{9CABEDA6-4C19-495F-A859-9E0555E6A0B5}"/>
              </a:ext>
            </a:extLst>
          </p:cNvPr>
          <p:cNvSpPr txBox="1"/>
          <p:nvPr/>
        </p:nvSpPr>
        <p:spPr>
          <a:xfrm>
            <a:off x="252250" y="3744326"/>
            <a:ext cx="8631619" cy="1023357"/>
          </a:xfrm>
          <a:prstGeom prst="rect">
            <a:avLst/>
          </a:prstGeom>
          <a:noFill/>
        </p:spPr>
        <p:txBody>
          <a:bodyPr wrap="square">
            <a:spAutoFit/>
          </a:bodyPr>
          <a:lstStyle/>
          <a:p>
            <a:pPr algn="just">
              <a:lnSpc>
                <a:spcPct val="150000"/>
              </a:lnSpc>
            </a:pPr>
            <a:r>
              <a:rPr lang="zh-CN" altLang="en-US" sz="1400">
                <a:effectLst/>
                <a:latin typeface="Arial" panose="020b0604020202020204" pitchFamily="34" charset="0"/>
                <a:ea typeface="微软雅黑" panose="020b0503020204020204" pitchFamily="34" charset="-122"/>
                <a:cs typeface="Arial" panose="020b0604020202020204" pitchFamily="34" charset="0"/>
              </a:rPr>
              <a:t>结果显示：在随访的</a:t>
            </a:r>
            <a:r>
              <a:rPr lang="en-US" altLang="zh-CN" sz="1400">
                <a:effectLst/>
                <a:latin typeface="Arial" panose="020b0604020202020204" pitchFamily="34" charset="0"/>
                <a:ea typeface="微软雅黑" panose="020b0503020204020204" pitchFamily="34" charset="-122"/>
                <a:cs typeface="Arial" panose="020b0604020202020204" pitchFamily="34" charset="0"/>
              </a:rPr>
              <a:t>2</a:t>
            </a:r>
            <a:r>
              <a:rPr lang="zh-CN" altLang="en-US" sz="1400">
                <a:effectLst/>
                <a:latin typeface="Arial" panose="020b0604020202020204" pitchFamily="34" charset="0"/>
                <a:ea typeface="微软雅黑" panose="020b0503020204020204" pitchFamily="34" charset="-122"/>
                <a:cs typeface="Arial" panose="020b0604020202020204" pitchFamily="34" charset="0"/>
              </a:rPr>
              <a:t>年中，患者的认知功能是动态变化的，卒中后大部分认知改善发生在</a:t>
            </a:r>
            <a:r>
              <a:rPr lang="en-US" altLang="zh-CN" sz="1400">
                <a:effectLst/>
                <a:latin typeface="Arial" panose="020b0604020202020204" pitchFamily="34" charset="0"/>
                <a:ea typeface="微软雅黑" panose="020b0503020204020204" pitchFamily="34" charset="-122"/>
                <a:cs typeface="Arial" panose="020b0604020202020204" pitchFamily="34" charset="0"/>
              </a:rPr>
              <a:t>6</a:t>
            </a:r>
            <a:r>
              <a:rPr lang="zh-CN" altLang="en-US" sz="1400">
                <a:effectLst/>
                <a:latin typeface="Arial" panose="020b0604020202020204" pitchFamily="34" charset="0"/>
                <a:ea typeface="微软雅黑" panose="020b0503020204020204" pitchFamily="34" charset="-122"/>
                <a:cs typeface="Arial" panose="020b0604020202020204" pitchFamily="34" charset="0"/>
              </a:rPr>
              <a:t>个月内。这项研究也提示我们，与阿尔茨海默病（</a:t>
            </a:r>
            <a:r>
              <a:rPr lang="en-US" altLang="zh-CN" sz="1400">
                <a:effectLst/>
                <a:latin typeface="Arial" panose="020b0604020202020204" pitchFamily="34" charset="0"/>
                <a:ea typeface="微软雅黑" panose="020b0503020204020204" pitchFamily="34" charset="-122"/>
                <a:cs typeface="Arial" panose="020b0604020202020204" pitchFamily="34" charset="0"/>
              </a:rPr>
              <a:t>AD</a:t>
            </a:r>
            <a:r>
              <a:rPr lang="zh-CN" altLang="en-US" sz="1400">
                <a:effectLst/>
                <a:latin typeface="Arial" panose="020b0604020202020204" pitchFamily="34" charset="0"/>
                <a:ea typeface="微软雅黑" panose="020b0503020204020204" pitchFamily="34" charset="-122"/>
                <a:cs typeface="Arial" panose="020b0604020202020204" pitchFamily="34" charset="0"/>
              </a:rPr>
              <a:t>）不同，大部分</a:t>
            </a:r>
            <a:r>
              <a:rPr lang="en-US" altLang="zh-CN" sz="1400">
                <a:effectLst/>
                <a:latin typeface="Arial" panose="020b0604020202020204" pitchFamily="34" charset="0"/>
                <a:ea typeface="微软雅黑" panose="020b0503020204020204" pitchFamily="34" charset="-122"/>
                <a:cs typeface="Arial" panose="020b0604020202020204" pitchFamily="34" charset="0"/>
              </a:rPr>
              <a:t>PSCI</a:t>
            </a:r>
            <a:r>
              <a:rPr lang="zh-CN" altLang="en-US" sz="1400">
                <a:effectLst/>
                <a:latin typeface="Arial" panose="020b0604020202020204" pitchFamily="34" charset="0"/>
                <a:ea typeface="微软雅黑" panose="020b0503020204020204" pitchFamily="34" charset="-122"/>
                <a:cs typeface="Arial" panose="020b0604020202020204" pitchFamily="34" charset="0"/>
              </a:rPr>
              <a:t>患者的认知障碍是可逆的，这些发现强调需要及早进行详细的神经心理检查，并需要快速开始和足够长的康复期。</a:t>
            </a:r>
            <a:endParaRPr lang="zh-CN" altLang="en-US" sz="1400">
              <a:latin typeface="Arial" panose="020b0604020202020204" pitchFamily="34" charset="0"/>
              <a:ea typeface="微软雅黑" panose="020b0503020204020204" pitchFamily="34" charset="-122"/>
              <a:cs typeface="Arial" panose="020b0604020202020204" pitchFamily="34" charset="0"/>
            </a:endParaRPr>
          </a:p>
        </p:txBody>
      </p:sp>
      <p:sp>
        <p:nvSpPr>
          <p:cNvPr id="4" name="标题 3">
            <a:extLst>
              <a:ext uri="{FF2B5EF4-FFF2-40B4-BE49-F238E27FC236}">
                <a16:creationId xmlns:a16="http://schemas.microsoft.com/office/drawing/2014/main" id="{0298D419-AF41-4FEF-BA7E-09E9844AD642}"/>
              </a:ext>
            </a:extLst>
          </p:cNvPr>
          <p:cNvSpPr txBox="1">
            <a:spLocks noChangeArrowheads="1"/>
          </p:cNvSpPr>
          <p:nvPr/>
        </p:nvSpPr>
        <p:spPr>
          <a:xfrm>
            <a:off x="764177" y="116378"/>
            <a:ext cx="8119692"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1800" b="1">
                <a:latin typeface="微软雅黑" panose="020b0503020204020204" pitchFamily="34" charset="-122"/>
                <a:ea typeface="微软雅黑" panose="020b0503020204020204" pitchFamily="34" charset="-122"/>
              </a:rPr>
              <a:t>大部分</a:t>
            </a:r>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患者的认知障碍是可逆的，且大部分认知改善发生在</a:t>
            </a:r>
            <a:r>
              <a:rPr lang="en-US" altLang="zh-CN" sz="1800" b="1">
                <a:latin typeface="微软雅黑" panose="020b0503020204020204" pitchFamily="34" charset="-122"/>
                <a:ea typeface="微软雅黑" panose="020b0503020204020204" pitchFamily="34" charset="-122"/>
              </a:rPr>
              <a:t>6</a:t>
            </a:r>
            <a:r>
              <a:rPr lang="zh-CN" altLang="en-US" sz="1800" b="1">
                <a:latin typeface="微软雅黑" panose="020b0503020204020204" pitchFamily="34" charset="-122"/>
                <a:ea typeface="微软雅黑" panose="020b0503020204020204" pitchFamily="34" charset="-122"/>
              </a:rPr>
              <a:t>个月内</a:t>
            </a:r>
          </a:p>
        </p:txBody>
      </p:sp>
      <p:pic>
        <p:nvPicPr>
          <p:cNvPr id="5" name="图片 4">
            <a:extLst>
              <a:ext uri="{FF2B5EF4-FFF2-40B4-BE49-F238E27FC236}">
                <a16:creationId xmlns:a16="http://schemas.microsoft.com/office/drawing/2014/main" id="{87B23675-4913-4828-9C33-625277B2F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31" y="839157"/>
            <a:ext cx="4146331" cy="2303751"/>
          </a:xfrm>
          <a:prstGeom prst="rect">
            <a:avLst/>
          </a:prstGeom>
        </p:spPr>
      </p:pic>
      <p:pic>
        <p:nvPicPr>
          <p:cNvPr id="7" name="图片 6">
            <a:extLst>
              <a:ext uri="{FF2B5EF4-FFF2-40B4-BE49-F238E27FC236}">
                <a16:creationId xmlns:a16="http://schemas.microsoft.com/office/drawing/2014/main" id="{CFCED46A-FEAE-4229-A28D-A99370B60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540" y="839157"/>
            <a:ext cx="4153726" cy="2303750"/>
          </a:xfrm>
          <a:prstGeom prst="rect">
            <a:avLst/>
          </a:prstGeom>
        </p:spPr>
      </p:pic>
      <p:sp>
        <p:nvSpPr>
          <p:cNvPr id="9" name="文本框 8">
            <a:extLst>
              <a:ext uri="{FF2B5EF4-FFF2-40B4-BE49-F238E27FC236}">
                <a16:creationId xmlns:a16="http://schemas.microsoft.com/office/drawing/2014/main" id="{63DA6CC6-02A7-4270-9788-BDBDA20AC683}"/>
              </a:ext>
            </a:extLst>
          </p:cNvPr>
          <p:cNvSpPr txBox="1"/>
          <p:nvPr/>
        </p:nvSpPr>
        <p:spPr>
          <a:xfrm>
            <a:off x="4730144" y="3225689"/>
            <a:ext cx="4153725" cy="526554"/>
          </a:xfrm>
          <a:prstGeom prst="rect">
            <a:avLst/>
          </a:prstGeom>
          <a:noFill/>
        </p:spPr>
        <p:txBody>
          <a:bodyPr wrap="square">
            <a:spAutoFit/>
          </a:bodyPr>
          <a:lstStyle/>
          <a:p>
            <a:pPr algn="just">
              <a:lnSpc>
                <a:spcPct val="150000"/>
              </a:lnSpc>
            </a:pP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图 </a:t>
            </a:r>
            <a:r>
              <a:rPr lang="en-US" altLang="zh-CN"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2. </a:t>
            </a: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认知领域内的变化，平均变化 </a:t>
            </a:r>
            <a:r>
              <a:rPr lang="en-US" altLang="zh-CN"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 SEM</a:t>
            </a: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a:t>
            </a:r>
            <a:r>
              <a:rPr lang="en-US" altLang="zh-CN"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6</a:t>
            </a: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个月和</a:t>
            </a:r>
            <a:r>
              <a:rPr lang="en-US" altLang="zh-CN"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2</a:t>
            </a: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年之间的变化，患者在 </a:t>
            </a:r>
            <a:r>
              <a:rPr lang="en-US" altLang="zh-CN"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6 </a:t>
            </a: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个月的检查中被归类为认知完好或受损。 </a:t>
            </a:r>
            <a:endParaRPr lang="zh-CN" altLang="en-US" sz="1000">
              <a:solidFill>
                <a:srgbClr val="4F9FB5"/>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FBA6C6-091F-4865-B974-C889FC8702CE}"/>
              </a:ext>
            </a:extLst>
          </p:cNvPr>
          <p:cNvSpPr txBox="1"/>
          <p:nvPr/>
        </p:nvSpPr>
        <p:spPr>
          <a:xfrm>
            <a:off x="260131" y="3224614"/>
            <a:ext cx="4146331" cy="526554"/>
          </a:xfrm>
          <a:prstGeom prst="rect">
            <a:avLst/>
          </a:prstGeom>
          <a:noFill/>
        </p:spPr>
        <p:txBody>
          <a:bodyPr wrap="square">
            <a:spAutoFit/>
          </a:bodyPr>
          <a:lstStyle/>
          <a:p>
            <a:pPr algn="just">
              <a:lnSpc>
                <a:spcPct val="150000"/>
              </a:lnSpc>
            </a:pP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图 </a:t>
            </a:r>
            <a:r>
              <a:rPr lang="en-US" altLang="zh-CN" sz="1000">
                <a:solidFill>
                  <a:srgbClr val="4F9FB5"/>
                </a:solidFill>
                <a:latin typeface="Arial" panose="020b0604020202020204" pitchFamily="34" charset="0"/>
                <a:ea typeface="微软雅黑" panose="020b0503020204020204" pitchFamily="34" charset="-122"/>
                <a:cs typeface="Arial" panose="020b0604020202020204" pitchFamily="34" charset="0"/>
              </a:rPr>
              <a:t>1</a:t>
            </a:r>
            <a:r>
              <a:rPr lang="en-US" altLang="zh-CN"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a:t>
            </a: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认知领域内的变化，平均变化 </a:t>
            </a:r>
            <a:r>
              <a:rPr lang="en-US" altLang="zh-CN"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 SEM</a:t>
            </a: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；基线和</a:t>
            </a:r>
            <a:r>
              <a:rPr lang="en-US" altLang="zh-CN"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6</a:t>
            </a:r>
            <a:r>
              <a:rPr lang="zh-CN" altLang="en-US" sz="1000" b="0" i="0">
                <a:solidFill>
                  <a:srgbClr val="4F9FB5"/>
                </a:solidFill>
                <a:effectLst/>
                <a:latin typeface="Arial" panose="020b0604020202020204" pitchFamily="34" charset="0"/>
                <a:ea typeface="微软雅黑" panose="020b0503020204020204" pitchFamily="34" charset="-122"/>
                <a:cs typeface="Arial" panose="020b0604020202020204" pitchFamily="34" charset="0"/>
              </a:rPr>
              <a:t>个月之间的变化，患者在基线检查时被归类为认知完好或受损， 在基线时未评估推理。</a:t>
            </a:r>
            <a:endParaRPr lang="zh-CN" altLang="en-US" sz="1000">
              <a:solidFill>
                <a:srgbClr val="4F9FB5"/>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B25A8E50-A672-4A12-969B-27ECEF7015B9}"/>
              </a:ext>
            </a:extLst>
          </p:cNvPr>
          <p:cNvSpPr txBox="1"/>
          <p:nvPr/>
        </p:nvSpPr>
        <p:spPr>
          <a:xfrm>
            <a:off x="4792720" y="4738148"/>
            <a:ext cx="4240438" cy="230832"/>
          </a:xfrm>
          <a:prstGeom prst="rect">
            <a:avLst/>
          </a:prstGeom>
          <a:noFill/>
        </p:spPr>
        <p:txBody>
          <a:bodyPr wrap="square">
            <a:spAutoFit/>
          </a:bodyPr>
          <a:lstStyle/>
          <a:p>
            <a:pPr algn="r"/>
            <a:r>
              <a:rPr lang="en-US" altLang="zh-CN" sz="900" b="0" i="0">
                <a:solidFill>
                  <a:srgbClr val="212121"/>
                </a:solidFill>
                <a:effectLst/>
                <a:latin typeface="Arial" panose="020b0604020202020204" pitchFamily="34" charset="0"/>
                <a:cs typeface="Arial" panose="020b0604020202020204" pitchFamily="34" charset="0"/>
              </a:rPr>
              <a:t>Turunen KEA, Laari SPK, </a:t>
            </a:r>
            <a:r>
              <a:rPr lang="en-US" altLang="zh-CN" sz="900" b="0" i="0">
                <a:effectLst/>
                <a:latin typeface="Arial" panose="020b0604020202020204" pitchFamily="34" charset="0"/>
                <a:ea typeface="微软雅黑" panose="020b0503020204020204" pitchFamily="34" charset="-122"/>
                <a:cs typeface="Arial" panose="020b0604020202020204" pitchFamily="34" charset="0"/>
              </a:rPr>
              <a:t>et al.</a:t>
            </a:r>
            <a:r>
              <a:rPr lang="en-US" altLang="zh-CN" sz="900">
                <a:solidFill>
                  <a:srgbClr val="212121"/>
                </a:solidFill>
                <a:latin typeface="Arial" panose="020b0604020202020204" pitchFamily="34" charset="0"/>
                <a:ea typeface="微软雅黑" panose="020b0503020204020204" pitchFamily="34" charset="-122"/>
                <a:cs typeface="Arial" panose="020b0604020202020204" pitchFamily="34" charset="0"/>
              </a:rPr>
              <a:t> </a:t>
            </a:r>
            <a:r>
              <a:rPr lang="en-US" altLang="zh-CN" sz="900" b="0" i="1">
                <a:solidFill>
                  <a:srgbClr val="212121"/>
                </a:solidFill>
                <a:effectLst/>
                <a:latin typeface="Arial" panose="020b0604020202020204" pitchFamily="34" charset="0"/>
                <a:cs typeface="Arial" panose="020b0604020202020204" pitchFamily="34" charset="0"/>
              </a:rPr>
              <a:t>J Int Neuropsychol Soc</a:t>
            </a:r>
            <a:r>
              <a:rPr lang="en-US" altLang="zh-CN" sz="900" b="0" i="0">
                <a:solidFill>
                  <a:srgbClr val="212121"/>
                </a:solidFill>
                <a:effectLst/>
                <a:latin typeface="Arial" panose="020b0604020202020204" pitchFamily="34" charset="0"/>
                <a:cs typeface="Arial" panose="020b0604020202020204" pitchFamily="34" charset="0"/>
              </a:rPr>
              <a:t>. 2018, 24(2):117-127. </a:t>
            </a:r>
            <a:endParaRPr lang="zh-CN" altLang="en-US" sz="900">
              <a:latin typeface="Arial" panose="020b0604020202020204" pitchFamily="34" charset="0"/>
              <a:cs typeface="Arial" panose="020b0604020202020204" pitchFamily="34" charset="0"/>
            </a:endParaRPr>
          </a:p>
        </p:txBody>
      </p:sp>
      <p:pic>
        <p:nvPicPr>
          <p:cNvPr id="14" name="New picture"/>
          <p:cNvPicPr>
            <a:picLocks noGrp="1" noSelect="1" noResize="1"/>
          </p:cNvPicPr>
          <p:nvPr/>
        </p:nvPicPr>
        <p:blipFill>
          <a:blip r:embed="rId4"/>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781369725"/>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标题 1">
            <a:extLst>
              <a:ext uri="{FF2B5EF4-FFF2-40B4-BE49-F238E27FC236}">
                <a16:creationId xmlns:a16="http://schemas.microsoft.com/office/drawing/2014/main" id="{7D26CAAD-2C2A-45C5-9316-03D3B352D4B0}"/>
              </a:ext>
            </a:extLst>
          </p:cNvPr>
          <p:cNvSpPr>
            <a:spLocks noGrp="1"/>
          </p:cNvSpPr>
          <p:nvPr>
            <p:ph type="title" idx="4294967295"/>
          </p:nvPr>
        </p:nvSpPr>
        <p:spPr>
          <a:xfrm>
            <a:off x="7469188" y="365125"/>
            <a:ext cx="1674812" cy="1096963"/>
          </a:xfrm>
        </p:spPr>
        <p:txBody>
          <a:bodyPr>
            <a:normAutofit/>
          </a:bodyPr>
          <a:lstStyle/>
          <a:p>
            <a:r>
              <a:rPr lang="zh-CN" altLang="en-US" sz="3600" b="1">
                <a:solidFill>
                  <a:srgbClr val="4F9FB5"/>
                </a:solidFill>
                <a:latin typeface="微软雅黑" panose="020b0503020204020204" pitchFamily="34" charset="-122"/>
                <a:ea typeface="微软雅黑" panose="020b0503020204020204" pitchFamily="34" charset="-122"/>
              </a:rPr>
              <a:t>目  录</a:t>
            </a:r>
          </a:p>
        </p:txBody>
      </p:sp>
      <p:graphicFrame>
        <p:nvGraphicFramePr>
          <p:cNvPr id="3" name="内容占位符 2">
            <a:extLst>
              <a:ext uri="{FF2B5EF4-FFF2-40B4-BE49-F238E27FC236}">
                <a16:creationId xmlns:a16="http://schemas.microsoft.com/office/drawing/2014/main" id="{88B3E1BC-68CF-4927-9B56-BE5282DC3DD6}"/>
              </a:ext>
            </a:extLst>
          </p:cNvPr>
          <p:cNvGraphicFramePr>
            <a:graphicFrameLocks noGrp="1"/>
          </p:cNvGraphicFramePr>
          <p:nvPr>
            <p:ph idx="4294967295"/>
            <p:extLst>
              <p:ext uri="{D42A27DB-BD31-4B8C-83A1-F6EECF244321}">
                <p14:modId xmlns:p14="http://schemas.microsoft.com/office/powerpoint/2010/main" val="1686895394"/>
              </p:ext>
            </p:extLst>
          </p:nvPr>
        </p:nvGraphicFramePr>
        <p:xfrm>
          <a:off x="1697566" y="1127125"/>
          <a:ext cx="5754159" cy="2882900"/>
        </p:xfrm>
        <a:graphic>
          <a:graphicData uri="http://schemas.openxmlformats.org/drawingml/2006/diagram">
            <dgm:relIds xmlns:dgm="http://schemas.openxmlformats.org/drawingml/2006/diagram" r:dm="rId3" r:lo="rId4" r:qs="rId5" r:cs="rId6"/>
          </a:graphicData>
        </a:graphic>
      </p:graphicFrame>
      <p:pic>
        <p:nvPicPr>
          <p:cNvPr id="10250" name="New picture"/>
          <p:cNvPicPr>
            <a:picLocks noGrp="1" noSelect="1" noResize="1"/>
          </p:cNvPicPr>
          <p:nvPr/>
        </p:nvPicPr>
        <p:blipFill>
          <a:blip r:embed="rId7"/>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660400274"/>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3">
            <a:extLst>
              <a:ext uri="{FF2B5EF4-FFF2-40B4-BE49-F238E27FC236}">
                <a16:creationId xmlns:a16="http://schemas.microsoft.com/office/drawing/2014/main" id="{02E61A17-62DB-42A4-A7A1-4DFD48314FF2}"/>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的筛查原则</a:t>
            </a:r>
          </a:p>
        </p:txBody>
      </p:sp>
      <p:pic>
        <p:nvPicPr>
          <p:cNvPr id="5" name="Picture 3">
            <a:extLst>
              <a:ext uri="{FF2B5EF4-FFF2-40B4-BE49-F238E27FC236}">
                <a16:creationId xmlns:a16="http://schemas.microsoft.com/office/drawing/2014/main" id="{8A9DB7A6-58F8-4968-B3C0-338DA0EF96CB}"/>
              </a:ext>
            </a:extLst>
          </p:cNvPr>
          <p:cNvPicPr>
            <a:picLocks noChangeAspect="1" noChangeArrowheads="1"/>
          </p:cNvPicPr>
          <p:nvPr/>
        </p:nvPicPr>
        <p:blipFill>
          <a:blip r:embed="rId2"/>
          <a:stretch>
            <a:fillRect/>
          </a:stretch>
        </p:blipFill>
        <p:spPr bwMode="auto">
          <a:xfrm>
            <a:off x="3330575" y="1682750"/>
            <a:ext cx="2197100" cy="2209800"/>
          </a:xfrm>
          <a:prstGeom prst="rect">
            <a:avLst/>
          </a:prstGeom>
          <a:noFill/>
        </p:spPr>
      </p:pic>
      <p:sp>
        <p:nvSpPr>
          <p:cNvPr id="3" name="Freeform 3">
            <a:extLst>
              <a:ext uri="{FF2B5EF4-FFF2-40B4-BE49-F238E27FC236}">
                <a16:creationId xmlns:a16="http://schemas.microsoft.com/office/drawing/2014/main" id="{C56140F4-1F7D-4567-BABE-56E0D2D3D440}"/>
              </a:ext>
            </a:extLst>
          </p:cNvPr>
          <p:cNvSpPr/>
          <p:nvPr/>
        </p:nvSpPr>
        <p:spPr>
          <a:xfrm>
            <a:off x="4461890" y="1576577"/>
            <a:ext cx="3275076" cy="431292"/>
          </a:xfrm>
          <a:custGeom>
            <a:gdLst>
              <a:gd name="connsiteX0" fmla="*/ 27432 w 3275076"/>
              <a:gd name="connsiteY0" fmla="*/ 0 h 431292"/>
              <a:gd name="connsiteX1" fmla="*/ 3059176 w 3275076"/>
              <a:gd name="connsiteY1" fmla="*/ 0 h 431292"/>
              <a:gd name="connsiteX2" fmla="*/ 3275076 w 3275076"/>
              <a:gd name="connsiteY2" fmla="*/ 215645 h 431292"/>
              <a:gd name="connsiteX3" fmla="*/ 3059176 w 3275076"/>
              <a:gd name="connsiteY3" fmla="*/ 431292 h 431292"/>
              <a:gd name="connsiteX4" fmla="*/ 873252 w 3275076"/>
              <a:gd name="connsiteY4" fmla="*/ 431292 h 431292"/>
              <a:gd name="connsiteX5" fmla="*/ 804164 w 3275076"/>
              <a:gd name="connsiteY5" fmla="*/ 355345 h 431292"/>
              <a:gd name="connsiteX6" fmla="*/ 69596 w 3275076"/>
              <a:gd name="connsiteY6" fmla="*/ 6223 h 431292"/>
              <a:gd name="connsiteX7" fmla="*/ 0 w 3275076"/>
              <a:gd name="connsiteY7" fmla="*/ 2794 h 431292"/>
              <a:gd name="connsiteX8" fmla="*/ 27432 w 3275076"/>
              <a:gd name="connsiteY8" fmla="*/ 0 h 431292"/>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75076" h="431292">
                <a:moveTo>
                  <a:pt x="27432" y="0"/>
                </a:moveTo>
                <a:lnTo>
                  <a:pt x="3059176" y="0"/>
                </a:lnTo>
                <a:cubicBezTo>
                  <a:pt x="3178428" y="0"/>
                  <a:pt x="3275076" y="96520"/>
                  <a:pt x="3275076" y="215645"/>
                </a:cubicBezTo>
                <a:cubicBezTo>
                  <a:pt x="3275076" y="334772"/>
                  <a:pt x="3178428" y="431292"/>
                  <a:pt x="3059176" y="431292"/>
                </a:cubicBezTo>
                <a:lnTo>
                  <a:pt x="873252" y="431292"/>
                </a:lnTo>
                <a:lnTo>
                  <a:pt x="804164" y="355345"/>
                </a:lnTo>
                <a:cubicBezTo>
                  <a:pt x="611886" y="163195"/>
                  <a:pt x="355346" y="35305"/>
                  <a:pt x="69596" y="6223"/>
                </a:cubicBezTo>
                <a:lnTo>
                  <a:pt x="0" y="2794"/>
                </a:lnTo>
                <a:lnTo>
                  <a:pt x="27432" y="0"/>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3">
            <a:extLst>
              <a:ext uri="{FF2B5EF4-FFF2-40B4-BE49-F238E27FC236}">
                <a16:creationId xmlns:a16="http://schemas.microsoft.com/office/drawing/2014/main" id="{CA0C52E9-C234-40AE-8AA7-D1F6DC80AE2B}"/>
              </a:ext>
            </a:extLst>
          </p:cNvPr>
          <p:cNvSpPr/>
          <p:nvPr/>
        </p:nvSpPr>
        <p:spPr>
          <a:xfrm>
            <a:off x="1127378" y="3573017"/>
            <a:ext cx="3279648" cy="432816"/>
          </a:xfrm>
          <a:custGeom>
            <a:gdLst>
              <a:gd name="connsiteX0" fmla="*/ 216027 w 3279648"/>
              <a:gd name="connsiteY0" fmla="*/ 0 h 432816"/>
              <a:gd name="connsiteX1" fmla="*/ 2353310 w 3279648"/>
              <a:gd name="connsiteY1" fmla="*/ 0 h 432816"/>
              <a:gd name="connsiteX2" fmla="*/ 2422524 w 3279648"/>
              <a:gd name="connsiteY2" fmla="*/ 76327 h 432816"/>
              <a:gd name="connsiteX3" fmla="*/ 3157219 w 3279648"/>
              <a:gd name="connsiteY3" fmla="*/ 426592 h 432816"/>
              <a:gd name="connsiteX4" fmla="*/ 3279648 w 3279648"/>
              <a:gd name="connsiteY4" fmla="*/ 432689 h 432816"/>
              <a:gd name="connsiteX5" fmla="*/ 3278759 w 3279648"/>
              <a:gd name="connsiteY5" fmla="*/ 432816 h 432816"/>
              <a:gd name="connsiteX6" fmla="*/ 216027 w 3279648"/>
              <a:gd name="connsiteY6" fmla="*/ 432816 h 432816"/>
              <a:gd name="connsiteX7" fmla="*/ 0 w 3279648"/>
              <a:gd name="connsiteY7" fmla="*/ 216408 h 432816"/>
              <a:gd name="connsiteX8" fmla="*/ 216027 w 3279648"/>
              <a:gd name="connsiteY8" fmla="*/ 0 h 432816"/>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79648" h="432816">
                <a:moveTo>
                  <a:pt x="216027" y="0"/>
                </a:moveTo>
                <a:lnTo>
                  <a:pt x="2353310" y="0"/>
                </a:lnTo>
                <a:lnTo>
                  <a:pt x="2422524" y="76327"/>
                </a:lnTo>
                <a:cubicBezTo>
                  <a:pt x="2614803" y="268985"/>
                  <a:pt x="2871342" y="397383"/>
                  <a:pt x="3157219" y="426592"/>
                </a:cubicBezTo>
                <a:lnTo>
                  <a:pt x="3279648" y="432689"/>
                </a:lnTo>
                <a:lnTo>
                  <a:pt x="3278759" y="432816"/>
                </a:lnTo>
                <a:lnTo>
                  <a:pt x="216027" y="432816"/>
                </a:lnTo>
                <a:cubicBezTo>
                  <a:pt x="96685" y="432816"/>
                  <a:pt x="0" y="335915"/>
                  <a:pt x="0" y="216408"/>
                </a:cubicBezTo>
                <a:cubicBezTo>
                  <a:pt x="0" y="96901"/>
                  <a:pt x="96685" y="0"/>
                  <a:pt x="216027" y="0"/>
                </a:cubicBez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
            <a:extLst>
              <a:ext uri="{FF2B5EF4-FFF2-40B4-BE49-F238E27FC236}">
                <a16:creationId xmlns:a16="http://schemas.microsoft.com/office/drawing/2014/main" id="{0E2A33E1-604C-40F2-8FAB-BCB39CA49AEC}"/>
              </a:ext>
            </a:extLst>
          </p:cNvPr>
          <p:cNvSpPr txBox="1"/>
          <p:nvPr/>
        </p:nvSpPr>
        <p:spPr>
          <a:xfrm>
            <a:off x="3711575" y="2559050"/>
            <a:ext cx="1436291" cy="485902"/>
          </a:xfrm>
          <a:prstGeom prst="rect">
            <a:avLst/>
          </a:prstGeom>
          <a:noFill/>
        </p:spPr>
        <p:txBody>
          <a:bodyPr wrap="none" lIns="0" tIns="0" rIns="0" rtlCol="0">
            <a:spAutoFit/>
          </a:bodyPr>
          <a:lstStyle/>
          <a:p>
            <a:pPr>
              <a:lnSpc>
                <a:spcPts val="3600"/>
              </a:lnSpc>
            </a:pPr>
            <a:r>
              <a:rPr lang="en-US" altLang="zh-CN" sz="2795" b="1">
                <a:solidFill>
                  <a:srgbClr val="4F9FB5"/>
                </a:solidFill>
                <a:latin typeface="微软雅黑" panose="020b0503020204020204" pitchFamily="18" charset="-122"/>
                <a:cs typeface="微软雅黑" panose="020b0503020204020204" pitchFamily="18" charset="-122"/>
              </a:rPr>
              <a:t>筛查原则</a:t>
            </a:r>
          </a:p>
        </p:txBody>
      </p:sp>
      <p:sp>
        <p:nvSpPr>
          <p:cNvPr id="7" name="TextBox 1">
            <a:extLst>
              <a:ext uri="{FF2B5EF4-FFF2-40B4-BE49-F238E27FC236}">
                <a16:creationId xmlns:a16="http://schemas.microsoft.com/office/drawing/2014/main" id="{0D73000D-CE9F-472B-83AA-EF212015A8F5}"/>
              </a:ext>
            </a:extLst>
          </p:cNvPr>
          <p:cNvSpPr txBox="1"/>
          <p:nvPr/>
        </p:nvSpPr>
        <p:spPr>
          <a:xfrm>
            <a:off x="257175" y="2282929"/>
            <a:ext cx="2712641" cy="1114344"/>
          </a:xfrm>
          <a:prstGeom prst="rect">
            <a:avLst/>
          </a:prstGeom>
          <a:noFill/>
        </p:spPr>
        <p:txBody>
          <a:bodyPr wrap="square" lIns="0" tIns="0" rIns="0" rtlCol="0">
            <a:spAutoFit/>
          </a:bodyPr>
          <a:lstStyle/>
          <a:p>
            <a:pPr algn="just">
              <a:lnSpc>
                <a:spcPct val="150000"/>
              </a:lnSpc>
              <a:tabLst>
                <a:tab pos="342900"/>
                <a:tab pos="520700"/>
              </a:tabLst>
            </a:pPr>
            <a:r>
              <a:rPr lang="en-US" altLang="zh-CN" sz="1595" err="1">
                <a:solidFill>
                  <a:srgbClr val="000000"/>
                </a:solidFill>
                <a:latin typeface="Arial" panose="020b0604020202020204" pitchFamily="34" charset="0"/>
                <a:ea typeface="微软雅黑" panose="020b0503020204020204" pitchFamily="34" charset="-122"/>
                <a:cs typeface="Arial" panose="020b0604020202020204" pitchFamily="34" charset="0"/>
              </a:rPr>
              <a:t>在采集病史或临床检查过程中发现存在显</a:t>
            </a:r>
            <a:r>
              <a:rPr lang="en-US" altLang="zh-CN" sz="1600" err="1">
                <a:solidFill>
                  <a:srgbClr val="000000"/>
                </a:solidFill>
                <a:latin typeface="Arial" panose="020b0604020202020204" pitchFamily="34" charset="0"/>
                <a:ea typeface="微软雅黑" panose="020b0503020204020204" pitchFamily="34" charset="-122"/>
                <a:cs typeface="Arial" panose="020b0604020202020204" pitchFamily="34" charset="0"/>
              </a:rPr>
              <a:t>著的认知、感知</a:t>
            </a:r>
            <a:r>
              <a:rPr lang="zh-CN" altLang="en-US" sz="1600">
                <a:solidFill>
                  <a:srgbClr val="000000"/>
                </a:solidFill>
                <a:latin typeface="Arial" panose="020b0604020202020204" pitchFamily="34" charset="0"/>
                <a:ea typeface="微软雅黑" panose="020b0503020204020204" pitchFamily="34" charset="-122"/>
                <a:cs typeface="Arial" panose="020b0604020202020204" pitchFamily="34" charset="0"/>
              </a:rPr>
              <a:t>或</a:t>
            </a:r>
            <a:r>
              <a:rPr lang="en-US" altLang="zh-CN" sz="1600" err="1">
                <a:solidFill>
                  <a:srgbClr val="000000"/>
                </a:solidFill>
                <a:latin typeface="Arial" panose="020b0604020202020204" pitchFamily="34" charset="0"/>
                <a:ea typeface="微软雅黑" panose="020b0503020204020204" pitchFamily="34" charset="-122"/>
                <a:cs typeface="Arial" panose="020b0604020202020204" pitchFamily="34" charset="0"/>
              </a:rPr>
              <a:t>功</a:t>
            </a:r>
            <a:r>
              <a:rPr lang="en-US" altLang="zh-CN" sz="1595" err="1">
                <a:solidFill>
                  <a:srgbClr val="000000"/>
                </a:solidFill>
                <a:latin typeface="Arial" panose="020b0604020202020204" pitchFamily="34" charset="0"/>
                <a:ea typeface="微软雅黑" panose="020b0503020204020204" pitchFamily="34" charset="-122"/>
                <a:cs typeface="Arial" panose="020b0604020202020204" pitchFamily="34" charset="0"/>
              </a:rPr>
              <a:t>能下降的卒中患者</a:t>
            </a:r>
            <a:r>
              <a:rPr lang="zh-CN" altLang="en-US" sz="1595">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1595">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TextBox 1">
            <a:extLst>
              <a:ext uri="{FF2B5EF4-FFF2-40B4-BE49-F238E27FC236}">
                <a16:creationId xmlns:a16="http://schemas.microsoft.com/office/drawing/2014/main" id="{EBAEDADD-066E-4F2E-BC25-CE410B1D9EE5}"/>
              </a:ext>
            </a:extLst>
          </p:cNvPr>
          <p:cNvSpPr txBox="1"/>
          <p:nvPr/>
        </p:nvSpPr>
        <p:spPr>
          <a:xfrm>
            <a:off x="5889498" y="2282929"/>
            <a:ext cx="3004134" cy="1480213"/>
          </a:xfrm>
          <a:prstGeom prst="rect">
            <a:avLst/>
          </a:prstGeom>
          <a:noFill/>
        </p:spPr>
        <p:txBody>
          <a:bodyPr wrap="square" lIns="0" tIns="0" rIns="0" rtlCol="0">
            <a:spAutoFit/>
          </a:bodyPr>
          <a:lstStyle/>
          <a:p>
            <a:pPr algn="just">
              <a:lnSpc>
                <a:spcPct val="150000"/>
              </a:lnSpc>
            </a:pPr>
            <a:r>
              <a:rPr lang="en-US" altLang="zh-CN" sz="1595" err="1">
                <a:solidFill>
                  <a:srgbClr val="000000"/>
                </a:solidFill>
                <a:latin typeface="Arial" panose="020b0604020202020204" pitchFamily="34" charset="0"/>
                <a:ea typeface="微软雅黑" panose="020b0503020204020204" pitchFamily="34" charset="-122"/>
                <a:cs typeface="Arial" panose="020b0604020202020204" pitchFamily="34" charset="0"/>
              </a:rPr>
              <a:t>根据患者人群、康复阶段、个体或家庭的实际需求以及相应的医疗资源来作个体化的筛查工具选择</a:t>
            </a:r>
            <a:r>
              <a:rPr lang="zh-CN" altLang="en-US" sz="1595">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1595">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1DF05921-357D-4CF8-B410-4F643ED43EA0}"/>
              </a:ext>
            </a:extLst>
          </p:cNvPr>
          <p:cNvSpPr txBox="1"/>
          <p:nvPr/>
        </p:nvSpPr>
        <p:spPr>
          <a:xfrm>
            <a:off x="5238750" y="1617082"/>
            <a:ext cx="2286000" cy="369332"/>
          </a:xfrm>
          <a:prstGeom prst="rect">
            <a:avLst/>
          </a:prstGeom>
          <a:noFill/>
        </p:spPr>
        <p:txBody>
          <a:bodyPr wrap="square">
            <a:spAutoFit/>
          </a:bodyPr>
          <a:lstStyle/>
          <a:p>
            <a:pPr algn="ctr"/>
            <a:r>
              <a:rPr lang="en-US" altLang="zh-CN" sz="1800" b="1" err="1">
                <a:solidFill>
                  <a:srgbClr val="FFFFFF"/>
                </a:solidFill>
                <a:latin typeface="Arial" panose="020b0604020202020204" pitchFamily="34" charset="0"/>
                <a:ea typeface="微软雅黑" panose="020b0503020204020204" pitchFamily="34" charset="-122"/>
                <a:cs typeface="Arial" panose="020b0604020202020204" pitchFamily="34" charset="0"/>
              </a:rPr>
              <a:t>个体化选择评估工具</a:t>
            </a: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B0855FF5-6D15-40B4-8E29-B31B956A9934}"/>
              </a:ext>
            </a:extLst>
          </p:cNvPr>
          <p:cNvSpPr txBox="1"/>
          <p:nvPr/>
        </p:nvSpPr>
        <p:spPr>
          <a:xfrm>
            <a:off x="1260475" y="3609696"/>
            <a:ext cx="2263775" cy="369332"/>
          </a:xfrm>
          <a:prstGeom prst="rect">
            <a:avLst/>
          </a:prstGeom>
          <a:noFill/>
        </p:spPr>
        <p:txBody>
          <a:bodyPr wrap="square">
            <a:spAutoFit/>
          </a:bodyPr>
          <a:lstStyle/>
          <a:p>
            <a:r>
              <a:rPr lang="en-US" altLang="zh-CN" sz="1800" b="1" err="1">
                <a:solidFill>
                  <a:srgbClr val="FFFFFF"/>
                </a:solidFill>
                <a:latin typeface="Arial" panose="020b0604020202020204" pitchFamily="34" charset="0"/>
                <a:ea typeface="微软雅黑" panose="020b0503020204020204" pitchFamily="34" charset="-122"/>
                <a:cs typeface="Arial" panose="020b0604020202020204" pitchFamily="34" charset="0"/>
              </a:rPr>
              <a:t>识别PSCI高危人群</a:t>
            </a:r>
            <a:endParaRPr lang="zh-CN" altLang="en-US" b="1">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AAEAC8BD-B77A-41A2-B9CE-F5F9AEA3B9E4}"/>
              </a:ext>
            </a:extLst>
          </p:cNvPr>
          <p:cNvSpPr txBox="1"/>
          <p:nvPr/>
        </p:nvSpPr>
        <p:spPr>
          <a:xfrm>
            <a:off x="6172199" y="4743464"/>
            <a:ext cx="2845257" cy="283658"/>
          </a:xfrm>
          <a:prstGeom prst="rect">
            <a:avLst/>
          </a:prstGeom>
          <a:noFill/>
        </p:spPr>
        <p:txBody>
          <a:bodyPr wrap="square">
            <a:spAutoFit/>
          </a:bodyPr>
          <a:lstStyle/>
          <a:p>
            <a:pPr algn="r">
              <a:lnSpc>
                <a:spcPct val="150000"/>
              </a:lnSpc>
              <a:tabLst>
                <a:tab pos="1752556"/>
              </a:tabLst>
            </a:pPr>
            <a:r>
              <a:rPr lang="en-US" altLang="zh-CN" sz="900" err="1">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 中国卒中杂志.2021,16(4):376-389.</a:t>
            </a:r>
          </a:p>
        </p:txBody>
      </p:sp>
      <p:pic>
        <p:nvPicPr>
          <p:cNvPr id="15"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217824028"/>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3">
            <a:extLst>
              <a:ext uri="{FF2B5EF4-FFF2-40B4-BE49-F238E27FC236}">
                <a16:creationId xmlns:a16="http://schemas.microsoft.com/office/drawing/2014/main" id="{EB76A95E-6D50-46B5-99D2-4C3CCA99AD14}"/>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的筛查流程</a:t>
            </a:r>
          </a:p>
        </p:txBody>
      </p:sp>
      <p:grpSp>
        <p:nvGrpSpPr>
          <p:cNvPr id="81" name="组合 80">
            <a:extLst>
              <a:ext uri="{FF2B5EF4-FFF2-40B4-BE49-F238E27FC236}">
                <a16:creationId xmlns:a16="http://schemas.microsoft.com/office/drawing/2014/main" id="{89693E5D-89D5-4798-B30D-2EC7EBB184A1}"/>
              </a:ext>
            </a:extLst>
          </p:cNvPr>
          <p:cNvGrpSpPr/>
          <p:nvPr/>
        </p:nvGrpSpPr>
        <p:grpSpPr>
          <a:xfrm>
            <a:off x="1466345" y="750605"/>
            <a:ext cx="6218781" cy="3865358"/>
            <a:chOff x="2793982" y="829733"/>
            <a:chExt cx="6218781" cy="3865358"/>
          </a:xfrm>
        </p:grpSpPr>
        <p:grpSp>
          <p:nvGrpSpPr>
            <p:cNvPr id="9" name="组合 8">
              <a:extLst>
                <a:ext uri="{FF2B5EF4-FFF2-40B4-BE49-F238E27FC236}">
                  <a16:creationId xmlns:a16="http://schemas.microsoft.com/office/drawing/2014/main" id="{502374E9-4CDA-4E0F-BBB7-C0105199DF2D}"/>
                </a:ext>
              </a:extLst>
            </p:cNvPr>
            <p:cNvGrpSpPr/>
            <p:nvPr/>
          </p:nvGrpSpPr>
          <p:grpSpPr>
            <a:xfrm>
              <a:off x="5046133" y="829733"/>
              <a:ext cx="2006600" cy="409575"/>
              <a:chOff x="5401734" y="829733"/>
              <a:chExt cx="2006600" cy="409575"/>
            </a:xfrm>
          </p:grpSpPr>
          <p:sp>
            <p:nvSpPr>
              <p:cNvPr id="4" name="矩形: 圆角 3">
                <a:extLst>
                  <a:ext uri="{FF2B5EF4-FFF2-40B4-BE49-F238E27FC236}">
                    <a16:creationId xmlns:a16="http://schemas.microsoft.com/office/drawing/2014/main" id="{83B01838-5A13-4573-BCD6-E7DB7B53D99F}"/>
                  </a:ext>
                </a:extLst>
              </p:cNvPr>
              <p:cNvSpPr/>
              <p:nvPr/>
            </p:nvSpPr>
            <p:spPr>
              <a:xfrm>
                <a:off x="5401734" y="829733"/>
                <a:ext cx="2006600" cy="409575"/>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C9ABA6E-F045-429A-BC93-E616B500D059}"/>
                  </a:ext>
                </a:extLst>
              </p:cNvPr>
              <p:cNvSpPr txBox="1"/>
              <p:nvPr/>
            </p:nvSpPr>
            <p:spPr>
              <a:xfrm>
                <a:off x="5723467" y="872067"/>
                <a:ext cx="1270000" cy="307777"/>
              </a:xfrm>
              <a:prstGeom prst="rect">
                <a:avLst/>
              </a:prstGeom>
              <a:noFill/>
            </p:spPr>
            <p:txBody>
              <a:bodyPr wrap="square" rtlCol="0">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有卒中事件</a:t>
                </a:r>
              </a:p>
            </p:txBody>
          </p:sp>
        </p:grpSp>
        <p:cxnSp>
          <p:nvCxnSpPr>
            <p:cNvPr id="7" name="直接箭头连接符 6">
              <a:extLst>
                <a:ext uri="{FF2B5EF4-FFF2-40B4-BE49-F238E27FC236}">
                  <a16:creationId xmlns:a16="http://schemas.microsoft.com/office/drawing/2014/main" id="{475E46E4-640D-4CA8-AB0B-3AA5526FC10A}"/>
                </a:ext>
              </a:extLst>
            </p:cNvPr>
            <p:cNvCxnSpPr/>
            <p:nvPr/>
          </p:nvCxnSpPr>
          <p:spPr>
            <a:xfrm flipH="1">
              <a:off x="6019799" y="1264709"/>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E9C842D-B55A-4C39-921B-A779F52D9ABE}"/>
                </a:ext>
              </a:extLst>
            </p:cNvPr>
            <p:cNvGrpSpPr/>
            <p:nvPr/>
          </p:nvGrpSpPr>
          <p:grpSpPr>
            <a:xfrm>
              <a:off x="3691457" y="1583267"/>
              <a:ext cx="4656671" cy="565554"/>
              <a:chOff x="4605866" y="829733"/>
              <a:chExt cx="4656671" cy="565554"/>
            </a:xfrm>
          </p:grpSpPr>
          <p:sp>
            <p:nvSpPr>
              <p:cNvPr id="11" name="矩形: 圆角 10">
                <a:extLst>
                  <a:ext uri="{FF2B5EF4-FFF2-40B4-BE49-F238E27FC236}">
                    <a16:creationId xmlns:a16="http://schemas.microsoft.com/office/drawing/2014/main" id="{CAEF4D92-06C9-47D2-8829-073FB94E7DC8}"/>
                  </a:ext>
                </a:extLst>
              </p:cNvPr>
              <p:cNvSpPr/>
              <p:nvPr/>
            </p:nvSpPr>
            <p:spPr>
              <a:xfrm>
                <a:off x="4605866" y="829733"/>
                <a:ext cx="4656671" cy="565554"/>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6C2FDBF-2C45-43EA-92D4-A941F842BED6}"/>
                  </a:ext>
                </a:extLst>
              </p:cNvPr>
              <p:cNvSpPr txBox="1"/>
              <p:nvPr/>
            </p:nvSpPr>
            <p:spPr>
              <a:xfrm>
                <a:off x="4605867" y="872067"/>
                <a:ext cx="4656670" cy="523220"/>
              </a:xfrm>
              <a:prstGeom prst="rect">
                <a:avLst/>
              </a:prstGeom>
              <a:noFill/>
            </p:spPr>
            <p:txBody>
              <a:bodyPr wrap="square" rtlCol="0">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病史、体检、认知筛查（如</a:t>
                </a:r>
                <a:r>
                  <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rPr>
                  <a:t>Mini-cog</a:t>
                </a: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量表、</a:t>
                </a:r>
                <a:r>
                  <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rPr>
                  <a:t>MMSE</a:t>
                </a: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量表、</a:t>
                </a:r>
                <a:r>
                  <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rPr>
                  <a:t>MOCA</a:t>
                </a: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量表、</a:t>
                </a:r>
                <a:r>
                  <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rPr>
                  <a:t>mini-MOCA</a:t>
                </a: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a:t>
                </a:r>
              </a:p>
            </p:txBody>
          </p:sp>
        </p:grpSp>
        <p:sp>
          <p:nvSpPr>
            <p:cNvPr id="14" name="文本框 13">
              <a:extLst>
                <a:ext uri="{FF2B5EF4-FFF2-40B4-BE49-F238E27FC236}">
                  <a16:creationId xmlns:a16="http://schemas.microsoft.com/office/drawing/2014/main" id="{1821EF16-1F2E-4ADD-92F0-37FBB708FB24}"/>
                </a:ext>
              </a:extLst>
            </p:cNvPr>
            <p:cNvSpPr txBox="1"/>
            <p:nvPr/>
          </p:nvSpPr>
          <p:spPr>
            <a:xfrm>
              <a:off x="5367863" y="2187577"/>
              <a:ext cx="347126" cy="307777"/>
            </a:xfrm>
            <a:prstGeom prst="rect">
              <a:avLst/>
            </a:prstGeom>
            <a:noFill/>
          </p:spPr>
          <p:txBody>
            <a:bodyPr wrap="square" rtlCol="0">
              <a:spAutoFit/>
            </a:bodyPr>
            <a:lstStyle/>
            <a:p>
              <a:r>
                <a:rPr lang="zh-CN" altLang="en-US" sz="1400">
                  <a:latin typeface="Arial" panose="020b0604020202020204" pitchFamily="34" charset="0"/>
                  <a:ea typeface="微软雅黑" panose="020b0503020204020204" pitchFamily="34" charset="-122"/>
                  <a:cs typeface="Arial" panose="020b0604020202020204" pitchFamily="34" charset="0"/>
                </a:rPr>
                <a:t>有</a:t>
              </a:r>
            </a:p>
          </p:txBody>
        </p:sp>
        <p:sp>
          <p:nvSpPr>
            <p:cNvPr id="15" name="文本框 14">
              <a:extLst>
                <a:ext uri="{FF2B5EF4-FFF2-40B4-BE49-F238E27FC236}">
                  <a16:creationId xmlns:a16="http://schemas.microsoft.com/office/drawing/2014/main" id="{A2ADCBEE-3F83-45F9-96ED-A978ABF75DA2}"/>
                </a:ext>
              </a:extLst>
            </p:cNvPr>
            <p:cNvSpPr txBox="1"/>
            <p:nvPr/>
          </p:nvSpPr>
          <p:spPr>
            <a:xfrm>
              <a:off x="6324599" y="2187576"/>
              <a:ext cx="474130" cy="307777"/>
            </a:xfrm>
            <a:prstGeom prst="rect">
              <a:avLst/>
            </a:prstGeom>
            <a:noFill/>
          </p:spPr>
          <p:txBody>
            <a:bodyPr wrap="square" rtlCol="0">
              <a:spAutoFit/>
            </a:bodyPr>
            <a:lstStyle/>
            <a:p>
              <a:r>
                <a:rPr lang="zh-CN" altLang="en-US" sz="1400">
                  <a:latin typeface="Arial" panose="020b0604020202020204" pitchFamily="34" charset="0"/>
                  <a:ea typeface="微软雅黑" panose="020b0503020204020204" pitchFamily="34" charset="-122"/>
                  <a:cs typeface="Arial" panose="020b0604020202020204" pitchFamily="34" charset="0"/>
                </a:rPr>
                <a:t>无</a:t>
              </a:r>
            </a:p>
          </p:txBody>
        </p:sp>
        <p:cxnSp>
          <p:nvCxnSpPr>
            <p:cNvPr id="17" name="直接连接符 16">
              <a:extLst>
                <a:ext uri="{FF2B5EF4-FFF2-40B4-BE49-F238E27FC236}">
                  <a16:creationId xmlns:a16="http://schemas.microsoft.com/office/drawing/2014/main" id="{88E303AE-C719-4DD9-9E8C-88B0F983DDC6}"/>
                </a:ext>
              </a:extLst>
            </p:cNvPr>
            <p:cNvCxnSpPr/>
            <p:nvPr/>
          </p:nvCxnSpPr>
          <p:spPr>
            <a:xfrm>
              <a:off x="6019794" y="2173814"/>
              <a:ext cx="1" cy="321539"/>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414BFF4-F465-470A-A5C7-BC0C8D99075A}"/>
                </a:ext>
              </a:extLst>
            </p:cNvPr>
            <p:cNvCxnSpPr/>
            <p:nvPr/>
          </p:nvCxnSpPr>
          <p:spPr>
            <a:xfrm>
              <a:off x="4571996" y="2504016"/>
              <a:ext cx="2878667" cy="0"/>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00E42AC-B78D-43AA-96EE-98B677C880D5}"/>
                </a:ext>
              </a:extLst>
            </p:cNvPr>
            <p:cNvCxnSpPr/>
            <p:nvPr/>
          </p:nvCxnSpPr>
          <p:spPr>
            <a:xfrm flipH="1">
              <a:off x="4571991" y="2500843"/>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40562EE-0D99-43CB-869C-4666F96618F6}"/>
                </a:ext>
              </a:extLst>
            </p:cNvPr>
            <p:cNvCxnSpPr/>
            <p:nvPr/>
          </p:nvCxnSpPr>
          <p:spPr>
            <a:xfrm flipH="1">
              <a:off x="7459126" y="2500843"/>
              <a:ext cx="0" cy="301625"/>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AE84D1F0-E01A-4FA3-9E1E-C20745C4666E}"/>
                </a:ext>
              </a:extLst>
            </p:cNvPr>
            <p:cNvGrpSpPr/>
            <p:nvPr/>
          </p:nvGrpSpPr>
          <p:grpSpPr>
            <a:xfrm>
              <a:off x="3572932" y="2836334"/>
              <a:ext cx="2006600" cy="409575"/>
              <a:chOff x="5401734" y="829733"/>
              <a:chExt cx="2006600" cy="409575"/>
            </a:xfrm>
          </p:grpSpPr>
          <p:sp>
            <p:nvSpPr>
              <p:cNvPr id="30" name="矩形: 圆角 29">
                <a:extLst>
                  <a:ext uri="{FF2B5EF4-FFF2-40B4-BE49-F238E27FC236}">
                    <a16:creationId xmlns:a16="http://schemas.microsoft.com/office/drawing/2014/main" id="{B60CAB9B-FFEC-48E3-98CA-854B4D2315E6}"/>
                  </a:ext>
                </a:extLst>
              </p:cNvPr>
              <p:cNvSpPr/>
              <p:nvPr/>
            </p:nvSpPr>
            <p:spPr>
              <a:xfrm>
                <a:off x="5401734" y="829733"/>
                <a:ext cx="2006600" cy="409575"/>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54D84AF9-6FD9-4976-8595-8D15CF1AA741}"/>
                  </a:ext>
                </a:extLst>
              </p:cNvPr>
              <p:cNvSpPr txBox="1"/>
              <p:nvPr/>
            </p:nvSpPr>
            <p:spPr>
              <a:xfrm>
                <a:off x="5401734" y="872067"/>
                <a:ext cx="2006600" cy="307777"/>
              </a:xfrm>
              <a:prstGeom prst="rect">
                <a:avLst/>
              </a:prstGeom>
              <a:noFill/>
            </p:spPr>
            <p:txBody>
              <a:bodyPr wrap="square" rtlCol="0">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日常生活功能下降</a:t>
                </a:r>
              </a:p>
            </p:txBody>
          </p:sp>
        </p:grpSp>
        <p:grpSp>
          <p:nvGrpSpPr>
            <p:cNvPr id="32" name="组合 31">
              <a:extLst>
                <a:ext uri="{FF2B5EF4-FFF2-40B4-BE49-F238E27FC236}">
                  <a16:creationId xmlns:a16="http://schemas.microsoft.com/office/drawing/2014/main" id="{0D323444-C245-4DB7-B489-E88966EBB041}"/>
                </a:ext>
              </a:extLst>
            </p:cNvPr>
            <p:cNvGrpSpPr/>
            <p:nvPr/>
          </p:nvGrpSpPr>
          <p:grpSpPr>
            <a:xfrm>
              <a:off x="6460077" y="2836334"/>
              <a:ext cx="2006600" cy="409575"/>
              <a:chOff x="5401734" y="829733"/>
              <a:chExt cx="2006600" cy="409575"/>
            </a:xfrm>
          </p:grpSpPr>
          <p:sp>
            <p:nvSpPr>
              <p:cNvPr id="33" name="矩形: 圆角 32">
                <a:extLst>
                  <a:ext uri="{FF2B5EF4-FFF2-40B4-BE49-F238E27FC236}">
                    <a16:creationId xmlns:a16="http://schemas.microsoft.com/office/drawing/2014/main" id="{D1881958-C21C-42D5-B233-AD9ABF13B829}"/>
                  </a:ext>
                </a:extLst>
              </p:cNvPr>
              <p:cNvSpPr/>
              <p:nvPr/>
            </p:nvSpPr>
            <p:spPr>
              <a:xfrm>
                <a:off x="5401734" y="829733"/>
                <a:ext cx="2006600" cy="409575"/>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39D376C-6B83-4A03-9948-D0111EF085EC}"/>
                  </a:ext>
                </a:extLst>
              </p:cNvPr>
              <p:cNvSpPr txBox="1"/>
              <p:nvPr/>
            </p:nvSpPr>
            <p:spPr>
              <a:xfrm>
                <a:off x="5401734" y="872067"/>
                <a:ext cx="2006600" cy="307777"/>
              </a:xfrm>
              <a:prstGeom prst="rect">
                <a:avLst/>
              </a:prstGeom>
              <a:noFill/>
            </p:spPr>
            <p:txBody>
              <a:bodyPr wrap="square" rtlCol="0">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必要时全套认知域测试</a:t>
                </a:r>
              </a:p>
            </p:txBody>
          </p:sp>
        </p:grpSp>
        <p:cxnSp>
          <p:nvCxnSpPr>
            <p:cNvPr id="36" name="直接连接符 35">
              <a:extLst>
                <a:ext uri="{FF2B5EF4-FFF2-40B4-BE49-F238E27FC236}">
                  <a16:creationId xmlns:a16="http://schemas.microsoft.com/office/drawing/2014/main" id="{EE92BC43-F10D-46AD-934E-DA57CF73906A}"/>
                </a:ext>
              </a:extLst>
            </p:cNvPr>
            <p:cNvCxnSpPr/>
            <p:nvPr/>
          </p:nvCxnSpPr>
          <p:spPr>
            <a:xfrm flipH="1">
              <a:off x="4571991" y="3256687"/>
              <a:ext cx="0" cy="336160"/>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CA41CB39-8558-47F5-9BEA-62BD7FE55F7A}"/>
                </a:ext>
              </a:extLst>
            </p:cNvPr>
            <p:cNvCxnSpPr/>
            <p:nvPr/>
          </p:nvCxnSpPr>
          <p:spPr>
            <a:xfrm rot="10800000">
              <a:off x="5621863" y="3138399"/>
              <a:ext cx="1845735" cy="454448"/>
            </a:xfrm>
            <a:prstGeom prst="bentConnector3">
              <a:avLst>
                <a:gd name="adj1" fmla="val 78440"/>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A9D5CA9D-E230-4BA7-A2FA-DE6CFC2D8767}"/>
                </a:ext>
              </a:extLst>
            </p:cNvPr>
            <p:cNvSpPr txBox="1"/>
            <p:nvPr/>
          </p:nvSpPr>
          <p:spPr>
            <a:xfrm>
              <a:off x="4030137" y="3271308"/>
              <a:ext cx="347126" cy="307777"/>
            </a:xfrm>
            <a:prstGeom prst="rect">
              <a:avLst/>
            </a:prstGeom>
            <a:noFill/>
          </p:spPr>
          <p:txBody>
            <a:bodyPr wrap="square" rtlCol="0">
              <a:spAutoFit/>
            </a:bodyPr>
            <a:lstStyle/>
            <a:p>
              <a:r>
                <a:rPr lang="zh-CN" altLang="en-US" sz="1400">
                  <a:latin typeface="Arial" panose="020b0604020202020204" pitchFamily="34" charset="0"/>
                  <a:ea typeface="微软雅黑" panose="020b0503020204020204" pitchFamily="34" charset="-122"/>
                  <a:cs typeface="Arial" panose="020b0604020202020204" pitchFamily="34" charset="0"/>
                </a:rPr>
                <a:t>有</a:t>
              </a:r>
            </a:p>
          </p:txBody>
        </p:sp>
        <p:sp>
          <p:nvSpPr>
            <p:cNvPr id="48" name="文本框 47">
              <a:extLst>
                <a:ext uri="{FF2B5EF4-FFF2-40B4-BE49-F238E27FC236}">
                  <a16:creationId xmlns:a16="http://schemas.microsoft.com/office/drawing/2014/main" id="{A8F4A370-ADEE-4006-84A3-9B4CC21FFDF7}"/>
                </a:ext>
              </a:extLst>
            </p:cNvPr>
            <p:cNvSpPr txBox="1"/>
            <p:nvPr/>
          </p:nvSpPr>
          <p:spPr>
            <a:xfrm>
              <a:off x="7010406" y="3271307"/>
              <a:ext cx="347126" cy="307777"/>
            </a:xfrm>
            <a:prstGeom prst="rect">
              <a:avLst/>
            </a:prstGeom>
            <a:noFill/>
          </p:spPr>
          <p:txBody>
            <a:bodyPr wrap="square" rtlCol="0">
              <a:spAutoFit/>
            </a:bodyPr>
            <a:lstStyle/>
            <a:p>
              <a:r>
                <a:rPr lang="zh-CN" altLang="en-US" sz="1400">
                  <a:latin typeface="Arial" panose="020b0604020202020204" pitchFamily="34" charset="0"/>
                  <a:ea typeface="微软雅黑" panose="020b0503020204020204" pitchFamily="34" charset="-122"/>
                  <a:cs typeface="Arial" panose="020b0604020202020204" pitchFamily="34" charset="0"/>
                </a:rPr>
                <a:t>有</a:t>
              </a:r>
            </a:p>
          </p:txBody>
        </p:sp>
        <p:sp>
          <p:nvSpPr>
            <p:cNvPr id="49" name="文本框 48">
              <a:extLst>
                <a:ext uri="{FF2B5EF4-FFF2-40B4-BE49-F238E27FC236}">
                  <a16:creationId xmlns:a16="http://schemas.microsoft.com/office/drawing/2014/main" id="{2E03431D-1FA9-400D-B66A-B4111A74B6CE}"/>
                </a:ext>
              </a:extLst>
            </p:cNvPr>
            <p:cNvSpPr txBox="1"/>
            <p:nvPr/>
          </p:nvSpPr>
          <p:spPr>
            <a:xfrm>
              <a:off x="7560725" y="3271306"/>
              <a:ext cx="347126" cy="307777"/>
            </a:xfrm>
            <a:prstGeom prst="rect">
              <a:avLst/>
            </a:prstGeom>
            <a:noFill/>
          </p:spPr>
          <p:txBody>
            <a:bodyPr wrap="square" rtlCol="0">
              <a:spAutoFit/>
            </a:bodyPr>
            <a:lstStyle/>
            <a:p>
              <a:r>
                <a:rPr lang="zh-CN" altLang="en-US" sz="1400">
                  <a:latin typeface="Arial" panose="020b0604020202020204" pitchFamily="34" charset="0"/>
                  <a:ea typeface="微软雅黑" panose="020b0503020204020204" pitchFamily="34" charset="-122"/>
                  <a:cs typeface="Arial" panose="020b0604020202020204" pitchFamily="34" charset="0"/>
                </a:rPr>
                <a:t>无</a:t>
              </a:r>
            </a:p>
          </p:txBody>
        </p:sp>
        <p:sp>
          <p:nvSpPr>
            <p:cNvPr id="50" name="文本框 49">
              <a:extLst>
                <a:ext uri="{FF2B5EF4-FFF2-40B4-BE49-F238E27FC236}">
                  <a16:creationId xmlns:a16="http://schemas.microsoft.com/office/drawing/2014/main" id="{E0E69F74-562C-4547-BD72-32FF8EAE8A78}"/>
                </a:ext>
              </a:extLst>
            </p:cNvPr>
            <p:cNvSpPr txBox="1"/>
            <p:nvPr/>
          </p:nvSpPr>
          <p:spPr>
            <a:xfrm>
              <a:off x="4766724" y="3271306"/>
              <a:ext cx="347126" cy="307777"/>
            </a:xfrm>
            <a:prstGeom prst="rect">
              <a:avLst/>
            </a:prstGeom>
            <a:noFill/>
          </p:spPr>
          <p:txBody>
            <a:bodyPr wrap="square" rtlCol="0">
              <a:spAutoFit/>
            </a:bodyPr>
            <a:lstStyle/>
            <a:p>
              <a:r>
                <a:rPr lang="zh-CN" altLang="en-US" sz="1400">
                  <a:latin typeface="Arial" panose="020b0604020202020204" pitchFamily="34" charset="0"/>
                  <a:ea typeface="微软雅黑" panose="020b0503020204020204" pitchFamily="34" charset="-122"/>
                  <a:cs typeface="Arial" panose="020b0604020202020204" pitchFamily="34" charset="0"/>
                </a:rPr>
                <a:t>无</a:t>
              </a:r>
            </a:p>
          </p:txBody>
        </p:sp>
        <p:cxnSp>
          <p:nvCxnSpPr>
            <p:cNvPr id="52" name="连接符: 肘形 51">
              <a:extLst>
                <a:ext uri="{FF2B5EF4-FFF2-40B4-BE49-F238E27FC236}">
                  <a16:creationId xmlns:a16="http://schemas.microsoft.com/office/drawing/2014/main" id="{A30E44EA-9D7C-467C-BA35-066310B91AAC}"/>
                </a:ext>
              </a:extLst>
            </p:cNvPr>
            <p:cNvCxnSpPr/>
            <p:nvPr/>
          </p:nvCxnSpPr>
          <p:spPr>
            <a:xfrm rot="16200000" flipH="1">
              <a:off x="7445579" y="3267929"/>
              <a:ext cx="755251" cy="711210"/>
            </a:xfrm>
            <a:prstGeom prst="bentConnector3">
              <a:avLst>
                <a:gd name="adj1" fmla="val 46637"/>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800A46FD-C3CE-4BDC-889D-3025902FE4A2}"/>
                </a:ext>
              </a:extLst>
            </p:cNvPr>
            <p:cNvGrpSpPr/>
            <p:nvPr/>
          </p:nvGrpSpPr>
          <p:grpSpPr>
            <a:xfrm>
              <a:off x="7349057" y="4049384"/>
              <a:ext cx="1663706" cy="409575"/>
              <a:chOff x="5401734" y="829733"/>
              <a:chExt cx="2006600" cy="409575"/>
            </a:xfrm>
          </p:grpSpPr>
          <p:sp>
            <p:nvSpPr>
              <p:cNvPr id="61" name="矩形: 圆角 60">
                <a:extLst>
                  <a:ext uri="{FF2B5EF4-FFF2-40B4-BE49-F238E27FC236}">
                    <a16:creationId xmlns:a16="http://schemas.microsoft.com/office/drawing/2014/main" id="{4BBBF139-A62C-4916-B791-B41FBF3CA8EA}"/>
                  </a:ext>
                </a:extLst>
              </p:cNvPr>
              <p:cNvSpPr/>
              <p:nvPr/>
            </p:nvSpPr>
            <p:spPr>
              <a:xfrm>
                <a:off x="5401734" y="829733"/>
                <a:ext cx="2006600" cy="409575"/>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978E31AD-E9FE-4A82-87C2-D5DA9C8163DF}"/>
                  </a:ext>
                </a:extLst>
              </p:cNvPr>
              <p:cNvSpPr txBox="1"/>
              <p:nvPr/>
            </p:nvSpPr>
            <p:spPr>
              <a:xfrm>
                <a:off x="5646824" y="872067"/>
                <a:ext cx="1501115" cy="307777"/>
              </a:xfrm>
              <a:prstGeom prst="rect">
                <a:avLst/>
              </a:prstGeom>
              <a:noFill/>
            </p:spPr>
            <p:txBody>
              <a:bodyPr wrap="square" rtlCol="0">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定期随访</a:t>
                </a:r>
              </a:p>
            </p:txBody>
          </p:sp>
        </p:grpSp>
        <p:cxnSp>
          <p:nvCxnSpPr>
            <p:cNvPr id="64" name="直接连接符 63">
              <a:extLst>
                <a:ext uri="{FF2B5EF4-FFF2-40B4-BE49-F238E27FC236}">
                  <a16:creationId xmlns:a16="http://schemas.microsoft.com/office/drawing/2014/main" id="{BC9292C5-BB62-4589-83C0-36B96FF1A0D3}"/>
                </a:ext>
              </a:extLst>
            </p:cNvPr>
            <p:cNvCxnSpPr/>
            <p:nvPr/>
          </p:nvCxnSpPr>
          <p:spPr>
            <a:xfrm>
              <a:off x="3640655" y="3593172"/>
              <a:ext cx="1888075" cy="0"/>
            </a:xfrm>
            <a:prstGeom prst="line">
              <a:avLst/>
            </a:prstGeom>
            <a:ln w="19050">
              <a:solidFill>
                <a:srgbClr val="4F9FB5"/>
              </a:solidFill>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53B9DD9-AF76-44E5-A8EA-B679B0690843}"/>
                </a:ext>
              </a:extLst>
            </p:cNvPr>
            <p:cNvCxnSpPr/>
            <p:nvPr/>
          </p:nvCxnSpPr>
          <p:spPr>
            <a:xfrm flipH="1">
              <a:off x="3632189" y="3584902"/>
              <a:ext cx="5" cy="413808"/>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AE67D1C4-4A29-400F-82CD-53C65E3FB9A4}"/>
                </a:ext>
              </a:extLst>
            </p:cNvPr>
            <p:cNvCxnSpPr/>
            <p:nvPr/>
          </p:nvCxnSpPr>
          <p:spPr>
            <a:xfrm flipH="1">
              <a:off x="5520263" y="3593172"/>
              <a:ext cx="0" cy="407988"/>
            </a:xfrm>
            <a:prstGeom prst="straightConnector1">
              <a:avLst/>
            </a:prstGeom>
            <a:ln w="19050">
              <a:solidFill>
                <a:srgbClr val="4F9FB5"/>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A91E0733-2A9D-43EA-A132-FE4900723436}"/>
                </a:ext>
              </a:extLst>
            </p:cNvPr>
            <p:cNvGrpSpPr/>
            <p:nvPr/>
          </p:nvGrpSpPr>
          <p:grpSpPr>
            <a:xfrm>
              <a:off x="2793982" y="4058174"/>
              <a:ext cx="1663706" cy="636917"/>
              <a:chOff x="5401734" y="829733"/>
              <a:chExt cx="2006600" cy="636917"/>
            </a:xfrm>
          </p:grpSpPr>
          <p:sp>
            <p:nvSpPr>
              <p:cNvPr id="70" name="矩形: 圆角 69">
                <a:extLst>
                  <a:ext uri="{FF2B5EF4-FFF2-40B4-BE49-F238E27FC236}">
                    <a16:creationId xmlns:a16="http://schemas.microsoft.com/office/drawing/2014/main" id="{B3DE3203-6299-431A-801C-90527F465DF7}"/>
                  </a:ext>
                </a:extLst>
              </p:cNvPr>
              <p:cNvSpPr/>
              <p:nvPr/>
            </p:nvSpPr>
            <p:spPr>
              <a:xfrm>
                <a:off x="5401734" y="829733"/>
                <a:ext cx="2006600" cy="636917"/>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5888DB07-6C10-46BE-902B-6DD448D31CF2}"/>
                  </a:ext>
                </a:extLst>
              </p:cNvPr>
              <p:cNvSpPr txBox="1"/>
              <p:nvPr/>
            </p:nvSpPr>
            <p:spPr>
              <a:xfrm>
                <a:off x="5401734" y="889651"/>
                <a:ext cx="2006600" cy="523220"/>
              </a:xfrm>
              <a:prstGeom prst="rect">
                <a:avLst/>
              </a:prstGeom>
              <a:noFill/>
            </p:spPr>
            <p:txBody>
              <a:bodyPr wrap="square" rtlCol="0">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卒中后认知障碍非痴呆（</a:t>
                </a:r>
                <a:r>
                  <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rPr>
                  <a:t>PSCIND</a:t>
                </a: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a:t>
                </a:r>
              </a:p>
            </p:txBody>
          </p:sp>
        </p:grpSp>
        <p:grpSp>
          <p:nvGrpSpPr>
            <p:cNvPr id="78" name="组合 77">
              <a:extLst>
                <a:ext uri="{FF2B5EF4-FFF2-40B4-BE49-F238E27FC236}">
                  <a16:creationId xmlns:a16="http://schemas.microsoft.com/office/drawing/2014/main" id="{3C9312AC-9FD5-4FE0-B951-8DD7B08A171D}"/>
                </a:ext>
              </a:extLst>
            </p:cNvPr>
            <p:cNvGrpSpPr/>
            <p:nvPr/>
          </p:nvGrpSpPr>
          <p:grpSpPr>
            <a:xfrm>
              <a:off x="4687256" y="4166611"/>
              <a:ext cx="1663706" cy="407988"/>
              <a:chOff x="5401734" y="829734"/>
              <a:chExt cx="2006600" cy="407988"/>
            </a:xfrm>
          </p:grpSpPr>
          <p:sp>
            <p:nvSpPr>
              <p:cNvPr id="79" name="矩形: 圆角 78">
                <a:extLst>
                  <a:ext uri="{FF2B5EF4-FFF2-40B4-BE49-F238E27FC236}">
                    <a16:creationId xmlns:a16="http://schemas.microsoft.com/office/drawing/2014/main" id="{B997DC5E-A6CE-499B-913A-FAD71AFD7F8D}"/>
                  </a:ext>
                </a:extLst>
              </p:cNvPr>
              <p:cNvSpPr/>
              <p:nvPr/>
            </p:nvSpPr>
            <p:spPr>
              <a:xfrm>
                <a:off x="5401734" y="829734"/>
                <a:ext cx="2006600" cy="407988"/>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449C0DA6-E00C-4D86-BCB1-FC91C837CDD2}"/>
                  </a:ext>
                </a:extLst>
              </p:cNvPr>
              <p:cNvSpPr txBox="1"/>
              <p:nvPr/>
            </p:nvSpPr>
            <p:spPr>
              <a:xfrm>
                <a:off x="5401734" y="863275"/>
                <a:ext cx="2006600" cy="307777"/>
              </a:xfrm>
              <a:prstGeom prst="rect">
                <a:avLst/>
              </a:prstGeom>
              <a:noFill/>
            </p:spPr>
            <p:txBody>
              <a:bodyPr wrap="square" rtlCol="0">
                <a:spAutoFit/>
              </a:bodyPr>
              <a:lstStyle/>
              <a:p>
                <a:pPr algn="ct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卒中后痴呆（</a:t>
                </a:r>
                <a:r>
                  <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rPr>
                  <a:t>PSD</a:t>
                </a: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a:t>
                </a:r>
              </a:p>
            </p:txBody>
          </p:sp>
        </p:grpSp>
      </p:grpSp>
      <p:sp>
        <p:nvSpPr>
          <p:cNvPr id="83" name="文本框 82">
            <a:extLst>
              <a:ext uri="{FF2B5EF4-FFF2-40B4-BE49-F238E27FC236}">
                <a16:creationId xmlns:a16="http://schemas.microsoft.com/office/drawing/2014/main" id="{6B56001E-749D-440A-B4D4-A6ABD9A7996B}"/>
              </a:ext>
            </a:extLst>
          </p:cNvPr>
          <p:cNvSpPr txBox="1"/>
          <p:nvPr/>
        </p:nvSpPr>
        <p:spPr>
          <a:xfrm>
            <a:off x="6172199" y="4743464"/>
            <a:ext cx="2845257" cy="283658"/>
          </a:xfrm>
          <a:prstGeom prst="rect">
            <a:avLst/>
          </a:prstGeom>
          <a:noFill/>
        </p:spPr>
        <p:txBody>
          <a:bodyPr wrap="square">
            <a:spAutoFit/>
          </a:bodyPr>
          <a:lstStyle/>
          <a:p>
            <a:pPr algn="r">
              <a:lnSpc>
                <a:spcPct val="150000"/>
              </a:lnSpc>
              <a:tabLst>
                <a:tab pos="1752556"/>
              </a:tabLst>
            </a:pPr>
            <a:r>
              <a:rPr lang="en-US" altLang="zh-CN" sz="900" err="1">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 中国卒中杂志.2021,16(4):376-389.</a:t>
            </a:r>
          </a:p>
        </p:txBody>
      </p:sp>
      <p:pic>
        <p:nvPicPr>
          <p:cNvPr id="84"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286543643"/>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内容占位符 2">
            <a:extLst>
              <a:ext uri="{FF2B5EF4-FFF2-40B4-BE49-F238E27FC236}">
                <a16:creationId xmlns:a16="http://schemas.microsoft.com/office/drawing/2014/main" id="{6E7F31C9-7F7B-4DD2-93B8-3D9043DBEED0}"/>
              </a:ext>
            </a:extLst>
          </p:cNvPr>
          <p:cNvSpPr txBox="1"/>
          <p:nvPr/>
        </p:nvSpPr>
        <p:spPr>
          <a:xfrm>
            <a:off x="344026" y="933450"/>
            <a:ext cx="8455948" cy="39595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 altLang="zh-CN" sz="1800">
                <a:latin typeface="Arial" panose="020b0604020202020204" pitchFamily="34" charset="0"/>
                <a:ea typeface="微软雅黑" panose="020b0503020204020204" pitchFamily="34" charset="-122"/>
                <a:cs typeface="Arial" panose="020b0604020202020204" pitchFamily="34" charset="0"/>
              </a:rPr>
              <a:t>PSCI</a:t>
            </a:r>
            <a:r>
              <a:rPr lang="zh-CN" altLang="en-US" sz="1800">
                <a:latin typeface="Arial" panose="020b0604020202020204" pitchFamily="34" charset="0"/>
                <a:ea typeface="微软雅黑" panose="020b0503020204020204" pitchFamily="34" charset="-122"/>
                <a:cs typeface="Arial" panose="020b0604020202020204" pitchFamily="34" charset="0"/>
              </a:rPr>
              <a:t>的明确诊断需要进行</a:t>
            </a:r>
            <a:r>
              <a:rPr lang="zh-CN" altLang="en-US" sz="1800" b="1">
                <a:solidFill>
                  <a:srgbClr val="35898F"/>
                </a:solidFill>
                <a:latin typeface="Arial" panose="020b0604020202020204" pitchFamily="34" charset="0"/>
                <a:ea typeface="微软雅黑" panose="020b0503020204020204" pitchFamily="34" charset="-122"/>
                <a:cs typeface="Arial" panose="020b0604020202020204" pitchFamily="34" charset="0"/>
              </a:rPr>
              <a:t>临床、影像、神经心理</a:t>
            </a:r>
            <a:r>
              <a:rPr lang="zh-CN" altLang="en-US" sz="1800">
                <a:latin typeface="Arial" panose="020b0604020202020204" pitchFamily="34" charset="0"/>
                <a:ea typeface="微软雅黑" panose="020b0503020204020204" pitchFamily="34" charset="-122"/>
                <a:cs typeface="Arial" panose="020b0604020202020204" pitchFamily="34" charset="0"/>
              </a:rPr>
              <a:t>三个方面的评估 </a:t>
            </a:r>
          </a:p>
          <a:p>
            <a:pPr algn="ctr">
              <a:buFont typeface="Wingdings" pitchFamily="2" charset="2"/>
              <a:buChar char="Ø"/>
            </a:pPr>
            <a:endParaRPr kumimoji="1" lang="zh-CN" altLang="en-US" sz="1800">
              <a:latin typeface="Arial" panose="020b0604020202020204" pitchFamily="34" charset="0"/>
              <a:ea typeface="微软雅黑" panose="020b0503020204020204" pitchFamily="34" charset="-122"/>
              <a:cs typeface="Arial" panose="020b0604020202020204" pitchFamily="34" charset="0"/>
            </a:endParaRPr>
          </a:p>
        </p:txBody>
      </p:sp>
      <p:grpSp>
        <p:nvGrpSpPr>
          <p:cNvPr id="3" name="组合 2">
            <a:extLst>
              <a:ext uri="{FF2B5EF4-FFF2-40B4-BE49-F238E27FC236}">
                <a16:creationId xmlns:a16="http://schemas.microsoft.com/office/drawing/2014/main" id="{7742AD5A-226C-4D09-B9C2-E31A37A63BFA}"/>
              </a:ext>
            </a:extLst>
          </p:cNvPr>
          <p:cNvGrpSpPr/>
          <p:nvPr/>
        </p:nvGrpSpPr>
        <p:grpSpPr>
          <a:xfrm>
            <a:off x="855278" y="1564413"/>
            <a:ext cx="7364798" cy="2645637"/>
            <a:chOff x="1558155" y="1958112"/>
            <a:chExt cx="7691389" cy="5125330"/>
          </a:xfrm>
          <a:effectLst>
            <a:outerShdw blurRad="50800" dist="38100" dir="2700000" algn="tl" rotWithShape="0">
              <a:prstClr val="black">
                <a:alpha val="40000"/>
              </a:prstClr>
            </a:outerShdw>
          </a:effectLst>
        </p:grpSpPr>
        <p:sp>
          <p:nvSpPr>
            <p:cNvPr id="4" name="任意形状 6">
              <a:extLst>
                <a:ext uri="{FF2B5EF4-FFF2-40B4-BE49-F238E27FC236}">
                  <a16:creationId xmlns:a16="http://schemas.microsoft.com/office/drawing/2014/main" id="{6BC3F45A-8D5A-435E-B56E-31B640319CEB}"/>
                </a:ext>
              </a:extLst>
            </p:cNvPr>
            <p:cNvSpPr/>
            <p:nvPr/>
          </p:nvSpPr>
          <p:spPr>
            <a:xfrm>
              <a:off x="1558155" y="1958112"/>
              <a:ext cx="2344935" cy="576000"/>
            </a:xfrm>
            <a:custGeom>
              <a:gdLst>
                <a:gd name="connsiteX0" fmla="*/ 0 w 2344935"/>
                <a:gd name="connsiteY0" fmla="*/ 0 h 576000"/>
                <a:gd name="connsiteX1" fmla="*/ 2344935 w 2344935"/>
                <a:gd name="connsiteY1" fmla="*/ 0 h 576000"/>
                <a:gd name="connsiteX2" fmla="*/ 2344935 w 2344935"/>
                <a:gd name="connsiteY2" fmla="*/ 576000 h 576000"/>
                <a:gd name="connsiteX3" fmla="*/ 0 w 2344935"/>
                <a:gd name="connsiteY3" fmla="*/ 576000 h 576000"/>
                <a:gd name="connsiteX4" fmla="*/ 0 w 2344935"/>
                <a:gd name="connsiteY4" fmla="*/ 0 h 5760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2344935" h="576000">
                  <a:moveTo>
                    <a:pt x="0" y="0"/>
                  </a:moveTo>
                  <a:lnTo>
                    <a:pt x="2344935" y="0"/>
                  </a:lnTo>
                  <a:lnTo>
                    <a:pt x="2344935" y="576000"/>
                  </a:lnTo>
                  <a:lnTo>
                    <a:pt x="0" y="576000"/>
                  </a:lnTo>
                  <a:lnTo>
                    <a:pt x="0" y="0"/>
                  </a:lnTo>
                  <a:close/>
                </a:path>
              </a:pathLst>
            </a:custGeom>
            <a:solidFill>
              <a:srgbClr val="35898F"/>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600" b="1" kern="1200">
                  <a:latin typeface="Microsoft YaHei" panose="020b0503020204020204" pitchFamily="34" charset="-122"/>
                  <a:ea typeface="Microsoft YaHei" panose="020b0503020204020204" pitchFamily="34" charset="-122"/>
                </a:rPr>
                <a:t>临床评估 </a:t>
              </a:r>
            </a:p>
          </p:txBody>
        </p:sp>
        <p:sp>
          <p:nvSpPr>
            <p:cNvPr id="5" name="任意形状 7">
              <a:extLst>
                <a:ext uri="{FF2B5EF4-FFF2-40B4-BE49-F238E27FC236}">
                  <a16:creationId xmlns:a16="http://schemas.microsoft.com/office/drawing/2014/main" id="{B6593EDF-1C12-4D69-B7D7-445D2C887B9A}"/>
                </a:ext>
              </a:extLst>
            </p:cNvPr>
            <p:cNvSpPr/>
            <p:nvPr/>
          </p:nvSpPr>
          <p:spPr>
            <a:xfrm>
              <a:off x="1558155" y="2534112"/>
              <a:ext cx="2344935" cy="4549330"/>
            </a:xfrm>
            <a:custGeom>
              <a:gdLst>
                <a:gd name="connsiteX0" fmla="*/ 0 w 2344935"/>
                <a:gd name="connsiteY0" fmla="*/ 0 h 3818605"/>
                <a:gd name="connsiteX1" fmla="*/ 2344935 w 2344935"/>
                <a:gd name="connsiteY1" fmla="*/ 0 h 3818605"/>
                <a:gd name="connsiteX2" fmla="*/ 2344935 w 2344935"/>
                <a:gd name="connsiteY2" fmla="*/ 3818605 h 3818605"/>
                <a:gd name="connsiteX3" fmla="*/ 0 w 2344935"/>
                <a:gd name="connsiteY3" fmla="*/ 3818605 h 3818605"/>
                <a:gd name="connsiteX4" fmla="*/ 0 w 2344935"/>
                <a:gd name="connsiteY4" fmla="*/ 0 h 381860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344935" h="3818605">
                  <a:moveTo>
                    <a:pt x="0" y="0"/>
                  </a:moveTo>
                  <a:lnTo>
                    <a:pt x="2344935" y="0"/>
                  </a:lnTo>
                  <a:lnTo>
                    <a:pt x="2344935" y="3818605"/>
                  </a:lnTo>
                  <a:lnTo>
                    <a:pt x="0" y="3818605"/>
                  </a:lnTo>
                  <a:lnTo>
                    <a:pt x="0" y="0"/>
                  </a:lnTo>
                  <a:close/>
                </a:path>
              </a:pathLst>
            </a:custGeom>
            <a:solidFill>
              <a:srgbClr val="CAE2E8">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defTabSz="800100">
                <a:lnSpc>
                  <a:spcPct val="125000"/>
                </a:lnSpc>
                <a:spcBef>
                  <a:spcPct val="0"/>
                </a:spcBef>
                <a:spcAft>
                  <a:spcPct val="15000"/>
                </a:spcAft>
                <a:buChar char="•"/>
              </a:pPr>
              <a:r>
                <a:rPr lang="zh-CN" altLang="en-US" sz="1400">
                  <a:latin typeface="Microsoft YaHei" panose="020b0503020204020204" pitchFamily="34" charset="-122"/>
                  <a:ea typeface="Microsoft YaHei" panose="020b0503020204020204" pitchFamily="34" charset="-122"/>
                </a:rPr>
                <a:t>通过病史和体格检查，重点明确卒中的诊断，以及是否存在认知损害和生活、工作能力下降 </a:t>
              </a:r>
            </a:p>
          </p:txBody>
        </p:sp>
        <p:sp>
          <p:nvSpPr>
            <p:cNvPr id="6" name="任意形状 8">
              <a:extLst>
                <a:ext uri="{FF2B5EF4-FFF2-40B4-BE49-F238E27FC236}">
                  <a16:creationId xmlns:a16="http://schemas.microsoft.com/office/drawing/2014/main" id="{9846FBF5-C10C-4A3F-9E70-5FBFF0101B16}"/>
                </a:ext>
              </a:extLst>
            </p:cNvPr>
            <p:cNvSpPr/>
            <p:nvPr/>
          </p:nvSpPr>
          <p:spPr>
            <a:xfrm>
              <a:off x="4231382" y="1958112"/>
              <a:ext cx="2344935" cy="576000"/>
            </a:xfrm>
            <a:custGeom>
              <a:gdLst>
                <a:gd name="connsiteX0" fmla="*/ 0 w 2344935"/>
                <a:gd name="connsiteY0" fmla="*/ 0 h 576000"/>
                <a:gd name="connsiteX1" fmla="*/ 2344935 w 2344935"/>
                <a:gd name="connsiteY1" fmla="*/ 0 h 576000"/>
                <a:gd name="connsiteX2" fmla="*/ 2344935 w 2344935"/>
                <a:gd name="connsiteY2" fmla="*/ 576000 h 576000"/>
                <a:gd name="connsiteX3" fmla="*/ 0 w 2344935"/>
                <a:gd name="connsiteY3" fmla="*/ 576000 h 576000"/>
                <a:gd name="connsiteX4" fmla="*/ 0 w 2344935"/>
                <a:gd name="connsiteY4" fmla="*/ 0 h 5760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2344935" h="576000">
                  <a:moveTo>
                    <a:pt x="0" y="0"/>
                  </a:moveTo>
                  <a:lnTo>
                    <a:pt x="2344935" y="0"/>
                  </a:lnTo>
                  <a:lnTo>
                    <a:pt x="2344935" y="576000"/>
                  </a:lnTo>
                  <a:lnTo>
                    <a:pt x="0" y="576000"/>
                  </a:lnTo>
                  <a:lnTo>
                    <a:pt x="0" y="0"/>
                  </a:lnTo>
                  <a:close/>
                </a:path>
              </a:pathLst>
            </a:custGeom>
            <a:solidFill>
              <a:srgbClr val="35898F"/>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600" b="1">
                  <a:latin typeface="Microsoft YaHei" panose="020b0503020204020204" pitchFamily="34" charset="-122"/>
                  <a:ea typeface="Microsoft YaHei" panose="020b0503020204020204" pitchFamily="34" charset="-122"/>
                </a:rPr>
                <a:t>影像</a:t>
              </a:r>
              <a:r>
                <a:rPr lang="zh-CN" altLang="en-US" sz="1600" b="1" kern="1200">
                  <a:latin typeface="Microsoft YaHei" panose="020b0503020204020204" pitchFamily="34" charset="-122"/>
                  <a:ea typeface="Microsoft YaHei" panose="020b0503020204020204" pitchFamily="34" charset="-122"/>
                </a:rPr>
                <a:t>评估</a:t>
              </a:r>
            </a:p>
          </p:txBody>
        </p:sp>
        <p:sp>
          <p:nvSpPr>
            <p:cNvPr id="7" name="任意形状 9">
              <a:extLst>
                <a:ext uri="{FF2B5EF4-FFF2-40B4-BE49-F238E27FC236}">
                  <a16:creationId xmlns:a16="http://schemas.microsoft.com/office/drawing/2014/main" id="{33BBEE99-3B74-4DF1-A98E-A22839092DC9}"/>
                </a:ext>
              </a:extLst>
            </p:cNvPr>
            <p:cNvSpPr/>
            <p:nvPr/>
          </p:nvSpPr>
          <p:spPr>
            <a:xfrm>
              <a:off x="4231382" y="2534112"/>
              <a:ext cx="2344935" cy="4549330"/>
            </a:xfrm>
            <a:custGeom>
              <a:gdLst>
                <a:gd name="connsiteX0" fmla="*/ 0 w 2344935"/>
                <a:gd name="connsiteY0" fmla="*/ 0 h 3818605"/>
                <a:gd name="connsiteX1" fmla="*/ 2344935 w 2344935"/>
                <a:gd name="connsiteY1" fmla="*/ 0 h 3818605"/>
                <a:gd name="connsiteX2" fmla="*/ 2344935 w 2344935"/>
                <a:gd name="connsiteY2" fmla="*/ 3818605 h 3818605"/>
                <a:gd name="connsiteX3" fmla="*/ 0 w 2344935"/>
                <a:gd name="connsiteY3" fmla="*/ 3818605 h 3818605"/>
                <a:gd name="connsiteX4" fmla="*/ 0 w 2344935"/>
                <a:gd name="connsiteY4" fmla="*/ 0 h 381860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344935" h="3818605">
                  <a:moveTo>
                    <a:pt x="0" y="0"/>
                  </a:moveTo>
                  <a:lnTo>
                    <a:pt x="2344935" y="0"/>
                  </a:lnTo>
                  <a:lnTo>
                    <a:pt x="2344935" y="3818605"/>
                  </a:lnTo>
                  <a:lnTo>
                    <a:pt x="0" y="3818605"/>
                  </a:lnTo>
                  <a:lnTo>
                    <a:pt x="0" y="0"/>
                  </a:lnTo>
                  <a:close/>
                </a:path>
              </a:pathLst>
            </a:custGeom>
            <a:solidFill>
              <a:srgbClr val="CAE2E8">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125000"/>
                </a:lnSpc>
                <a:spcBef>
                  <a:spcPct val="0"/>
                </a:spcBef>
                <a:spcAft>
                  <a:spcPct val="15000"/>
                </a:spcAft>
                <a:buChar char="•"/>
              </a:pPr>
              <a:r>
                <a:rPr lang="en" sz="1400" kern="1200">
                  <a:latin typeface="Microsoft YaHei" panose="020b0503020204020204" pitchFamily="34" charset="-122"/>
                  <a:ea typeface="Microsoft YaHei" panose="020b0503020204020204" pitchFamily="34" charset="-122"/>
                </a:rPr>
                <a:t>MRI</a:t>
              </a:r>
              <a:r>
                <a:rPr lang="zh-CN" altLang="en-US" sz="1400" kern="1200">
                  <a:latin typeface="Microsoft YaHei" panose="020b0503020204020204" pitchFamily="34" charset="-122"/>
                  <a:ea typeface="Microsoft YaHei" panose="020b0503020204020204" pitchFamily="34" charset="-122"/>
                </a:rPr>
                <a:t>为影像评估金标准</a:t>
              </a:r>
            </a:p>
            <a:p>
              <a:pPr marL="171450" lvl="1" indent="-171450" algn="l" defTabSz="800100">
                <a:lnSpc>
                  <a:spcPct val="125000"/>
                </a:lnSpc>
                <a:spcBef>
                  <a:spcPct val="0"/>
                </a:spcBef>
                <a:spcAft>
                  <a:spcPct val="15000"/>
                </a:spcAft>
                <a:buChar char="•"/>
              </a:pPr>
              <a:r>
                <a:rPr lang="zh-CN" altLang="en-US" sz="1400" kern="1200">
                  <a:latin typeface="Microsoft YaHei" panose="020b0503020204020204" pitchFamily="34" charset="-122"/>
                  <a:ea typeface="Microsoft YaHei" panose="020b0503020204020204" pitchFamily="34" charset="-122"/>
                </a:rPr>
                <a:t>评估内容至少包括脑萎缩（部位与程度）、脑梗死（部位、大小、数量）、脑白质病变（范围）和脑出血</a:t>
              </a:r>
              <a:r>
                <a:rPr lang="en-US" altLang="zh-CN" sz="1400" kern="1200">
                  <a:latin typeface="Microsoft YaHei" panose="020b0503020204020204" pitchFamily="34" charset="-122"/>
                  <a:ea typeface="Microsoft YaHei" panose="020b0503020204020204" pitchFamily="34" charset="-122"/>
                </a:rPr>
                <a:t>(</a:t>
              </a:r>
              <a:r>
                <a:rPr lang="zh-CN" altLang="en-US" sz="1400" kern="1200">
                  <a:latin typeface="Microsoft YaHei" panose="020b0503020204020204" pitchFamily="34" charset="-122"/>
                  <a:ea typeface="Microsoft YaHei" panose="020b0503020204020204" pitchFamily="34" charset="-122"/>
                </a:rPr>
                <a:t>部位、大小、数量</a:t>
              </a:r>
              <a:r>
                <a:rPr lang="en-US" altLang="zh-CN" sz="1400" kern="1200">
                  <a:latin typeface="Microsoft YaHei" panose="020b0503020204020204" pitchFamily="34" charset="-122"/>
                  <a:ea typeface="Microsoft YaHei" panose="020b0503020204020204" pitchFamily="34" charset="-122"/>
                </a:rPr>
                <a:t>)</a:t>
              </a:r>
              <a:endParaRPr lang="zh-CN" altLang="en-US" sz="1400" kern="1200">
                <a:latin typeface="Microsoft YaHei" panose="020b0503020204020204" pitchFamily="34" charset="-122"/>
                <a:ea typeface="Microsoft YaHei" panose="020b0503020204020204" pitchFamily="34" charset="-122"/>
              </a:endParaRPr>
            </a:p>
          </p:txBody>
        </p:sp>
        <p:sp>
          <p:nvSpPr>
            <p:cNvPr id="8" name="任意形状 10">
              <a:extLst>
                <a:ext uri="{FF2B5EF4-FFF2-40B4-BE49-F238E27FC236}">
                  <a16:creationId xmlns:a16="http://schemas.microsoft.com/office/drawing/2014/main" id="{785351A9-818C-41A2-868B-16ACC6A76392}"/>
                </a:ext>
              </a:extLst>
            </p:cNvPr>
            <p:cNvSpPr/>
            <p:nvPr/>
          </p:nvSpPr>
          <p:spPr>
            <a:xfrm>
              <a:off x="6904609" y="1958112"/>
              <a:ext cx="2344935" cy="576000"/>
            </a:xfrm>
            <a:custGeom>
              <a:gdLst>
                <a:gd name="connsiteX0" fmla="*/ 0 w 2344935"/>
                <a:gd name="connsiteY0" fmla="*/ 0 h 576000"/>
                <a:gd name="connsiteX1" fmla="*/ 2344935 w 2344935"/>
                <a:gd name="connsiteY1" fmla="*/ 0 h 576000"/>
                <a:gd name="connsiteX2" fmla="*/ 2344935 w 2344935"/>
                <a:gd name="connsiteY2" fmla="*/ 576000 h 576000"/>
                <a:gd name="connsiteX3" fmla="*/ 0 w 2344935"/>
                <a:gd name="connsiteY3" fmla="*/ 576000 h 576000"/>
                <a:gd name="connsiteX4" fmla="*/ 0 w 2344935"/>
                <a:gd name="connsiteY4" fmla="*/ 0 h 5760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2344935" h="576000">
                  <a:moveTo>
                    <a:pt x="0" y="0"/>
                  </a:moveTo>
                  <a:lnTo>
                    <a:pt x="2344935" y="0"/>
                  </a:lnTo>
                  <a:lnTo>
                    <a:pt x="2344935" y="576000"/>
                  </a:lnTo>
                  <a:lnTo>
                    <a:pt x="0" y="576000"/>
                  </a:lnTo>
                  <a:lnTo>
                    <a:pt x="0" y="0"/>
                  </a:lnTo>
                  <a:close/>
                </a:path>
              </a:pathLst>
            </a:custGeom>
            <a:solidFill>
              <a:srgbClr val="35898F"/>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600" b="1" kern="1200">
                  <a:latin typeface="Microsoft YaHei" panose="020b0503020204020204" pitchFamily="34" charset="-122"/>
                  <a:ea typeface="Microsoft YaHei" panose="020b0503020204020204" pitchFamily="34" charset="-122"/>
                </a:rPr>
                <a:t>神经心理评估 </a:t>
              </a:r>
            </a:p>
          </p:txBody>
        </p:sp>
        <p:sp>
          <p:nvSpPr>
            <p:cNvPr id="9" name="任意形状 11">
              <a:extLst>
                <a:ext uri="{FF2B5EF4-FFF2-40B4-BE49-F238E27FC236}">
                  <a16:creationId xmlns:a16="http://schemas.microsoft.com/office/drawing/2014/main" id="{640E6FEA-8F87-4B5B-87BB-F9C4A4342C67}"/>
                </a:ext>
              </a:extLst>
            </p:cNvPr>
            <p:cNvSpPr/>
            <p:nvPr/>
          </p:nvSpPr>
          <p:spPr>
            <a:xfrm>
              <a:off x="6904609" y="2534112"/>
              <a:ext cx="2344935" cy="4549330"/>
            </a:xfrm>
            <a:custGeom>
              <a:gdLst>
                <a:gd name="connsiteX0" fmla="*/ 0 w 2344935"/>
                <a:gd name="connsiteY0" fmla="*/ 0 h 3818605"/>
                <a:gd name="connsiteX1" fmla="*/ 2344935 w 2344935"/>
                <a:gd name="connsiteY1" fmla="*/ 0 h 3818605"/>
                <a:gd name="connsiteX2" fmla="*/ 2344935 w 2344935"/>
                <a:gd name="connsiteY2" fmla="*/ 3818605 h 3818605"/>
                <a:gd name="connsiteX3" fmla="*/ 0 w 2344935"/>
                <a:gd name="connsiteY3" fmla="*/ 3818605 h 3818605"/>
                <a:gd name="connsiteX4" fmla="*/ 0 w 2344935"/>
                <a:gd name="connsiteY4" fmla="*/ 0 h 3818605"/>
              </a:gdLst>
              <a:cxnLst>
                <a:cxn ang="0">
                  <a:pos x="connsiteX0" y="connsiteY0"/>
                </a:cxn>
                <a:cxn ang="0">
                  <a:pos x="connsiteX1" y="connsiteY1"/>
                </a:cxn>
                <a:cxn ang="0">
                  <a:pos x="connsiteX2" y="connsiteY2"/>
                </a:cxn>
                <a:cxn ang="0">
                  <a:pos x="connsiteX3" y="connsiteY3"/>
                </a:cxn>
                <a:cxn ang="0">
                  <a:pos x="connsiteX4" y="connsiteY4"/>
                </a:cxn>
              </a:cxnLst>
              <a:rect l="l" t="t" r="r" b="b"/>
              <a:pathLst>
                <a:path w="2344935" h="3818605">
                  <a:moveTo>
                    <a:pt x="0" y="0"/>
                  </a:moveTo>
                  <a:lnTo>
                    <a:pt x="2344935" y="0"/>
                  </a:lnTo>
                  <a:lnTo>
                    <a:pt x="2344935" y="3818605"/>
                  </a:lnTo>
                  <a:lnTo>
                    <a:pt x="0" y="3818605"/>
                  </a:lnTo>
                  <a:lnTo>
                    <a:pt x="0" y="0"/>
                  </a:lnTo>
                  <a:close/>
                </a:path>
              </a:pathLst>
            </a:custGeom>
            <a:solidFill>
              <a:srgbClr val="CAE2E8">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just" defTabSz="800100">
                <a:lnSpc>
                  <a:spcPct val="125000"/>
                </a:lnSpc>
                <a:spcBef>
                  <a:spcPct val="0"/>
                </a:spcBef>
                <a:spcAft>
                  <a:spcPct val="15000"/>
                </a:spcAft>
                <a:buChar char="•"/>
              </a:pPr>
              <a:r>
                <a:rPr lang="zh-CN" altLang="en-US" sz="1400">
                  <a:latin typeface="Microsoft YaHei" panose="020b0503020204020204" pitchFamily="34" charset="-122"/>
                  <a:ea typeface="Microsoft YaHei" panose="020b0503020204020204" pitchFamily="34" charset="-122"/>
                </a:rPr>
                <a:t>确立认知损害及其程度，应至少包括</a:t>
              </a:r>
              <a:r>
                <a:rPr lang="en-US" altLang="zh-CN" sz="1400">
                  <a:latin typeface="Microsoft YaHei" panose="020b0503020204020204" pitchFamily="34" charset="-122"/>
                  <a:ea typeface="Microsoft YaHei" panose="020b0503020204020204" pitchFamily="34" charset="-122"/>
                </a:rPr>
                <a:t>5</a:t>
              </a:r>
              <a:r>
                <a:rPr lang="zh-CN" altLang="en-US" sz="1400">
                  <a:latin typeface="Microsoft YaHei" panose="020b0503020204020204" pitchFamily="34" charset="-122"/>
                  <a:ea typeface="Microsoft YaHei" panose="020b0503020204020204" pitchFamily="34" charset="-122"/>
                </a:rPr>
                <a:t>个核心认知域：执行功能、注意力、记忆、 语言能力、视空间能力。此外，还需对患者精神行为症状和情感障碍等共病情况进行评估。</a:t>
              </a:r>
            </a:p>
          </p:txBody>
        </p:sp>
      </p:grpSp>
      <p:sp>
        <p:nvSpPr>
          <p:cNvPr id="10" name="标题 3">
            <a:extLst>
              <a:ext uri="{FF2B5EF4-FFF2-40B4-BE49-F238E27FC236}">
                <a16:creationId xmlns:a16="http://schemas.microsoft.com/office/drawing/2014/main" id="{1EC78132-0D21-417C-BA18-00AF5CD20E64}"/>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的评估</a:t>
            </a:r>
          </a:p>
        </p:txBody>
      </p:sp>
      <p:sp>
        <p:nvSpPr>
          <p:cNvPr id="12" name="文本框 11">
            <a:extLst>
              <a:ext uri="{FF2B5EF4-FFF2-40B4-BE49-F238E27FC236}">
                <a16:creationId xmlns:a16="http://schemas.microsoft.com/office/drawing/2014/main" id="{11A6A621-D5F2-467B-9819-23AF7EC03D0F}"/>
              </a:ext>
            </a:extLst>
          </p:cNvPr>
          <p:cNvSpPr txBox="1"/>
          <p:nvPr/>
        </p:nvSpPr>
        <p:spPr>
          <a:xfrm>
            <a:off x="4543425" y="4507375"/>
            <a:ext cx="4438650" cy="459357"/>
          </a:xfrm>
          <a:prstGeom prst="rect">
            <a:avLst/>
          </a:prstGeom>
          <a:noFill/>
        </p:spPr>
        <p:txBody>
          <a:bodyPr wrap="square">
            <a:spAutoFit/>
          </a:bodyPr>
          <a:lstStyle/>
          <a:p>
            <a:pPr algn="r">
              <a:lnSpc>
                <a:spcPts val="1600"/>
              </a:lnSpc>
              <a:tabLst>
                <a:tab pos="1752556"/>
              </a:tabLst>
            </a:pP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[1]</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中国卒中杂志</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.2021,16(4):376-389.</a:t>
            </a:r>
          </a:p>
          <a:p>
            <a:pPr algn="r">
              <a:lnSpc>
                <a:spcPts val="1400"/>
              </a:lnSpc>
              <a:tabLst>
                <a:tab pos="1752556"/>
              </a:tabLst>
            </a:pP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 曲艳吉,等.</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err="1">
                <a:solidFill>
                  <a:srgbClr val="000000"/>
                </a:solidFill>
                <a:latin typeface="Arial" panose="020b0604020202020204" pitchFamily="34" charset="0"/>
                <a:ea typeface="微软雅黑" panose="020b0503020204020204" pitchFamily="34" charset="-122"/>
                <a:cs typeface="Arial" panose="020b0604020202020204" pitchFamily="34" charset="0"/>
              </a:rPr>
              <a:t>中华老年心脑血管病杂志.</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2013,15(12):1294-1301.</a:t>
            </a:r>
            <a:endParaRPr lang="zh-CN" altLang="en-US" sz="900">
              <a:latin typeface="Arial" panose="020b0604020202020204" pitchFamily="34" charset="0"/>
              <a:ea typeface="微软雅黑" panose="020b0503020204020204" pitchFamily="34" charset="-122"/>
              <a:cs typeface="Arial" panose="020b0604020202020204" pitchFamily="34" charset="0"/>
            </a:endParaRPr>
          </a:p>
        </p:txBody>
      </p:sp>
      <p:pic>
        <p:nvPicPr>
          <p:cNvPr id="13"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4283521635"/>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3">
            <a:extLst>
              <a:ext uri="{FF2B5EF4-FFF2-40B4-BE49-F238E27FC236}">
                <a16:creationId xmlns:a16="http://schemas.microsoft.com/office/drawing/2014/main" id="{55224A6B-9B7D-47A0-95C1-BC80BA50282A}"/>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1800" b="1">
                <a:latin typeface="微软雅黑" panose="020b0503020204020204" pitchFamily="34" charset="-122"/>
                <a:ea typeface="微软雅黑" panose="020b0503020204020204" pitchFamily="34" charset="-122"/>
              </a:rPr>
              <a:t>中国是卒中终身风险最高和疾病负担最重的国家</a:t>
            </a:r>
          </a:p>
        </p:txBody>
      </p:sp>
      <p:pic>
        <p:nvPicPr>
          <p:cNvPr id="3" name="Picture 2" descr="https://www.nejm.org/na101/home/literatum/publisher/mms/journals/content/nejm/2018/nejm_2018.379.issue-25/nejmoa1804492/20181219/images/img_xlarge/nejmoa1804492_f1.jpeg">
            <a:extLst>
              <a:ext uri="{FF2B5EF4-FFF2-40B4-BE49-F238E27FC236}">
                <a16:creationId xmlns:a16="http://schemas.microsoft.com/office/drawing/2014/main" id="{10EDE091-D52F-4EF1-9863-5E2A593670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8790" y="1166770"/>
            <a:ext cx="6870677" cy="284955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9D58ABD-250C-4D98-8B48-08CB613F26FE}"/>
              </a:ext>
            </a:extLst>
          </p:cNvPr>
          <p:cNvSpPr txBox="1"/>
          <p:nvPr/>
        </p:nvSpPr>
        <p:spPr>
          <a:xfrm>
            <a:off x="241762" y="4025512"/>
            <a:ext cx="8726978" cy="705193"/>
          </a:xfrm>
          <a:prstGeom prst="rect">
            <a:avLst/>
          </a:prstGeom>
          <a:noFill/>
        </p:spPr>
        <p:txBody>
          <a:bodyPr wrap="square" anchor="ctr">
            <a:spAutoFit/>
          </a:bodyPr>
          <a:lstStyle/>
          <a:p>
            <a:pPr algn="just">
              <a:lnSpc>
                <a:spcPct val="150000"/>
              </a:lnSpc>
            </a:pPr>
            <a:r>
              <a:rPr lang="zh-CN" altLang="en-US" sz="1400">
                <a:latin typeface="思源黑体 CN Normal" panose="020b0400000000000000" pitchFamily="34" charset="-122"/>
                <a:ea typeface="思源黑体 CN Normal" panose="020b0400000000000000" pitchFamily="34" charset="-122"/>
              </a:rPr>
              <a:t>         </a:t>
            </a:r>
            <a:r>
              <a:rPr lang="zh-CN" altLang="en-US" sz="1400">
                <a:latin typeface="Arial" panose="020b0604020202020204" pitchFamily="34" charset="0"/>
                <a:ea typeface="微软雅黑" panose="020b0503020204020204" pitchFamily="34" charset="-122"/>
                <a:cs typeface="Arial" panose="020b0604020202020204" pitchFamily="34" charset="0"/>
              </a:rPr>
              <a:t>在全球范围内，我国已经成为卒中终身风险最高和疾病负担最重的国家。其中，</a:t>
            </a:r>
            <a:r>
              <a:rPr lang="zh-CN" altLang="en-US" sz="1400" b="1">
                <a:solidFill>
                  <a:srgbClr val="C00000"/>
                </a:solidFill>
                <a:latin typeface="Arial" panose="020b0604020202020204" pitchFamily="34" charset="0"/>
                <a:ea typeface="微软雅黑" panose="020b0503020204020204" pitchFamily="34" charset="-122"/>
                <a:cs typeface="Arial" panose="020b0604020202020204" pitchFamily="34" charset="0"/>
              </a:rPr>
              <a:t>约</a:t>
            </a:r>
            <a:r>
              <a:rPr lang="en-US" altLang="zh-CN" sz="1400" b="1">
                <a:solidFill>
                  <a:srgbClr val="C00000"/>
                </a:solidFill>
                <a:latin typeface="Arial" panose="020b0604020202020204" pitchFamily="34" charset="0"/>
                <a:ea typeface="微软雅黑" panose="020b0503020204020204" pitchFamily="34" charset="-122"/>
                <a:cs typeface="Arial" panose="020b0604020202020204" pitchFamily="34" charset="0"/>
              </a:rPr>
              <a:t>1/3 </a:t>
            </a:r>
            <a:r>
              <a:rPr lang="zh-CN" altLang="en-US" sz="1400" b="1">
                <a:solidFill>
                  <a:srgbClr val="C00000"/>
                </a:solidFill>
                <a:latin typeface="Arial" panose="020b0604020202020204" pitchFamily="34" charset="0"/>
                <a:ea typeface="微软雅黑" panose="020b0503020204020204" pitchFamily="34" charset="-122"/>
                <a:cs typeface="Arial" panose="020b0604020202020204" pitchFamily="34" charset="0"/>
              </a:rPr>
              <a:t>的卒中患者会经历</a:t>
            </a:r>
            <a:endParaRPr lang="en-US" altLang="zh-CN" sz="1400" b="1">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zh-CN" altLang="en-US" sz="1400" b="1">
                <a:solidFill>
                  <a:srgbClr val="C00000"/>
                </a:solidFill>
                <a:latin typeface="Arial" panose="020b0604020202020204" pitchFamily="34" charset="0"/>
                <a:ea typeface="微软雅黑" panose="020b0503020204020204" pitchFamily="34" charset="-122"/>
                <a:cs typeface="Arial" panose="020b0604020202020204" pitchFamily="34" charset="0"/>
              </a:rPr>
              <a:t>卒中后认知障碍（</a:t>
            </a:r>
            <a:r>
              <a:rPr lang="en-US" altLang="zh-CN" sz="1400" b="1">
                <a:solidFill>
                  <a:srgbClr val="C00000"/>
                </a:solidFill>
                <a:latin typeface="Arial" panose="020b0604020202020204" pitchFamily="34" charset="0"/>
                <a:ea typeface="微软雅黑" panose="020b0503020204020204" pitchFamily="34" charset="-122"/>
                <a:cs typeface="Arial" panose="020b0604020202020204" pitchFamily="34" charset="0"/>
              </a:rPr>
              <a:t>post-stroke cognitive impairment</a:t>
            </a:r>
            <a:r>
              <a:rPr lang="zh-CN" altLang="en-US" sz="1400" b="1">
                <a:solidFill>
                  <a:srgbClr val="C00000"/>
                </a:solidFill>
                <a:latin typeface="Arial" panose="020b0604020202020204" pitchFamily="34" charset="0"/>
                <a:ea typeface="微软雅黑" panose="020b0503020204020204" pitchFamily="34" charset="-122"/>
                <a:cs typeface="Arial" panose="020b0604020202020204" pitchFamily="34" charset="0"/>
              </a:rPr>
              <a:t>，</a:t>
            </a:r>
            <a:r>
              <a:rPr lang="en-US" altLang="zh-CN" sz="1400" b="1">
                <a:solidFill>
                  <a:srgbClr val="C00000"/>
                </a:solidFill>
                <a:latin typeface="Arial" panose="020b0604020202020204" pitchFamily="34" charset="0"/>
                <a:ea typeface="微软雅黑" panose="020b0503020204020204" pitchFamily="34" charset="-122"/>
                <a:cs typeface="Arial" panose="020b0604020202020204" pitchFamily="34" charset="0"/>
              </a:rPr>
              <a:t>PSCI</a:t>
            </a:r>
            <a:r>
              <a:rPr lang="zh-CN" altLang="en-US" sz="1400" b="1">
                <a:solidFill>
                  <a:srgbClr val="C00000"/>
                </a:solidFill>
                <a:latin typeface="Arial" panose="020b0604020202020204" pitchFamily="34" charset="0"/>
                <a:ea typeface="微软雅黑" panose="020b0503020204020204" pitchFamily="34" charset="-122"/>
                <a:cs typeface="Arial" panose="020b0604020202020204" pitchFamily="34" charset="0"/>
              </a:rPr>
              <a:t>）</a:t>
            </a:r>
            <a:r>
              <a:rPr lang="zh-CN" altLang="en-US" sz="1400" b="1">
                <a:latin typeface="Arial" panose="020b0604020202020204" pitchFamily="34" charset="0"/>
                <a:ea typeface="微软雅黑" panose="020b0503020204020204" pitchFamily="34" charset="-122"/>
                <a:cs typeface="Arial" panose="020b0604020202020204" pitchFamily="34" charset="0"/>
              </a:rPr>
              <a:t>，</a:t>
            </a:r>
            <a:r>
              <a:rPr lang="zh-CN" altLang="en-US" sz="1400">
                <a:latin typeface="Arial" panose="020b0604020202020204" pitchFamily="34" charset="0"/>
                <a:ea typeface="微软雅黑" panose="020b0503020204020204" pitchFamily="34" charset="-122"/>
                <a:cs typeface="Arial" panose="020b0604020202020204" pitchFamily="34" charset="0"/>
              </a:rPr>
              <a:t>生活质量及生存时间受到严重影响。</a:t>
            </a:r>
          </a:p>
        </p:txBody>
      </p:sp>
      <p:sp>
        <p:nvSpPr>
          <p:cNvPr id="5" name="TextBox 1">
            <a:extLst>
              <a:ext uri="{FF2B5EF4-FFF2-40B4-BE49-F238E27FC236}">
                <a16:creationId xmlns:a16="http://schemas.microsoft.com/office/drawing/2014/main" id="{E1A1B1A1-D0E4-44E8-A9FA-9D336CA93350}"/>
              </a:ext>
            </a:extLst>
          </p:cNvPr>
          <p:cNvSpPr txBox="1"/>
          <p:nvPr/>
        </p:nvSpPr>
        <p:spPr>
          <a:xfrm>
            <a:off x="6375212" y="4761185"/>
            <a:ext cx="2526333" cy="217624"/>
          </a:xfrm>
          <a:prstGeom prst="rect">
            <a:avLst/>
          </a:prstGeom>
          <a:noFill/>
        </p:spPr>
        <p:txBody>
          <a:bodyPr wrap="none" lIns="0" tIns="0" rIns="0" rtlCol="0">
            <a:spAutoFit/>
          </a:bodyPr>
          <a:lstStyle/>
          <a:p>
            <a:pPr algn="r">
              <a:lnSpc>
                <a:spcPts val="1500"/>
              </a:lnSpc>
            </a:pP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中国卒中杂志</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.2021,16(4):376-389.</a:t>
            </a:r>
          </a:p>
        </p:txBody>
      </p:sp>
      <p:grpSp>
        <p:nvGrpSpPr>
          <p:cNvPr id="6" name="组合 5">
            <a:extLst>
              <a:ext uri="{FF2B5EF4-FFF2-40B4-BE49-F238E27FC236}">
                <a16:creationId xmlns:a16="http://schemas.microsoft.com/office/drawing/2014/main" id="{C59AD343-F830-4112-B33D-B378242542B1}"/>
              </a:ext>
            </a:extLst>
          </p:cNvPr>
          <p:cNvGrpSpPr/>
          <p:nvPr/>
        </p:nvGrpSpPr>
        <p:grpSpPr>
          <a:xfrm>
            <a:off x="241762" y="697937"/>
            <a:ext cx="8659783" cy="343161"/>
            <a:chOff x="241762" y="3692597"/>
            <a:chExt cx="8659783" cy="343161"/>
          </a:xfrm>
        </p:grpSpPr>
        <p:sp>
          <p:nvSpPr>
            <p:cNvPr id="7" name="矩形 6">
              <a:extLst>
                <a:ext uri="{FF2B5EF4-FFF2-40B4-BE49-F238E27FC236}">
                  <a16:creationId xmlns:a16="http://schemas.microsoft.com/office/drawing/2014/main" id="{DF3F13E3-9E78-40F3-93A8-BB0ED53E396D}"/>
                </a:ext>
              </a:extLst>
            </p:cNvPr>
            <p:cNvSpPr/>
            <p:nvPr/>
          </p:nvSpPr>
          <p:spPr>
            <a:xfrm>
              <a:off x="241762" y="3700217"/>
              <a:ext cx="8659783" cy="335541"/>
            </a:xfrm>
            <a:prstGeom prst="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a:extLst>
                <a:ext uri="{FF2B5EF4-FFF2-40B4-BE49-F238E27FC236}">
                  <a16:creationId xmlns:a16="http://schemas.microsoft.com/office/drawing/2014/main" id="{7E92C73A-F91F-455D-80A0-79C18D85BB03}"/>
                </a:ext>
              </a:extLst>
            </p:cNvPr>
            <p:cNvSpPr txBox="1"/>
            <p:nvPr/>
          </p:nvSpPr>
          <p:spPr>
            <a:xfrm>
              <a:off x="975360" y="3692597"/>
              <a:ext cx="7185660" cy="335541"/>
            </a:xfrm>
            <a:prstGeom prst="rect">
              <a:avLst/>
            </a:prstGeom>
            <a:noFill/>
          </p:spPr>
          <p:txBody>
            <a:bodyPr wrap="square" lIns="0" tIns="0" rIns="0" rtlCol="0">
              <a:spAutoFit/>
            </a:bodyPr>
            <a:lstStyle/>
            <a:p>
              <a:pPr algn="ctr">
                <a:lnSpc>
                  <a:spcPct val="150000"/>
                </a:lnSpc>
                <a:tabLst>
                  <a:tab pos="151924"/>
                  <a:tab pos="2933224"/>
                </a:tabLst>
              </a:pP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中</a:t>
              </a:r>
              <a:r>
                <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rPr>
                <a:t>国卒中发生率为1114.8/10万人，</a:t>
              </a: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年发病率为</a:t>
              </a:r>
              <a:r>
                <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rPr>
                <a:t>246.8/10</a:t>
              </a: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万，死亡率为</a:t>
              </a:r>
              <a:r>
                <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rPr>
                <a:t>149.49 / 10</a:t>
              </a: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万</a:t>
              </a:r>
              <a:endParaRPr lang="en-US" altLang="zh-CN" sz="1400" b="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9"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701458027"/>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文本框 1">
            <a:extLst>
              <a:ext uri="{FF2B5EF4-FFF2-40B4-BE49-F238E27FC236}">
                <a16:creationId xmlns:a16="http://schemas.microsoft.com/office/drawing/2014/main" id="{F6E7DCB7-5ADE-4D2D-8A0C-1B711D4D318C}"/>
              </a:ext>
            </a:extLst>
          </p:cNvPr>
          <p:cNvSpPr txBox="1"/>
          <p:nvPr/>
        </p:nvSpPr>
        <p:spPr>
          <a:xfrm>
            <a:off x="260132" y="905853"/>
            <a:ext cx="8623738" cy="1248740"/>
          </a:xfrm>
          <a:prstGeom prst="rect">
            <a:avLst/>
          </a:prstGeom>
          <a:noFill/>
          <a:ln w="28575" cmpd="sng">
            <a:solidFill>
              <a:srgbClr val="4F9FB5"/>
            </a:solidFill>
            <a:prstDash val="solid"/>
          </a:ln>
        </p:spPr>
        <p:txBody>
          <a:bodyPr wrap="square">
            <a:spAutoFit/>
          </a:bodyPr>
          <a:lstStyle/>
          <a:p>
            <a:pPr eaLnBrk="1" hangingPunct="1">
              <a:lnSpc>
                <a:spcPct val="120000"/>
              </a:lnSpc>
              <a:buFont typeface="Arial" panose="020b0604020202020204" pitchFamily="34" charset="0"/>
              <a:buNone/>
            </a:pPr>
            <a:r>
              <a:rPr lang="zh-CN" altLang="en-US" sz="1600" b="1">
                <a:latin typeface="Arial" panose="020b0604020202020204" pitchFamily="34" charset="0"/>
                <a:ea typeface="微软雅黑" panose="020b0503020204020204" pitchFamily="34" charset="-122"/>
                <a:cs typeface="Arial" panose="020b0604020202020204" pitchFamily="34" charset="0"/>
              </a:rPr>
              <a:t>脑萎缩程度</a:t>
            </a:r>
            <a:r>
              <a:rPr lang="en-US" altLang="zh-CN" sz="1600" b="1">
                <a:latin typeface="Arial" panose="020b0604020202020204" pitchFamily="34" charset="0"/>
                <a:ea typeface="微软雅黑" panose="020b0503020204020204" pitchFamily="34" charset="-122"/>
                <a:cs typeface="Arial" panose="020b0604020202020204" pitchFamily="34" charset="0"/>
              </a:rPr>
              <a:t>:  </a:t>
            </a:r>
            <a:r>
              <a:rPr lang="zh-CN" altLang="en-US" sz="1600" b="1">
                <a:solidFill>
                  <a:srgbClr val="FF0000"/>
                </a:solidFill>
                <a:latin typeface="Arial" panose="020b0604020202020204" pitchFamily="34" charset="0"/>
                <a:ea typeface="微软雅黑" panose="020b0503020204020204" pitchFamily="34" charset="-122"/>
                <a:cs typeface="Arial" panose="020b0604020202020204" pitchFamily="34" charset="0"/>
              </a:rPr>
              <a:t>A：1级</a:t>
            </a:r>
            <a:r>
              <a:rPr lang="zh-CN" altLang="en-US" sz="1600" b="1">
                <a:latin typeface="Arial" panose="020b0604020202020204" pitchFamily="34" charset="0"/>
                <a:ea typeface="微软雅黑" panose="020b0503020204020204" pitchFamily="34" charset="-122"/>
                <a:cs typeface="Arial" panose="020b0604020202020204" pitchFamily="34" charset="0"/>
              </a:rPr>
              <a:t>无萎缩，大脑皮质沟厚度低于1 mm；</a:t>
            </a:r>
            <a:endParaRPr lang="en-US" altLang="zh-CN" sz="1600" b="1">
              <a:latin typeface="Arial" panose="020b0604020202020204" pitchFamily="34" charset="0"/>
              <a:ea typeface="微软雅黑" panose="020b0503020204020204" pitchFamily="34" charset="-122"/>
              <a:cs typeface="Arial" panose="020b0604020202020204" pitchFamily="34" charset="0"/>
            </a:endParaRPr>
          </a:p>
          <a:p>
            <a:pPr eaLnBrk="1" hangingPunct="1">
              <a:lnSpc>
                <a:spcPct val="120000"/>
              </a:lnSpc>
              <a:buFont typeface="Arial" panose="020b0604020202020204" pitchFamily="34" charset="0"/>
              <a:buNone/>
            </a:pPr>
            <a:r>
              <a:rPr lang="en-US" altLang="zh-CN" sz="1600" b="1">
                <a:latin typeface="Arial" panose="020b0604020202020204" pitchFamily="34" charset="0"/>
                <a:ea typeface="微软雅黑" panose="020b0503020204020204" pitchFamily="34" charset="-122"/>
                <a:cs typeface="Arial" panose="020b0604020202020204" pitchFamily="34" charset="0"/>
              </a:rPr>
              <a:t>                     </a:t>
            </a:r>
            <a:r>
              <a:rPr lang="en-US" altLang="zh-CN" sz="1600" b="1">
                <a:solidFill>
                  <a:srgbClr val="FF0000"/>
                </a:solidFill>
                <a:latin typeface="Arial" panose="020b0604020202020204" pitchFamily="34" charset="0"/>
                <a:ea typeface="微软雅黑" panose="020b0503020204020204" pitchFamily="34" charset="-122"/>
                <a:cs typeface="Arial" panose="020b0604020202020204" pitchFamily="34" charset="0"/>
              </a:rPr>
              <a:t>B:  </a:t>
            </a:r>
            <a:r>
              <a:rPr lang="zh-CN" altLang="en-US" sz="1600" b="1">
                <a:solidFill>
                  <a:srgbClr val="FF0000"/>
                </a:solidFill>
                <a:latin typeface="Arial" panose="020b0604020202020204" pitchFamily="34" charset="0"/>
                <a:ea typeface="微软雅黑" panose="020b0503020204020204" pitchFamily="34" charset="-122"/>
                <a:cs typeface="Arial" panose="020b0604020202020204" pitchFamily="34" charset="0"/>
              </a:rPr>
              <a:t>2级</a:t>
            </a:r>
            <a:r>
              <a:rPr lang="zh-CN" altLang="en-US" sz="1600" b="1">
                <a:latin typeface="Arial" panose="020b0604020202020204" pitchFamily="34" charset="0"/>
                <a:ea typeface="微软雅黑" panose="020b0503020204020204" pitchFamily="34" charset="-122"/>
                <a:cs typeface="Arial" panose="020b0604020202020204" pitchFamily="34" charset="0"/>
              </a:rPr>
              <a:t>轻度萎缩，厚度</a:t>
            </a:r>
            <a:r>
              <a:rPr lang="en-US" altLang="zh-CN" sz="1600" b="1">
                <a:latin typeface="Arial" panose="020b0604020202020204" pitchFamily="34" charset="0"/>
                <a:ea typeface="微软雅黑" panose="020b0503020204020204" pitchFamily="34" charset="-122"/>
                <a:cs typeface="Arial" panose="020b0604020202020204" pitchFamily="34" charset="0"/>
              </a:rPr>
              <a:t>&gt;</a:t>
            </a:r>
            <a:r>
              <a:rPr lang="zh-CN" altLang="en-US" sz="1600" b="1">
                <a:latin typeface="Arial" panose="020b0604020202020204" pitchFamily="34" charset="0"/>
                <a:ea typeface="微软雅黑" panose="020b0503020204020204" pitchFamily="34" charset="-122"/>
                <a:cs typeface="Arial" panose="020b0604020202020204" pitchFamily="34" charset="0"/>
              </a:rPr>
              <a:t>1 mm，</a:t>
            </a:r>
            <a:r>
              <a:rPr lang="en-US" altLang="zh-CN" sz="1600" b="1">
                <a:latin typeface="Arial" panose="020b0604020202020204" pitchFamily="34" charset="0"/>
                <a:ea typeface="微软雅黑" panose="020b0503020204020204" pitchFamily="34" charset="-122"/>
                <a:cs typeface="Arial" panose="020b0604020202020204" pitchFamily="34" charset="0"/>
              </a:rPr>
              <a:t>&lt;</a:t>
            </a:r>
            <a:r>
              <a:rPr lang="zh-CN" altLang="en-US" sz="1600" b="1">
                <a:latin typeface="Arial" panose="020b0604020202020204" pitchFamily="34" charset="0"/>
                <a:ea typeface="微软雅黑" panose="020b0503020204020204" pitchFamily="34" charset="-122"/>
                <a:cs typeface="Arial" panose="020b0604020202020204" pitchFamily="34" charset="0"/>
              </a:rPr>
              <a:t>3 mm；</a:t>
            </a:r>
            <a:endParaRPr lang="en-US" altLang="zh-CN" sz="1600" b="1">
              <a:latin typeface="Arial" panose="020b0604020202020204" pitchFamily="34" charset="0"/>
              <a:ea typeface="微软雅黑" panose="020b0503020204020204" pitchFamily="34" charset="-122"/>
              <a:cs typeface="Arial" panose="020b0604020202020204" pitchFamily="34" charset="0"/>
            </a:endParaRPr>
          </a:p>
          <a:p>
            <a:pPr eaLnBrk="1" hangingPunct="1">
              <a:lnSpc>
                <a:spcPct val="120000"/>
              </a:lnSpc>
              <a:buFont typeface="Arial" panose="020b0604020202020204" pitchFamily="34" charset="0"/>
              <a:buNone/>
            </a:pPr>
            <a:r>
              <a:rPr lang="zh-CN" altLang="en-US" sz="1600" b="1">
                <a:latin typeface="Arial" panose="020b0604020202020204" pitchFamily="34" charset="0"/>
                <a:ea typeface="微软雅黑" panose="020b0503020204020204" pitchFamily="34" charset="-122"/>
                <a:cs typeface="Arial" panose="020b0604020202020204" pitchFamily="34" charset="0"/>
              </a:rPr>
              <a:t>                     </a:t>
            </a:r>
            <a:r>
              <a:rPr lang="zh-CN" altLang="en-US" sz="1600" b="1">
                <a:solidFill>
                  <a:srgbClr val="FF0000"/>
                </a:solidFill>
                <a:latin typeface="Arial" panose="020b0604020202020204" pitchFamily="34" charset="0"/>
                <a:ea typeface="微软雅黑" panose="020b0503020204020204" pitchFamily="34" charset="-122"/>
                <a:cs typeface="Arial" panose="020b0604020202020204" pitchFamily="34" charset="0"/>
              </a:rPr>
              <a:t>C：3级</a:t>
            </a:r>
            <a:r>
              <a:rPr lang="zh-CN" altLang="en-US" sz="1600" b="1">
                <a:latin typeface="Arial" panose="020b0604020202020204" pitchFamily="34" charset="0"/>
                <a:ea typeface="微软雅黑" panose="020b0503020204020204" pitchFamily="34" charset="-122"/>
                <a:cs typeface="Arial" panose="020b0604020202020204" pitchFamily="34" charset="0"/>
              </a:rPr>
              <a:t>萎缩，扩张沟</a:t>
            </a:r>
            <a:r>
              <a:rPr lang="en-US" altLang="zh-CN" sz="1600" b="1">
                <a:latin typeface="Arial" panose="020b0604020202020204" pitchFamily="34" charset="0"/>
                <a:ea typeface="微软雅黑" panose="020b0503020204020204" pitchFamily="34" charset="-122"/>
                <a:cs typeface="Arial" panose="020b0604020202020204" pitchFamily="34" charset="0"/>
              </a:rPr>
              <a:t>&gt;</a:t>
            </a:r>
            <a:r>
              <a:rPr lang="zh-CN" altLang="en-US" sz="1600" b="1">
                <a:latin typeface="Arial" panose="020b0604020202020204" pitchFamily="34" charset="0"/>
                <a:ea typeface="微软雅黑" panose="020b0503020204020204" pitchFamily="34" charset="-122"/>
                <a:cs typeface="Arial" panose="020b0604020202020204" pitchFamily="34" charset="0"/>
              </a:rPr>
              <a:t>3 mm，外侧裂宽；</a:t>
            </a:r>
            <a:endParaRPr lang="en-US" altLang="zh-CN" sz="1600" b="1">
              <a:latin typeface="Arial" panose="020b0604020202020204" pitchFamily="34" charset="0"/>
              <a:ea typeface="微软雅黑" panose="020b0503020204020204" pitchFamily="34" charset="-122"/>
              <a:cs typeface="Arial" panose="020b0604020202020204" pitchFamily="34" charset="0"/>
            </a:endParaRPr>
          </a:p>
          <a:p>
            <a:pPr eaLnBrk="1" hangingPunct="1">
              <a:lnSpc>
                <a:spcPct val="120000"/>
              </a:lnSpc>
              <a:buFont typeface="Arial" panose="020b0604020202020204" pitchFamily="34" charset="0"/>
              <a:buNone/>
            </a:pPr>
            <a:r>
              <a:rPr lang="zh-CN" altLang="en-US" sz="1600" b="1">
                <a:latin typeface="Arial" panose="020b0604020202020204" pitchFamily="34" charset="0"/>
                <a:ea typeface="微软雅黑" panose="020b0503020204020204" pitchFamily="34" charset="-122"/>
                <a:cs typeface="Arial" panose="020b0604020202020204" pitchFamily="34" charset="0"/>
              </a:rPr>
              <a:t>                     </a:t>
            </a:r>
            <a:r>
              <a:rPr lang="zh-CN" altLang="en-US" sz="1600" b="1">
                <a:solidFill>
                  <a:srgbClr val="FF0000"/>
                </a:solidFill>
                <a:latin typeface="Arial" panose="020b0604020202020204" pitchFamily="34" charset="0"/>
                <a:ea typeface="微软雅黑" panose="020b0503020204020204" pitchFamily="34" charset="-122"/>
                <a:cs typeface="Arial" panose="020b0604020202020204" pitchFamily="34" charset="0"/>
              </a:rPr>
              <a:t>D：4级</a:t>
            </a:r>
            <a:r>
              <a:rPr lang="zh-CN" altLang="en-US" sz="1600" b="1">
                <a:latin typeface="Arial" panose="020b0604020202020204" pitchFamily="34" charset="0"/>
                <a:ea typeface="微软雅黑" panose="020b0503020204020204" pitchFamily="34" charset="-122"/>
                <a:cs typeface="Arial" panose="020b0604020202020204" pitchFamily="34" charset="0"/>
              </a:rPr>
              <a:t>为重度萎缩，为3级加硬膜下间隙扩大。</a:t>
            </a:r>
            <a:endParaRPr kumimoji="0" lang="zh-CN" altLang="en-US" sz="1600" kern="2400" spc="200" baseline="0" noProof="1">
              <a:solidFill>
                <a:srgbClr val="343B41"/>
              </a:solidFill>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7">
            <a:extLst>
              <a:ext uri="{FF2B5EF4-FFF2-40B4-BE49-F238E27FC236}">
                <a16:creationId xmlns:a16="http://schemas.microsoft.com/office/drawing/2014/main" id="{285EFD4C-5EE3-45A5-B415-D7D5CF02C0B4}"/>
              </a:ext>
            </a:extLst>
          </p:cNvPr>
          <p:cNvPicPr>
            <a:picLocks noChangeAspect="1"/>
          </p:cNvPicPr>
          <p:nvPr/>
        </p:nvPicPr>
        <p:blipFill>
          <a:blip r:embed="rId2"/>
          <a:stretch>
            <a:fillRect/>
          </a:stretch>
        </p:blipFill>
        <p:spPr>
          <a:xfrm>
            <a:off x="1257541" y="2579855"/>
            <a:ext cx="6628918" cy="1781058"/>
          </a:xfrm>
          <a:prstGeom prst="rect">
            <a:avLst/>
          </a:prstGeom>
          <a:noFill/>
          <a:ln w="9525">
            <a:noFill/>
          </a:ln>
        </p:spPr>
      </p:pic>
      <p:sp>
        <p:nvSpPr>
          <p:cNvPr id="5" name="标题 3">
            <a:extLst>
              <a:ext uri="{FF2B5EF4-FFF2-40B4-BE49-F238E27FC236}">
                <a16:creationId xmlns:a16="http://schemas.microsoft.com/office/drawing/2014/main" id="{DEDC86A1-8507-4DE7-8EF4-0A11FE3011B8}"/>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MRI</a:t>
            </a:r>
            <a:r>
              <a:rPr lang="zh-CN" altLang="en-US" sz="1800" b="1">
                <a:latin typeface="微软雅黑" panose="020b0503020204020204" pitchFamily="34" charset="-122"/>
                <a:ea typeface="微软雅黑" panose="020b0503020204020204" pitchFamily="34" charset="-122"/>
              </a:rPr>
              <a:t>诊断</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脑萎缩</a:t>
            </a:r>
          </a:p>
        </p:txBody>
      </p:sp>
      <p:pic>
        <p:nvPicPr>
          <p:cNvPr id="6"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124337729"/>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3">
            <a:extLst>
              <a:ext uri="{FF2B5EF4-FFF2-40B4-BE49-F238E27FC236}">
                <a16:creationId xmlns:a16="http://schemas.microsoft.com/office/drawing/2014/main" id="{C6B3073D-0A25-49CE-863D-D72923156C12}"/>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MRI</a:t>
            </a:r>
            <a:r>
              <a:rPr lang="zh-CN" altLang="en-US" sz="1800" b="1">
                <a:latin typeface="微软雅黑" panose="020b0503020204020204" pitchFamily="34" charset="-122"/>
                <a:ea typeface="微软雅黑" panose="020b0503020204020204" pitchFamily="34" charset="-122"/>
              </a:rPr>
              <a:t>诊断</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脑梗死</a:t>
            </a:r>
          </a:p>
        </p:txBody>
      </p:sp>
      <p:sp>
        <p:nvSpPr>
          <p:cNvPr id="5" name="文本框 4">
            <a:extLst>
              <a:ext uri="{FF2B5EF4-FFF2-40B4-BE49-F238E27FC236}">
                <a16:creationId xmlns:a16="http://schemas.microsoft.com/office/drawing/2014/main" id="{EA817B8C-4912-4F5B-97C2-7254CCB47E46}"/>
              </a:ext>
            </a:extLst>
          </p:cNvPr>
          <p:cNvSpPr txBox="1"/>
          <p:nvPr/>
        </p:nvSpPr>
        <p:spPr>
          <a:xfrm>
            <a:off x="457201" y="1624214"/>
            <a:ext cx="3208281" cy="1895071"/>
          </a:xfrm>
          <a:prstGeom prst="rect">
            <a:avLst/>
          </a:prstGeom>
          <a:noFill/>
          <a:ln w="28575" cmpd="sng">
            <a:solidFill>
              <a:srgbClr val="4F9FB5"/>
            </a:solidFill>
            <a:prstDash val="solid"/>
          </a:ln>
        </p:spPr>
        <p:txBody>
          <a:bodyPr wrap="square">
            <a:spAutoFit/>
          </a:bodyPr>
          <a:lstStyle/>
          <a:p>
            <a:pPr marR="0" algn="just" defTabSz="914400" eaLnBrk="1" hangingPunct="1">
              <a:lnSpc>
                <a:spcPct val="150000"/>
              </a:lnSpc>
              <a:buClrTx/>
              <a:buSzTx/>
              <a:buFont typeface="Arial" panose="020b0604020202020204" pitchFamily="34" charset="0"/>
              <a:buNone/>
              <a:defRPr/>
            </a:pPr>
            <a:r>
              <a:rPr lang="zh-CN" altLang="en-US" sz="1600">
                <a:solidFill>
                  <a:srgbClr val="FF0000"/>
                </a:solidFill>
                <a:latin typeface="Arial" panose="020b0604020202020204" pitchFamily="34" charset="0"/>
                <a:ea typeface="微软雅黑" panose="020b0503020204020204" pitchFamily="34" charset="-122"/>
                <a:cs typeface="Arial" panose="020b0604020202020204" pitchFamily="34" charset="0"/>
                <a:sym typeface="+mn-ea"/>
              </a:rPr>
              <a:t>脑微梗死：</a:t>
            </a:r>
            <a:r>
              <a:rPr lang="zh-CN" altLang="en-US" sz="1600">
                <a:latin typeface="Arial" panose="020b0604020202020204" pitchFamily="34" charset="0"/>
                <a:ea typeface="微软雅黑" panose="020b0503020204020204" pitchFamily="34" charset="-122"/>
                <a:cs typeface="Arial" panose="020b0604020202020204" pitchFamily="34" charset="0"/>
                <a:sym typeface="+mn-ea"/>
              </a:rPr>
              <a:t>平均直径为</a:t>
            </a:r>
            <a:r>
              <a:rPr lang="en-US" altLang="zh-CN" sz="1600">
                <a:latin typeface="Arial" panose="020b0604020202020204" pitchFamily="34" charset="0"/>
                <a:ea typeface="微软雅黑" panose="020b0503020204020204" pitchFamily="34" charset="-122"/>
                <a:cs typeface="Arial" panose="020b0604020202020204" pitchFamily="34" charset="0"/>
                <a:sym typeface="+mn-ea"/>
              </a:rPr>
              <a:t>0.2-1.0mm</a:t>
            </a:r>
            <a:r>
              <a:rPr lang="zh-CN" altLang="en-US" sz="1600">
                <a:latin typeface="Arial" panose="020b0604020202020204" pitchFamily="34" charset="0"/>
                <a:ea typeface="微软雅黑" panose="020b0503020204020204" pitchFamily="34" charset="-122"/>
                <a:cs typeface="Arial" panose="020b0604020202020204" pitchFamily="34" charset="0"/>
                <a:sym typeface="+mn-ea"/>
              </a:rPr>
              <a:t>，常规</a:t>
            </a:r>
            <a:r>
              <a:rPr lang="en-US" altLang="zh-CN" sz="1600">
                <a:latin typeface="Arial" panose="020b0604020202020204" pitchFamily="34" charset="0"/>
                <a:ea typeface="微软雅黑" panose="020b0503020204020204" pitchFamily="34" charset="-122"/>
                <a:cs typeface="Arial" panose="020b0604020202020204" pitchFamily="34" charset="0"/>
                <a:sym typeface="+mn-ea"/>
              </a:rPr>
              <a:t>MRI</a:t>
            </a:r>
            <a:r>
              <a:rPr lang="zh-CN" altLang="en-US" sz="1600">
                <a:latin typeface="Arial" panose="020b0604020202020204" pitchFamily="34" charset="0"/>
                <a:ea typeface="微软雅黑" panose="020b0503020204020204" pitchFamily="34" charset="-122"/>
                <a:cs typeface="Arial" panose="020b0604020202020204" pitchFamily="34" charset="0"/>
                <a:sym typeface="+mn-ea"/>
              </a:rPr>
              <a:t>无法发现；急性期在</a:t>
            </a:r>
            <a:r>
              <a:rPr lang="en-US" altLang="zh-CN" sz="1600">
                <a:latin typeface="Arial" panose="020b0604020202020204" pitchFamily="34" charset="0"/>
                <a:ea typeface="微软雅黑" panose="020b0503020204020204" pitchFamily="34" charset="-122"/>
                <a:cs typeface="Arial" panose="020b0604020202020204" pitchFamily="34" charset="0"/>
                <a:sym typeface="+mn-ea"/>
              </a:rPr>
              <a:t>DWI</a:t>
            </a:r>
            <a:r>
              <a:rPr lang="zh-CN" altLang="en-US" sz="1600">
                <a:latin typeface="Arial" panose="020b0604020202020204" pitchFamily="34" charset="0"/>
                <a:ea typeface="微软雅黑" panose="020b0503020204020204" pitchFamily="34" charset="-122"/>
                <a:cs typeface="Arial" panose="020b0604020202020204" pitchFamily="34" charset="0"/>
                <a:sym typeface="+mn-ea"/>
              </a:rPr>
              <a:t>可以表现为高信号，在</a:t>
            </a:r>
            <a:r>
              <a:rPr lang="en-US" altLang="zh-CN" sz="1600">
                <a:latin typeface="Arial" panose="020b0604020202020204" pitchFamily="34" charset="0"/>
                <a:ea typeface="微软雅黑" panose="020b0503020204020204" pitchFamily="34" charset="-122"/>
                <a:cs typeface="Arial" panose="020b0604020202020204" pitchFamily="34" charset="0"/>
                <a:sym typeface="+mn-ea"/>
              </a:rPr>
              <a:t>ADC</a:t>
            </a:r>
            <a:r>
              <a:rPr lang="zh-CN" altLang="en-US" sz="1600">
                <a:latin typeface="Arial" panose="020b0604020202020204" pitchFamily="34" charset="0"/>
                <a:ea typeface="微软雅黑" panose="020b0503020204020204" pitchFamily="34" charset="-122"/>
                <a:cs typeface="Arial" panose="020b0604020202020204" pitchFamily="34" charset="0"/>
                <a:sym typeface="+mn-ea"/>
              </a:rPr>
              <a:t>成像中表现为低信号圆形或卵圆形病灶。</a:t>
            </a:r>
          </a:p>
        </p:txBody>
      </p:sp>
      <p:pic>
        <p:nvPicPr>
          <p:cNvPr id="6" name="图片 1">
            <a:extLst>
              <a:ext uri="{FF2B5EF4-FFF2-40B4-BE49-F238E27FC236}">
                <a16:creationId xmlns:a16="http://schemas.microsoft.com/office/drawing/2014/main" id="{59311445-0733-491A-BC1F-94DD11918082}"/>
              </a:ext>
            </a:extLst>
          </p:cNvPr>
          <p:cNvPicPr>
            <a:picLocks noChangeAspect="1"/>
          </p:cNvPicPr>
          <p:nvPr/>
        </p:nvPicPr>
        <p:blipFill>
          <a:blip r:embed="rId2"/>
          <a:stretch>
            <a:fillRect/>
          </a:stretch>
        </p:blipFill>
        <p:spPr>
          <a:xfrm>
            <a:off x="3937421" y="525953"/>
            <a:ext cx="4749378" cy="4260563"/>
          </a:xfrm>
          <a:prstGeom prst="rect">
            <a:avLst/>
          </a:prstGeom>
          <a:noFill/>
          <a:ln w="9525">
            <a:noFill/>
          </a:ln>
        </p:spPr>
      </p:pic>
      <p:sp>
        <p:nvSpPr>
          <p:cNvPr id="3" name="椭圆 2">
            <a:extLst>
              <a:ext uri="{FF2B5EF4-FFF2-40B4-BE49-F238E27FC236}">
                <a16:creationId xmlns:a16="http://schemas.microsoft.com/office/drawing/2014/main" id="{592F699B-8740-C498-A755-B712142331B1}"/>
              </a:ext>
            </a:extLst>
          </p:cNvPr>
          <p:cNvSpPr/>
          <p:nvPr/>
        </p:nvSpPr>
        <p:spPr>
          <a:xfrm>
            <a:off x="4666588" y="1962805"/>
            <a:ext cx="772511" cy="7567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DF2DC55D-75ED-29ED-E204-3882601E9A03}"/>
              </a:ext>
            </a:extLst>
          </p:cNvPr>
          <p:cNvSpPr/>
          <p:nvPr/>
        </p:nvSpPr>
        <p:spPr>
          <a:xfrm>
            <a:off x="5845049" y="1899489"/>
            <a:ext cx="772511" cy="7567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55441E8-A8F6-DD2C-2BBB-940620B8ABAD}"/>
              </a:ext>
            </a:extLst>
          </p:cNvPr>
          <p:cNvSpPr/>
          <p:nvPr/>
        </p:nvSpPr>
        <p:spPr>
          <a:xfrm>
            <a:off x="4185744" y="3519285"/>
            <a:ext cx="772511" cy="7567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A09CA0E-5E04-2327-2B81-957564500C8A}"/>
              </a:ext>
            </a:extLst>
          </p:cNvPr>
          <p:cNvSpPr/>
          <p:nvPr/>
        </p:nvSpPr>
        <p:spPr>
          <a:xfrm>
            <a:off x="5746530" y="3720661"/>
            <a:ext cx="772511" cy="7567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FB4D579-6B71-C43E-D54D-5937840CEAB6}"/>
              </a:ext>
            </a:extLst>
          </p:cNvPr>
          <p:cNvSpPr/>
          <p:nvPr/>
        </p:nvSpPr>
        <p:spPr>
          <a:xfrm>
            <a:off x="7307316" y="3633952"/>
            <a:ext cx="772511" cy="7567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0100C64-B3FC-3F7D-C9B0-DB373ABD1F04}"/>
              </a:ext>
            </a:extLst>
          </p:cNvPr>
          <p:cNvSpPr/>
          <p:nvPr/>
        </p:nvSpPr>
        <p:spPr>
          <a:xfrm>
            <a:off x="7362496" y="1815004"/>
            <a:ext cx="772511" cy="7567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3569966113"/>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文本框 1">
            <a:extLst>
              <a:ext uri="{FF2B5EF4-FFF2-40B4-BE49-F238E27FC236}">
                <a16:creationId xmlns:a16="http://schemas.microsoft.com/office/drawing/2014/main" id="{8A470880-E872-4CB9-8BF9-51A8DDDF7FC2}"/>
              </a:ext>
            </a:extLst>
          </p:cNvPr>
          <p:cNvSpPr txBox="1"/>
          <p:nvPr/>
        </p:nvSpPr>
        <p:spPr>
          <a:xfrm>
            <a:off x="268014" y="709866"/>
            <a:ext cx="8623738" cy="1156407"/>
          </a:xfrm>
          <a:prstGeom prst="rect">
            <a:avLst/>
          </a:prstGeom>
          <a:noFill/>
          <a:ln w="28575" cmpd="sng">
            <a:solidFill>
              <a:srgbClr val="4F9FB5"/>
            </a:solidFill>
            <a:prstDash val="solid"/>
          </a:ln>
        </p:spPr>
        <p:txBody>
          <a:bodyPr wrap="square">
            <a:spAutoFit/>
          </a:bodyPr>
          <a:lstStyle/>
          <a:p>
            <a:pPr marR="0" defTabSz="914400" eaLnBrk="1" hangingPunct="1">
              <a:lnSpc>
                <a:spcPct val="150000"/>
              </a:lnSpc>
              <a:buClrTx/>
              <a:buSzTx/>
              <a:buFont typeface="Arial" panose="020b0604020202020204" pitchFamily="34" charset="0"/>
              <a:buNone/>
              <a:defRPr/>
            </a:pPr>
            <a:r>
              <a:rPr lang="zh-CN" altLang="en-US" sz="1600" u="sng">
                <a:ln>
                  <a:noFill/>
                </a:ln>
                <a:solidFill>
                  <a:srgbClr val="FF0000"/>
                </a:solidFill>
                <a:effectLst/>
                <a:uLnTx/>
                <a:uFill>
                  <a:solidFill>
                    <a:schemeClr val="accent2"/>
                  </a:solidFill>
                </a:uFill>
                <a:latin typeface="Arial" panose="020b0604020202020204" pitchFamily="34" charset="0"/>
                <a:ea typeface="微软雅黑" panose="020b0503020204020204" pitchFamily="34" charset="-122"/>
                <a:cs typeface="Arial" panose="020b0604020202020204" pitchFamily="34" charset="0"/>
                <a:sym typeface="+mn-ea"/>
              </a:rPr>
              <a:t>血管起源的白质高信号</a:t>
            </a:r>
            <a:r>
              <a:rPr lang="zh-CN" altLang="en-US" sz="1600">
                <a:ln>
                  <a:noFill/>
                </a:ln>
                <a:solidFill>
                  <a:srgbClr val="FF0000"/>
                </a:solidFill>
                <a:effectLst/>
                <a:uLnTx/>
                <a:uFill>
                  <a:solidFill>
                    <a:schemeClr val="accent2"/>
                  </a:solidFill>
                </a:uFill>
                <a:latin typeface="Arial" panose="020b0604020202020204" pitchFamily="34" charset="0"/>
                <a:ea typeface="微软雅黑" panose="020b0503020204020204" pitchFamily="34" charset="-122"/>
                <a:cs typeface="Arial" panose="020b0604020202020204" pitchFamily="34" charset="0"/>
                <a:sym typeface="+mn-ea"/>
              </a:rPr>
              <a:t>：</a:t>
            </a:r>
            <a:r>
              <a:rPr kumimoji="0" lang="zh-CN" altLang="en-US" sz="1600" kern="2400" spc="200" baseline="0" noProof="1">
                <a:solidFill>
                  <a:srgbClr val="343B41"/>
                </a:solidFill>
                <a:uFillTx/>
                <a:latin typeface="Arial" panose="020b0604020202020204" pitchFamily="34" charset="0"/>
                <a:ea typeface="微软雅黑" panose="020b0503020204020204" pitchFamily="34" charset="-122"/>
                <a:cs typeface="Arial" panose="020b0604020202020204" pitchFamily="34" charset="0"/>
              </a:rPr>
              <a:t>脑白质异常信号，病变范围可以大小不等，在</a:t>
            </a:r>
            <a:r>
              <a:rPr kumimoji="0" lang="en-US" altLang="zh-CN" sz="1600" kern="2400" spc="200" baseline="0" noProof="1">
                <a:solidFill>
                  <a:srgbClr val="343B41"/>
                </a:solidFill>
                <a:uFillTx/>
                <a:latin typeface="Arial" panose="020b0604020202020204" pitchFamily="34" charset="0"/>
                <a:ea typeface="微软雅黑" panose="020b0503020204020204" pitchFamily="34" charset="-122"/>
                <a:cs typeface="Arial" panose="020b0604020202020204" pitchFamily="34" charset="0"/>
              </a:rPr>
              <a:t>T2</a:t>
            </a:r>
            <a:r>
              <a:rPr kumimoji="0" lang="zh-CN" altLang="en-US" sz="1600" kern="2400" spc="200" baseline="0" noProof="1">
                <a:solidFill>
                  <a:srgbClr val="343B41"/>
                </a:solidFill>
                <a:uFillTx/>
                <a:latin typeface="Arial" panose="020b0604020202020204" pitchFamily="34" charset="0"/>
                <a:ea typeface="微软雅黑" panose="020b0503020204020204" pitchFamily="34" charset="-122"/>
                <a:cs typeface="Arial" panose="020b0604020202020204" pitchFamily="34" charset="0"/>
              </a:rPr>
              <a:t>或</a:t>
            </a:r>
            <a:r>
              <a:rPr kumimoji="0" lang="en-US" altLang="zh-CN" sz="1600" kern="2400" spc="200" baseline="0" noProof="1">
                <a:solidFill>
                  <a:srgbClr val="343B41"/>
                </a:solidFill>
                <a:uFillTx/>
                <a:latin typeface="Arial" panose="020b0604020202020204" pitchFamily="34" charset="0"/>
                <a:ea typeface="微软雅黑" panose="020b0503020204020204" pitchFamily="34" charset="-122"/>
                <a:cs typeface="Arial" panose="020b0604020202020204" pitchFamily="34" charset="0"/>
              </a:rPr>
              <a:t>T2-FLAIR</a:t>
            </a:r>
            <a:r>
              <a:rPr kumimoji="0" lang="zh-CN" altLang="en-US" sz="1600" kern="2400" spc="200" baseline="0" noProof="1">
                <a:solidFill>
                  <a:srgbClr val="343B41"/>
                </a:solidFill>
                <a:uFillTx/>
                <a:latin typeface="Arial" panose="020b0604020202020204" pitchFamily="34" charset="0"/>
                <a:ea typeface="微软雅黑" panose="020b0503020204020204" pitchFamily="34" charset="-122"/>
                <a:cs typeface="Arial" panose="020b0604020202020204" pitchFamily="34" charset="0"/>
              </a:rPr>
              <a:t>序列上呈高信号，</a:t>
            </a:r>
            <a:r>
              <a:rPr kumimoji="0" lang="en-US" altLang="zh-CN" sz="1600" kern="2400" spc="200" baseline="0" noProof="1">
                <a:solidFill>
                  <a:srgbClr val="343B41"/>
                </a:solidFill>
                <a:uFillTx/>
                <a:latin typeface="Arial" panose="020b0604020202020204" pitchFamily="34" charset="0"/>
                <a:ea typeface="微软雅黑" panose="020b0503020204020204" pitchFamily="34" charset="-122"/>
                <a:cs typeface="Arial" panose="020b0604020202020204" pitchFamily="34" charset="0"/>
              </a:rPr>
              <a:t>T1</a:t>
            </a:r>
            <a:r>
              <a:rPr kumimoji="0" lang="zh-CN" altLang="en-US" sz="1600" kern="2400" spc="200" baseline="0" noProof="1">
                <a:solidFill>
                  <a:srgbClr val="343B41"/>
                </a:solidFill>
                <a:uFillTx/>
                <a:latin typeface="Arial" panose="020b0604020202020204" pitchFamily="34" charset="0"/>
                <a:ea typeface="微软雅黑" panose="020b0503020204020204" pitchFamily="34" charset="-122"/>
                <a:cs typeface="Arial" panose="020b0604020202020204" pitchFamily="34" charset="0"/>
              </a:rPr>
              <a:t>呈等信号或低信号，取决于序列参数和病变的严重程度，</a:t>
            </a:r>
            <a:r>
              <a:rPr kumimoji="0" lang="zh-CN" altLang="en-US" sz="1600" kern="2400" cap="none" spc="200" normalizeH="0" baseline="0" noProof="1">
                <a:solidFill>
                  <a:srgbClr val="FF0000"/>
                </a:solidFill>
                <a:latin typeface="Arial" panose="020b0604020202020204" pitchFamily="34" charset="0"/>
                <a:ea typeface="微软雅黑" panose="020b0503020204020204" pitchFamily="34" charset="-122"/>
                <a:cs typeface="Arial" panose="020b0604020202020204" pitchFamily="34" charset="0"/>
              </a:rPr>
              <a:t>其内无空腔，与脑脊液信号不同。</a:t>
            </a:r>
            <a:endParaRPr kumimoji="0" lang="zh-CN" altLang="en-US" sz="1600" kern="2400" cap="none" spc="200" normalizeH="0" baseline="0" noProof="1">
              <a:latin typeface="Arial" panose="020b0604020202020204" pitchFamily="34" charset="0"/>
              <a:ea typeface="微软雅黑" panose="020b0503020204020204" pitchFamily="34" charset="-122"/>
              <a:cs typeface="Arial" panose="020b0604020202020204" pitchFamily="34" charset="0"/>
            </a:endParaRPr>
          </a:p>
        </p:txBody>
      </p:sp>
      <p:pic>
        <p:nvPicPr>
          <p:cNvPr id="3" name="Picture 4">
            <a:extLst>
              <a:ext uri="{FF2B5EF4-FFF2-40B4-BE49-F238E27FC236}">
                <a16:creationId xmlns:a16="http://schemas.microsoft.com/office/drawing/2014/main" id="{17291F57-6D71-402D-8C08-F021858A6BF5}"/>
              </a:ext>
            </a:extLst>
          </p:cNvPr>
          <p:cNvPicPr>
            <a:picLocks noGrp="1" noChangeAspect="1"/>
          </p:cNvPicPr>
          <p:nvPr/>
        </p:nvPicPr>
        <p:blipFill>
          <a:blip r:embed="rId2"/>
          <a:stretch>
            <a:fillRect/>
          </a:stretch>
        </p:blipFill>
        <p:spPr>
          <a:xfrm>
            <a:off x="1225402" y="2271315"/>
            <a:ext cx="6693195" cy="2241146"/>
          </a:xfrm>
          <a:prstGeom prst="rect">
            <a:avLst/>
          </a:prstGeom>
          <a:noFill/>
          <a:ln w="9525">
            <a:noFill/>
          </a:ln>
        </p:spPr>
      </p:pic>
      <p:sp>
        <p:nvSpPr>
          <p:cNvPr id="4" name="标题 3">
            <a:extLst>
              <a:ext uri="{FF2B5EF4-FFF2-40B4-BE49-F238E27FC236}">
                <a16:creationId xmlns:a16="http://schemas.microsoft.com/office/drawing/2014/main" id="{A63EC129-2038-4D6D-8C98-E353A8A5FC2B}"/>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MRI</a:t>
            </a:r>
            <a:r>
              <a:rPr lang="zh-CN" altLang="en-US" sz="1800" b="1">
                <a:latin typeface="微软雅黑" panose="020b0503020204020204" pitchFamily="34" charset="-122"/>
                <a:ea typeface="微软雅黑" panose="020b0503020204020204" pitchFamily="34" charset="-122"/>
              </a:rPr>
              <a:t>诊断</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脑白质病变</a:t>
            </a:r>
          </a:p>
        </p:txBody>
      </p:sp>
      <p:pic>
        <p:nvPicPr>
          <p:cNvPr id="5"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562681472"/>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3">
            <a:extLst>
              <a:ext uri="{FF2B5EF4-FFF2-40B4-BE49-F238E27FC236}">
                <a16:creationId xmlns:a16="http://schemas.microsoft.com/office/drawing/2014/main" id="{C1111466-80B0-4F38-9789-65FAAE9E6382}"/>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MRI</a:t>
            </a:r>
            <a:r>
              <a:rPr lang="zh-CN" altLang="en-US" sz="1800" b="1">
                <a:latin typeface="微软雅黑" panose="020b0503020204020204" pitchFamily="34" charset="-122"/>
                <a:ea typeface="微软雅黑" panose="020b0503020204020204" pitchFamily="34" charset="-122"/>
              </a:rPr>
              <a:t>诊断</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脑出血</a:t>
            </a:r>
          </a:p>
        </p:txBody>
      </p:sp>
      <p:pic>
        <p:nvPicPr>
          <p:cNvPr id="3" name="图片 1">
            <a:extLst>
              <a:ext uri="{FF2B5EF4-FFF2-40B4-BE49-F238E27FC236}">
                <a16:creationId xmlns:a16="http://schemas.microsoft.com/office/drawing/2014/main" id="{79BAECC8-7E71-44B6-98BA-367B187A0C25}"/>
              </a:ext>
            </a:extLst>
          </p:cNvPr>
          <p:cNvPicPr>
            <a:picLocks noChangeAspect="1"/>
          </p:cNvPicPr>
          <p:nvPr/>
        </p:nvPicPr>
        <p:blipFill>
          <a:blip r:embed="rId2"/>
          <a:stretch>
            <a:fillRect/>
          </a:stretch>
        </p:blipFill>
        <p:spPr>
          <a:xfrm>
            <a:off x="472508" y="999683"/>
            <a:ext cx="4927184" cy="3286023"/>
          </a:xfrm>
          <a:prstGeom prst="rect">
            <a:avLst/>
          </a:prstGeom>
          <a:noFill/>
          <a:ln w="9525">
            <a:noFill/>
          </a:ln>
        </p:spPr>
      </p:pic>
      <p:sp>
        <p:nvSpPr>
          <p:cNvPr id="4" name="文本框 3">
            <a:extLst>
              <a:ext uri="{FF2B5EF4-FFF2-40B4-BE49-F238E27FC236}">
                <a16:creationId xmlns:a16="http://schemas.microsoft.com/office/drawing/2014/main" id="{BD71A230-9B82-4D8B-B17D-CECF6FD41CD4}"/>
              </a:ext>
            </a:extLst>
          </p:cNvPr>
          <p:cNvSpPr txBox="1"/>
          <p:nvPr/>
        </p:nvSpPr>
        <p:spPr>
          <a:xfrm>
            <a:off x="5762296" y="1141161"/>
            <a:ext cx="2854017" cy="3003066"/>
          </a:xfrm>
          <a:prstGeom prst="rect">
            <a:avLst/>
          </a:prstGeom>
          <a:noFill/>
          <a:ln w="28575" cmpd="sng">
            <a:solidFill>
              <a:srgbClr val="4F9FB5"/>
            </a:solidFill>
            <a:prstDash val="solid"/>
          </a:ln>
        </p:spPr>
        <p:txBody>
          <a:bodyPr wrap="square">
            <a:spAutoFit/>
          </a:bodyPr>
          <a:lstStyle/>
          <a:p>
            <a:pPr marR="0" defTabSz="914400">
              <a:lnSpc>
                <a:spcPct val="150000"/>
              </a:lnSpc>
              <a:buClrTx/>
              <a:buSzTx/>
              <a:buFontTx/>
              <a:buNone/>
              <a:defRPr/>
            </a:pPr>
            <a:r>
              <a:rPr lang="zh-CN" altLang="zh-CN" sz="1600" u="sng">
                <a:solidFill>
                  <a:srgbClr val="FF0000"/>
                </a:solidFill>
                <a:latin typeface="Arial" panose="020b0604020202020204" pitchFamily="34" charset="0"/>
                <a:ea typeface="微软雅黑" panose="020b0503020204020204" pitchFamily="34" charset="-122"/>
                <a:cs typeface="Arial" panose="020b0604020202020204" pitchFamily="34" charset="0"/>
                <a:sym typeface="+mn-ea"/>
              </a:rPr>
              <a:t>脑微出血</a:t>
            </a:r>
            <a:r>
              <a:rPr lang="zh-CN" altLang="zh-CN" sz="1600">
                <a:solidFill>
                  <a:srgbClr val="FF0000"/>
                </a:solidFill>
                <a:latin typeface="Arial" panose="020b0604020202020204" pitchFamily="34" charset="0"/>
                <a:ea typeface="微软雅黑" panose="020b0503020204020204" pitchFamily="34" charset="-122"/>
                <a:cs typeface="Arial" panose="020b0604020202020204" pitchFamily="34" charset="0"/>
                <a:sym typeface="+mn-ea"/>
              </a:rPr>
              <a:t>：</a:t>
            </a:r>
            <a:r>
              <a:rPr kumimoji="0" lang="zh-CN" altLang="en-US"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①小圆形或卵圆形、边界清楚、均质性、信号缺失灶；②直径</a:t>
            </a:r>
            <a:r>
              <a:rPr kumimoji="0" lang="en-US" altLang="zh-CN"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2</a:t>
            </a:r>
            <a:r>
              <a:rPr kumimoji="0" lang="zh-CN" altLang="en-US"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a:t>
            </a:r>
            <a:r>
              <a:rPr kumimoji="0" lang="en-US" altLang="zh-CN"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5 mm</a:t>
            </a:r>
            <a:r>
              <a:rPr kumimoji="0" lang="zh-CN" altLang="en-US"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，最大不超过</a:t>
            </a:r>
            <a:r>
              <a:rPr kumimoji="0" lang="en-US" altLang="zh-CN"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10 mm</a:t>
            </a:r>
            <a:r>
              <a:rPr kumimoji="0" lang="zh-CN" altLang="en-US"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；③病灶为脑实质围绕；④</a:t>
            </a:r>
            <a:r>
              <a:rPr kumimoji="0" lang="en-US" altLang="zh-CN"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T2* GRE</a:t>
            </a:r>
            <a:r>
              <a:rPr kumimoji="0" lang="zh-CN" altLang="en-US"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序列上显示</a:t>
            </a:r>
            <a:r>
              <a:rPr kumimoji="0" lang="zh-CN" altLang="en-US" sz="1600" kern="1200" cap="none" spc="0" normalizeH="0" baseline="0" noProof="0">
                <a:solidFill>
                  <a:srgbClr val="FF0000"/>
                </a:solidFill>
                <a:latin typeface="Arial" panose="020b0604020202020204" pitchFamily="34" charset="0"/>
                <a:ea typeface="微软雅黑" panose="020b0503020204020204" pitchFamily="34" charset="-122"/>
                <a:cs typeface="Arial" panose="020b0604020202020204" pitchFamily="34" charset="0"/>
              </a:rPr>
              <a:t>高光溢出（</a:t>
            </a:r>
            <a:r>
              <a:rPr kumimoji="0" lang="en-US" altLang="zh-CN" sz="1600" kern="1200" cap="none" spc="0" normalizeH="0" baseline="0" noProof="0">
                <a:solidFill>
                  <a:srgbClr val="FF0000"/>
                </a:solidFill>
                <a:latin typeface="Arial" panose="020b0604020202020204" pitchFamily="34" charset="0"/>
                <a:ea typeface="微软雅黑" panose="020b0503020204020204" pitchFamily="34" charset="-122"/>
                <a:cs typeface="Arial" panose="020b0604020202020204" pitchFamily="34" charset="0"/>
              </a:rPr>
              <a:t>blooming</a:t>
            </a:r>
            <a:r>
              <a:rPr kumimoji="0" lang="zh-CN" altLang="en-US" sz="1600" kern="1200" cap="none" spc="0" normalizeH="0" baseline="0" noProof="0">
                <a:solidFill>
                  <a:srgbClr val="FF0000"/>
                </a:solidFill>
                <a:latin typeface="Arial" panose="020b0604020202020204" pitchFamily="34" charset="0"/>
                <a:ea typeface="微软雅黑" panose="020b0503020204020204" pitchFamily="34" charset="-122"/>
                <a:cs typeface="Arial" panose="020b0604020202020204" pitchFamily="34" charset="0"/>
              </a:rPr>
              <a:t>）效应</a:t>
            </a:r>
            <a:r>
              <a:rPr kumimoji="0" lang="zh-CN" altLang="en-US" sz="1600" kern="1200" cap="none" spc="0" normalizeH="0" baseline="0" noProof="0">
                <a:latin typeface="Arial" panose="020b0604020202020204" pitchFamily="34" charset="0"/>
                <a:ea typeface="微软雅黑" panose="020b0503020204020204" pitchFamily="34" charset="-122"/>
                <a:cs typeface="Arial" panose="020b0604020202020204" pitchFamily="34" charset="0"/>
              </a:rPr>
              <a:t>；</a:t>
            </a:r>
            <a:r>
              <a:rPr kumimoji="0" lang="zh-CN" altLang="en-US"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⑤相应部位的</a:t>
            </a:r>
            <a:r>
              <a:rPr kumimoji="0" lang="en-US" altLang="zh-CN"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T1</a:t>
            </a:r>
            <a:r>
              <a:rPr kumimoji="0" lang="zh-CN" altLang="en-US"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a:t>
            </a:r>
            <a:r>
              <a:rPr kumimoji="0" lang="en-US" altLang="zh-CN"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T2</a:t>
            </a:r>
            <a:r>
              <a:rPr kumimoji="0" lang="zh-CN" altLang="en-US" sz="1600" baseline="0" noProof="0">
                <a:solidFill>
                  <a:srgbClr val="343B41"/>
                </a:solidFill>
                <a:uFillTx/>
                <a:latin typeface="Arial" panose="020b0604020202020204" pitchFamily="34" charset="0"/>
                <a:ea typeface="微软雅黑" panose="020b0503020204020204" pitchFamily="34" charset="-122"/>
                <a:cs typeface="Arial" panose="020b0604020202020204" pitchFamily="34" charset="0"/>
              </a:rPr>
              <a:t>序列上没有显示出高信号；</a:t>
            </a:r>
          </a:p>
        </p:txBody>
      </p:sp>
      <p:sp>
        <p:nvSpPr>
          <p:cNvPr id="5" name="椭圆 4">
            <a:extLst>
              <a:ext uri="{FF2B5EF4-FFF2-40B4-BE49-F238E27FC236}">
                <a16:creationId xmlns:a16="http://schemas.microsoft.com/office/drawing/2014/main" id="{93DF9536-1356-C5A3-FE6A-AF17253B1E4B}"/>
              </a:ext>
            </a:extLst>
          </p:cNvPr>
          <p:cNvSpPr/>
          <p:nvPr/>
        </p:nvSpPr>
        <p:spPr>
          <a:xfrm>
            <a:off x="1947041" y="2475186"/>
            <a:ext cx="772511" cy="7567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338977657"/>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 name="TextBox 1">
            <a:extLst>
              <a:ext uri="{FF2B5EF4-FFF2-40B4-BE49-F238E27FC236}">
                <a16:creationId xmlns:a16="http://schemas.microsoft.com/office/drawing/2014/main" id="{A97DBD1E-3727-4810-B45C-279B602C1D93}"/>
              </a:ext>
            </a:extLst>
          </p:cNvPr>
          <p:cNvSpPr txBox="1"/>
          <p:nvPr/>
        </p:nvSpPr>
        <p:spPr>
          <a:xfrm>
            <a:off x="2743119" y="2517765"/>
            <a:ext cx="3667671" cy="350737"/>
          </a:xfrm>
          <a:prstGeom prst="rect">
            <a:avLst/>
          </a:prstGeom>
          <a:noFill/>
        </p:spPr>
        <p:txBody>
          <a:bodyPr wrap="none" lIns="0" tIns="0" rIns="0" rtlCol="0">
            <a:spAutoFit/>
          </a:bodyPr>
          <a:lstStyle/>
          <a:p>
            <a:pPr algn="ctr">
              <a:lnSpc>
                <a:spcPts val="2600"/>
              </a:lnSpc>
              <a:tabLst>
                <a:tab pos="304800"/>
              </a:tabLst>
            </a:pPr>
            <a:r>
              <a:rPr lang="en-US" altLang="zh-CN" b="1">
                <a:solidFill>
                  <a:srgbClr val="4F9FB5"/>
                </a:solidFill>
                <a:latin typeface="Arial" panose="020b0604020202020204" pitchFamily="34" charset="0"/>
                <a:ea typeface="微软雅黑" panose="020b0503020204020204" pitchFamily="34" charset="-122"/>
                <a:cs typeface="Arial" panose="020b0604020202020204" pitchFamily="34" charset="0"/>
              </a:rPr>
              <a:t>PSCI的诊断（至少评估4个认知域）</a:t>
            </a:r>
          </a:p>
        </p:txBody>
      </p:sp>
      <p:sp>
        <p:nvSpPr>
          <p:cNvPr id="28" name="标题 3">
            <a:extLst>
              <a:ext uri="{FF2B5EF4-FFF2-40B4-BE49-F238E27FC236}">
                <a16:creationId xmlns:a16="http://schemas.microsoft.com/office/drawing/2014/main" id="{6A355018-04EB-45CD-BFDE-55D4C3CFB32D}"/>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神经心理的诊断</a:t>
            </a:r>
          </a:p>
        </p:txBody>
      </p:sp>
      <p:grpSp>
        <p:nvGrpSpPr>
          <p:cNvPr id="62" name="组合 61">
            <a:extLst>
              <a:ext uri="{FF2B5EF4-FFF2-40B4-BE49-F238E27FC236}">
                <a16:creationId xmlns:a16="http://schemas.microsoft.com/office/drawing/2014/main" id="{7D937F7C-8D74-482F-BFF4-1FFE460121AE}"/>
              </a:ext>
            </a:extLst>
          </p:cNvPr>
          <p:cNvGrpSpPr/>
          <p:nvPr/>
        </p:nvGrpSpPr>
        <p:grpSpPr>
          <a:xfrm>
            <a:off x="1032644" y="703566"/>
            <a:ext cx="7060145" cy="1763864"/>
            <a:chOff x="1032644" y="703566"/>
            <a:chExt cx="7060145" cy="1763864"/>
          </a:xfrm>
        </p:grpSpPr>
        <p:sp>
          <p:nvSpPr>
            <p:cNvPr id="3" name="Freeform 3">
              <a:extLst>
                <a:ext uri="{FF2B5EF4-FFF2-40B4-BE49-F238E27FC236}">
                  <a16:creationId xmlns:a16="http://schemas.microsoft.com/office/drawing/2014/main" id="{C783AE1A-CD43-45E8-BEA7-3EB0E64790FA}"/>
                </a:ext>
              </a:extLst>
            </p:cNvPr>
            <p:cNvSpPr/>
            <p:nvPr/>
          </p:nvSpPr>
          <p:spPr>
            <a:xfrm>
              <a:off x="1703033" y="2165253"/>
              <a:ext cx="132842" cy="165100"/>
            </a:xfrm>
            <a:custGeom>
              <a:gdLst>
                <a:gd name="connsiteX0" fmla="*/ 96266 w 132842"/>
                <a:gd name="connsiteY0" fmla="*/ 0 h 165100"/>
                <a:gd name="connsiteX1" fmla="*/ 132841 w 132842"/>
                <a:gd name="connsiteY1" fmla="*/ 25145 h 165100"/>
                <a:gd name="connsiteX2" fmla="*/ 121285 w 132842"/>
                <a:gd name="connsiteY2" fmla="*/ 120395 h 165100"/>
                <a:gd name="connsiteX3" fmla="*/ 36576 w 132842"/>
                <a:gd name="connsiteY3" fmla="*/ 165100 h 165100"/>
                <a:gd name="connsiteX4" fmla="*/ 0 w 132842"/>
                <a:gd name="connsiteY4" fmla="*/ 139953 h 165100"/>
                <a:gd name="connsiteX5" fmla="*/ 84708 w 132842"/>
                <a:gd name="connsiteY5" fmla="*/ 95122 h 165100"/>
                <a:gd name="connsiteX6" fmla="*/ 96266 w 132842"/>
                <a:gd name="connsiteY6" fmla="*/ 0 h 165100"/>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32842" h="165100">
                  <a:moveTo>
                    <a:pt x="96266" y="0"/>
                  </a:moveTo>
                  <a:lnTo>
                    <a:pt x="132841" y="25145"/>
                  </a:lnTo>
                  <a:lnTo>
                    <a:pt x="121285" y="120395"/>
                  </a:lnTo>
                  <a:lnTo>
                    <a:pt x="36576" y="165100"/>
                  </a:lnTo>
                  <a:lnTo>
                    <a:pt x="0" y="139953"/>
                  </a:lnTo>
                  <a:lnTo>
                    <a:pt x="84708" y="95122"/>
                  </a:lnTo>
                  <a:lnTo>
                    <a:pt x="96266" y="0"/>
                  </a:lnTo>
                </a:path>
              </a:pathLst>
            </a:custGeom>
            <a:solidFill>
              <a:srgbClr val="DCE6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3">
              <a:extLst>
                <a:ext uri="{FF2B5EF4-FFF2-40B4-BE49-F238E27FC236}">
                  <a16:creationId xmlns:a16="http://schemas.microsoft.com/office/drawing/2014/main" id="{359BA774-6799-495F-BB69-E2CBCB14C28D}"/>
                </a:ext>
              </a:extLst>
            </p:cNvPr>
            <p:cNvSpPr/>
            <p:nvPr/>
          </p:nvSpPr>
          <p:spPr>
            <a:xfrm>
              <a:off x="1779233" y="2217577"/>
              <a:ext cx="132842" cy="165227"/>
            </a:xfrm>
            <a:custGeom>
              <a:gdLst>
                <a:gd name="connsiteX0" fmla="*/ 96266 w 132842"/>
                <a:gd name="connsiteY0" fmla="*/ 0 h 165227"/>
                <a:gd name="connsiteX1" fmla="*/ 132841 w 132842"/>
                <a:gd name="connsiteY1" fmla="*/ 25272 h 165227"/>
                <a:gd name="connsiteX2" fmla="*/ 121285 w 132842"/>
                <a:gd name="connsiteY2" fmla="*/ 120396 h 165227"/>
                <a:gd name="connsiteX3" fmla="*/ 36576 w 132842"/>
                <a:gd name="connsiteY3" fmla="*/ 165227 h 165227"/>
                <a:gd name="connsiteX4" fmla="*/ 0 w 132842"/>
                <a:gd name="connsiteY4" fmla="*/ 139953 h 165227"/>
                <a:gd name="connsiteX5" fmla="*/ 84708 w 132842"/>
                <a:gd name="connsiteY5" fmla="*/ 95250 h 165227"/>
                <a:gd name="connsiteX6" fmla="*/ 96266 w 132842"/>
                <a:gd name="connsiteY6" fmla="*/ 0 h 165227"/>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32842" h="165227">
                  <a:moveTo>
                    <a:pt x="96266" y="0"/>
                  </a:moveTo>
                  <a:lnTo>
                    <a:pt x="132841" y="25272"/>
                  </a:lnTo>
                  <a:lnTo>
                    <a:pt x="121285" y="120396"/>
                  </a:lnTo>
                  <a:lnTo>
                    <a:pt x="36576" y="165227"/>
                  </a:lnTo>
                  <a:lnTo>
                    <a:pt x="0" y="139953"/>
                  </a:lnTo>
                  <a:lnTo>
                    <a:pt x="84708" y="95250"/>
                  </a:lnTo>
                  <a:lnTo>
                    <a:pt x="96266" y="0"/>
                  </a:lnTo>
                </a:path>
              </a:pathLst>
            </a:custGeom>
            <a:solidFill>
              <a:srgbClr val="B9CDE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a:extLst>
                <a:ext uri="{FF2B5EF4-FFF2-40B4-BE49-F238E27FC236}">
                  <a16:creationId xmlns:a16="http://schemas.microsoft.com/office/drawing/2014/main" id="{EE6BB342-C384-43CC-9EDB-A575B6A084E4}"/>
                </a:ext>
              </a:extLst>
            </p:cNvPr>
            <p:cNvSpPr/>
            <p:nvPr/>
          </p:nvSpPr>
          <p:spPr>
            <a:xfrm>
              <a:off x="1855433" y="2270028"/>
              <a:ext cx="132842" cy="165100"/>
            </a:xfrm>
            <a:custGeom>
              <a:gdLst>
                <a:gd name="connsiteX0" fmla="*/ 96266 w 132842"/>
                <a:gd name="connsiteY0" fmla="*/ 0 h 165100"/>
                <a:gd name="connsiteX1" fmla="*/ 132841 w 132842"/>
                <a:gd name="connsiteY1" fmla="*/ 25145 h 165100"/>
                <a:gd name="connsiteX2" fmla="*/ 121285 w 132842"/>
                <a:gd name="connsiteY2" fmla="*/ 120395 h 165100"/>
                <a:gd name="connsiteX3" fmla="*/ 36576 w 132842"/>
                <a:gd name="connsiteY3" fmla="*/ 165100 h 165100"/>
                <a:gd name="connsiteX4" fmla="*/ 0 w 132842"/>
                <a:gd name="connsiteY4" fmla="*/ 139953 h 165100"/>
                <a:gd name="connsiteX5" fmla="*/ 84708 w 132842"/>
                <a:gd name="connsiteY5" fmla="*/ 95122 h 165100"/>
                <a:gd name="connsiteX6" fmla="*/ 96266 w 132842"/>
                <a:gd name="connsiteY6" fmla="*/ 0 h 165100"/>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32842" h="165100">
                  <a:moveTo>
                    <a:pt x="96266" y="0"/>
                  </a:moveTo>
                  <a:lnTo>
                    <a:pt x="132841" y="25145"/>
                  </a:lnTo>
                  <a:lnTo>
                    <a:pt x="121285" y="120395"/>
                  </a:lnTo>
                  <a:lnTo>
                    <a:pt x="36576" y="165100"/>
                  </a:lnTo>
                  <a:lnTo>
                    <a:pt x="0" y="139953"/>
                  </a:lnTo>
                  <a:lnTo>
                    <a:pt x="84708" y="95122"/>
                  </a:lnTo>
                  <a:lnTo>
                    <a:pt x="96266" y="0"/>
                  </a:lnTo>
                </a:path>
              </a:pathLst>
            </a:custGeom>
            <a:solidFill>
              <a:srgbClr val="3589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a:extLst>
                <a:ext uri="{FF2B5EF4-FFF2-40B4-BE49-F238E27FC236}">
                  <a16:creationId xmlns:a16="http://schemas.microsoft.com/office/drawing/2014/main" id="{3E7A35BE-94B9-4C11-A6FE-11DC5062EBF0}"/>
                </a:ext>
              </a:extLst>
            </p:cNvPr>
            <p:cNvSpPr/>
            <p:nvPr/>
          </p:nvSpPr>
          <p:spPr>
            <a:xfrm>
              <a:off x="3493034" y="2160599"/>
              <a:ext cx="169164" cy="89916"/>
            </a:xfrm>
            <a:custGeom>
              <a:gdLst>
                <a:gd name="connsiteX0" fmla="*/ 169164 w 169164"/>
                <a:gd name="connsiteY0" fmla="*/ 0 h 89916"/>
                <a:gd name="connsiteX1" fmla="*/ 169164 w 169164"/>
                <a:gd name="connsiteY1" fmla="*/ 44958 h 89916"/>
                <a:gd name="connsiteX2" fmla="*/ 84582 w 169164"/>
                <a:gd name="connsiteY2" fmla="*/ 89915 h 89916"/>
                <a:gd name="connsiteX3" fmla="*/ 0 w 169164"/>
                <a:gd name="connsiteY3" fmla="*/ 44958 h 89916"/>
                <a:gd name="connsiteX4" fmla="*/ 0 w 169164"/>
                <a:gd name="connsiteY4" fmla="*/ 0 h 89916"/>
                <a:gd name="connsiteX5" fmla="*/ 84582 w 169164"/>
                <a:gd name="connsiteY5" fmla="*/ 44958 h 89916"/>
                <a:gd name="connsiteX6" fmla="*/ 169164 w 169164"/>
                <a:gd name="connsiteY6" fmla="*/ 0 h 89916"/>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69164" h="89916">
                  <a:moveTo>
                    <a:pt x="169164" y="0"/>
                  </a:moveTo>
                  <a:lnTo>
                    <a:pt x="169164" y="44958"/>
                  </a:lnTo>
                  <a:lnTo>
                    <a:pt x="84582" y="89915"/>
                  </a:lnTo>
                  <a:lnTo>
                    <a:pt x="0" y="44958"/>
                  </a:lnTo>
                  <a:lnTo>
                    <a:pt x="0" y="0"/>
                  </a:lnTo>
                  <a:lnTo>
                    <a:pt x="84582" y="44958"/>
                  </a:lnTo>
                  <a:lnTo>
                    <a:pt x="169164" y="0"/>
                  </a:lnTo>
                </a:path>
              </a:pathLst>
            </a:custGeom>
            <a:solidFill>
              <a:srgbClr val="DCE6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a:extLst>
                <a:ext uri="{FF2B5EF4-FFF2-40B4-BE49-F238E27FC236}">
                  <a16:creationId xmlns:a16="http://schemas.microsoft.com/office/drawing/2014/main" id="{A4236D03-B7BD-4F17-AAE6-6B2712EFF977}"/>
                </a:ext>
              </a:extLst>
            </p:cNvPr>
            <p:cNvSpPr/>
            <p:nvPr/>
          </p:nvSpPr>
          <p:spPr>
            <a:xfrm>
              <a:off x="3493034" y="2255087"/>
              <a:ext cx="169164" cy="86867"/>
            </a:xfrm>
            <a:custGeom>
              <a:gdLst>
                <a:gd name="connsiteX0" fmla="*/ 169164 w 169164"/>
                <a:gd name="connsiteY0" fmla="*/ 0 h 86867"/>
                <a:gd name="connsiteX1" fmla="*/ 169164 w 169164"/>
                <a:gd name="connsiteY1" fmla="*/ 43433 h 86867"/>
                <a:gd name="connsiteX2" fmla="*/ 84582 w 169164"/>
                <a:gd name="connsiteY2" fmla="*/ 86867 h 86867"/>
                <a:gd name="connsiteX3" fmla="*/ 0 w 169164"/>
                <a:gd name="connsiteY3" fmla="*/ 43433 h 86867"/>
                <a:gd name="connsiteX4" fmla="*/ 0 w 169164"/>
                <a:gd name="connsiteY4" fmla="*/ 0 h 86867"/>
                <a:gd name="connsiteX5" fmla="*/ 84582 w 169164"/>
                <a:gd name="connsiteY5" fmla="*/ 43433 h 86867"/>
                <a:gd name="connsiteX6" fmla="*/ 169164 w 169164"/>
                <a:gd name="connsiteY6" fmla="*/ 0 h 86867"/>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69164" h="86867">
                  <a:moveTo>
                    <a:pt x="169164" y="0"/>
                  </a:moveTo>
                  <a:lnTo>
                    <a:pt x="169164" y="43433"/>
                  </a:lnTo>
                  <a:lnTo>
                    <a:pt x="84582" y="86867"/>
                  </a:lnTo>
                  <a:lnTo>
                    <a:pt x="0" y="43433"/>
                  </a:lnTo>
                  <a:lnTo>
                    <a:pt x="0" y="0"/>
                  </a:lnTo>
                  <a:lnTo>
                    <a:pt x="84582" y="43433"/>
                  </a:lnTo>
                  <a:lnTo>
                    <a:pt x="169164" y="0"/>
                  </a:lnTo>
                </a:path>
              </a:pathLst>
            </a:custGeom>
            <a:solidFill>
              <a:srgbClr val="B9CDE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a:extLst>
                <a:ext uri="{FF2B5EF4-FFF2-40B4-BE49-F238E27FC236}">
                  <a16:creationId xmlns:a16="http://schemas.microsoft.com/office/drawing/2014/main" id="{F771CDF6-9B3E-4BC2-91AC-A73DCC1EC85D}"/>
                </a:ext>
              </a:extLst>
            </p:cNvPr>
            <p:cNvSpPr/>
            <p:nvPr/>
          </p:nvSpPr>
          <p:spPr>
            <a:xfrm>
              <a:off x="3493034" y="2345002"/>
              <a:ext cx="169164" cy="89916"/>
            </a:xfrm>
            <a:custGeom>
              <a:gdLst>
                <a:gd name="connsiteX0" fmla="*/ 169164 w 169164"/>
                <a:gd name="connsiteY0" fmla="*/ 0 h 89916"/>
                <a:gd name="connsiteX1" fmla="*/ 169164 w 169164"/>
                <a:gd name="connsiteY1" fmla="*/ 44958 h 89916"/>
                <a:gd name="connsiteX2" fmla="*/ 84582 w 169164"/>
                <a:gd name="connsiteY2" fmla="*/ 89916 h 89916"/>
                <a:gd name="connsiteX3" fmla="*/ 0 w 169164"/>
                <a:gd name="connsiteY3" fmla="*/ 44958 h 89916"/>
                <a:gd name="connsiteX4" fmla="*/ 0 w 169164"/>
                <a:gd name="connsiteY4" fmla="*/ 0 h 89916"/>
                <a:gd name="connsiteX5" fmla="*/ 84582 w 169164"/>
                <a:gd name="connsiteY5" fmla="*/ 44958 h 89916"/>
                <a:gd name="connsiteX6" fmla="*/ 169164 w 169164"/>
                <a:gd name="connsiteY6" fmla="*/ 0 h 89916"/>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69164" h="89916">
                  <a:moveTo>
                    <a:pt x="169164" y="0"/>
                  </a:moveTo>
                  <a:lnTo>
                    <a:pt x="169164" y="44958"/>
                  </a:lnTo>
                  <a:lnTo>
                    <a:pt x="84582" y="89916"/>
                  </a:lnTo>
                  <a:lnTo>
                    <a:pt x="0" y="44958"/>
                  </a:lnTo>
                  <a:lnTo>
                    <a:pt x="0" y="0"/>
                  </a:lnTo>
                  <a:lnTo>
                    <a:pt x="84582" y="44958"/>
                  </a:lnTo>
                  <a:lnTo>
                    <a:pt x="169164" y="0"/>
                  </a:lnTo>
                </a:path>
              </a:pathLst>
            </a:custGeom>
            <a:solidFill>
              <a:srgbClr val="3589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a:extLst>
                <a:ext uri="{FF2B5EF4-FFF2-40B4-BE49-F238E27FC236}">
                  <a16:creationId xmlns:a16="http://schemas.microsoft.com/office/drawing/2014/main" id="{5AC62977-76AA-47C2-B06F-9C6C0674FC27}"/>
                </a:ext>
              </a:extLst>
            </p:cNvPr>
            <p:cNvSpPr/>
            <p:nvPr/>
          </p:nvSpPr>
          <p:spPr>
            <a:xfrm>
              <a:off x="7306918" y="2189555"/>
              <a:ext cx="143764" cy="157225"/>
            </a:xfrm>
            <a:custGeom>
              <a:gdLst>
                <a:gd name="connsiteX0" fmla="*/ 143764 w 143764"/>
                <a:gd name="connsiteY0" fmla="*/ 128777 h 157225"/>
                <a:gd name="connsiteX1" fmla="*/ 110743 w 143764"/>
                <a:gd name="connsiteY1" fmla="*/ 157226 h 157225"/>
                <a:gd name="connsiteX2" fmla="*/ 22225 w 143764"/>
                <a:gd name="connsiteY2" fmla="*/ 121284 h 157225"/>
                <a:gd name="connsiteX3" fmla="*/ 0 w 143764"/>
                <a:gd name="connsiteY3" fmla="*/ 28447 h 157225"/>
                <a:gd name="connsiteX4" fmla="*/ 33019 w 143764"/>
                <a:gd name="connsiteY4" fmla="*/ 0 h 157225"/>
                <a:gd name="connsiteX5" fmla="*/ 55371 w 143764"/>
                <a:gd name="connsiteY5" fmla="*/ 92836 h 157225"/>
                <a:gd name="connsiteX6" fmla="*/ 143764 w 143764"/>
                <a:gd name="connsiteY6" fmla="*/ 128777 h 157225"/>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43764" h="157225">
                  <a:moveTo>
                    <a:pt x="143764" y="128777"/>
                  </a:moveTo>
                  <a:lnTo>
                    <a:pt x="110743" y="157226"/>
                  </a:lnTo>
                  <a:lnTo>
                    <a:pt x="22225" y="121284"/>
                  </a:lnTo>
                  <a:lnTo>
                    <a:pt x="0" y="28447"/>
                  </a:lnTo>
                  <a:lnTo>
                    <a:pt x="33019" y="0"/>
                  </a:lnTo>
                  <a:lnTo>
                    <a:pt x="55371" y="92836"/>
                  </a:lnTo>
                  <a:lnTo>
                    <a:pt x="143764" y="128777"/>
                  </a:lnTo>
                </a:path>
              </a:pathLst>
            </a:custGeom>
            <a:solidFill>
              <a:srgbClr val="DCE6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a:extLst>
                <a:ext uri="{FF2B5EF4-FFF2-40B4-BE49-F238E27FC236}">
                  <a16:creationId xmlns:a16="http://schemas.microsoft.com/office/drawing/2014/main" id="{8D215F67-F645-4712-9208-29EC0DF554A5}"/>
                </a:ext>
              </a:extLst>
            </p:cNvPr>
            <p:cNvSpPr/>
            <p:nvPr/>
          </p:nvSpPr>
          <p:spPr>
            <a:xfrm>
              <a:off x="7236179" y="2249371"/>
              <a:ext cx="144526" cy="157734"/>
            </a:xfrm>
            <a:custGeom>
              <a:gdLst>
                <a:gd name="connsiteX0" fmla="*/ 144526 w 144526"/>
                <a:gd name="connsiteY0" fmla="*/ 128651 h 157734"/>
                <a:gd name="connsiteX1" fmla="*/ 110870 w 144526"/>
                <a:gd name="connsiteY1" fmla="*/ 157734 h 157734"/>
                <a:gd name="connsiteX2" fmla="*/ 21716 w 144526"/>
                <a:gd name="connsiteY2" fmla="*/ 122301 h 157734"/>
                <a:gd name="connsiteX3" fmla="*/ 0 w 144526"/>
                <a:gd name="connsiteY3" fmla="*/ 28955 h 157734"/>
                <a:gd name="connsiteX4" fmla="*/ 33781 w 144526"/>
                <a:gd name="connsiteY4" fmla="*/ 0 h 157734"/>
                <a:gd name="connsiteX5" fmla="*/ 55371 w 144526"/>
                <a:gd name="connsiteY5" fmla="*/ 93345 h 157734"/>
                <a:gd name="connsiteX6" fmla="*/ 144526 w 144526"/>
                <a:gd name="connsiteY6" fmla="*/ 128651 h 15773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44526" h="157734">
                  <a:moveTo>
                    <a:pt x="144526" y="128651"/>
                  </a:moveTo>
                  <a:lnTo>
                    <a:pt x="110870" y="157734"/>
                  </a:lnTo>
                  <a:lnTo>
                    <a:pt x="21716" y="122301"/>
                  </a:lnTo>
                  <a:lnTo>
                    <a:pt x="0" y="28955"/>
                  </a:lnTo>
                  <a:lnTo>
                    <a:pt x="33781" y="0"/>
                  </a:lnTo>
                  <a:lnTo>
                    <a:pt x="55371" y="93345"/>
                  </a:lnTo>
                  <a:lnTo>
                    <a:pt x="144526" y="128651"/>
                  </a:lnTo>
                </a:path>
              </a:pathLst>
            </a:custGeom>
            <a:solidFill>
              <a:srgbClr val="B9CDE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a:extLst>
                <a:ext uri="{FF2B5EF4-FFF2-40B4-BE49-F238E27FC236}">
                  <a16:creationId xmlns:a16="http://schemas.microsoft.com/office/drawing/2014/main" id="{59C1CCB7-BFD1-4967-B370-144D1EFFF876}"/>
                </a:ext>
              </a:extLst>
            </p:cNvPr>
            <p:cNvSpPr/>
            <p:nvPr/>
          </p:nvSpPr>
          <p:spPr>
            <a:xfrm>
              <a:off x="7166329" y="2309696"/>
              <a:ext cx="144526" cy="157734"/>
            </a:xfrm>
            <a:custGeom>
              <a:gdLst>
                <a:gd name="connsiteX0" fmla="*/ 144526 w 144526"/>
                <a:gd name="connsiteY0" fmla="*/ 128651 h 157734"/>
                <a:gd name="connsiteX1" fmla="*/ 110870 w 144526"/>
                <a:gd name="connsiteY1" fmla="*/ 157734 h 157734"/>
                <a:gd name="connsiteX2" fmla="*/ 21716 w 144526"/>
                <a:gd name="connsiteY2" fmla="*/ 122301 h 157734"/>
                <a:gd name="connsiteX3" fmla="*/ 0 w 144526"/>
                <a:gd name="connsiteY3" fmla="*/ 28955 h 157734"/>
                <a:gd name="connsiteX4" fmla="*/ 33782 w 144526"/>
                <a:gd name="connsiteY4" fmla="*/ 0 h 157734"/>
                <a:gd name="connsiteX5" fmla="*/ 55498 w 144526"/>
                <a:gd name="connsiteY5" fmla="*/ 93345 h 157734"/>
                <a:gd name="connsiteX6" fmla="*/ 144526 w 144526"/>
                <a:gd name="connsiteY6" fmla="*/ 128651 h 15773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44526" h="157734">
                  <a:moveTo>
                    <a:pt x="144526" y="128651"/>
                  </a:moveTo>
                  <a:lnTo>
                    <a:pt x="110870" y="157734"/>
                  </a:lnTo>
                  <a:lnTo>
                    <a:pt x="21716" y="122301"/>
                  </a:lnTo>
                  <a:lnTo>
                    <a:pt x="0" y="28955"/>
                  </a:lnTo>
                  <a:lnTo>
                    <a:pt x="33782" y="0"/>
                  </a:lnTo>
                  <a:lnTo>
                    <a:pt x="55498" y="93345"/>
                  </a:lnTo>
                  <a:lnTo>
                    <a:pt x="144526" y="128651"/>
                  </a:lnTo>
                </a:path>
              </a:pathLst>
            </a:custGeom>
            <a:solidFill>
              <a:srgbClr val="3589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a:extLst>
                <a:ext uri="{FF2B5EF4-FFF2-40B4-BE49-F238E27FC236}">
                  <a16:creationId xmlns:a16="http://schemas.microsoft.com/office/drawing/2014/main" id="{438E18AA-481F-4E7D-925D-D12ABBDE2BCB}"/>
                </a:ext>
              </a:extLst>
            </p:cNvPr>
            <p:cNvSpPr/>
            <p:nvPr/>
          </p:nvSpPr>
          <p:spPr>
            <a:xfrm>
              <a:off x="5427412" y="2149930"/>
              <a:ext cx="169163" cy="88392"/>
            </a:xfrm>
            <a:custGeom>
              <a:gdLst>
                <a:gd name="connsiteX0" fmla="*/ 169163 w 169163"/>
                <a:gd name="connsiteY0" fmla="*/ 0 h 88392"/>
                <a:gd name="connsiteX1" fmla="*/ 169163 w 169163"/>
                <a:gd name="connsiteY1" fmla="*/ 44195 h 88392"/>
                <a:gd name="connsiteX2" fmla="*/ 84581 w 169163"/>
                <a:gd name="connsiteY2" fmla="*/ 88392 h 88392"/>
                <a:gd name="connsiteX3" fmla="*/ 0 w 169163"/>
                <a:gd name="connsiteY3" fmla="*/ 44195 h 88392"/>
                <a:gd name="connsiteX4" fmla="*/ 0 w 169163"/>
                <a:gd name="connsiteY4" fmla="*/ 0 h 88392"/>
                <a:gd name="connsiteX5" fmla="*/ 84581 w 169163"/>
                <a:gd name="connsiteY5" fmla="*/ 44195 h 88392"/>
                <a:gd name="connsiteX6" fmla="*/ 169163 w 169163"/>
                <a:gd name="connsiteY6" fmla="*/ 0 h 88392"/>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69163" h="88392">
                  <a:moveTo>
                    <a:pt x="169163" y="0"/>
                  </a:moveTo>
                  <a:lnTo>
                    <a:pt x="169163" y="44195"/>
                  </a:lnTo>
                  <a:lnTo>
                    <a:pt x="84581" y="88392"/>
                  </a:lnTo>
                  <a:lnTo>
                    <a:pt x="0" y="44195"/>
                  </a:lnTo>
                  <a:lnTo>
                    <a:pt x="0" y="0"/>
                  </a:lnTo>
                  <a:lnTo>
                    <a:pt x="84581" y="44195"/>
                  </a:lnTo>
                  <a:lnTo>
                    <a:pt x="169163" y="0"/>
                  </a:lnTo>
                </a:path>
              </a:pathLst>
            </a:custGeom>
            <a:solidFill>
              <a:srgbClr val="DCE6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a:extLst>
                <a:ext uri="{FF2B5EF4-FFF2-40B4-BE49-F238E27FC236}">
                  <a16:creationId xmlns:a16="http://schemas.microsoft.com/office/drawing/2014/main" id="{1841060F-DAF3-4876-BDF5-56F0CE73B821}"/>
                </a:ext>
              </a:extLst>
            </p:cNvPr>
            <p:cNvSpPr/>
            <p:nvPr/>
          </p:nvSpPr>
          <p:spPr>
            <a:xfrm>
              <a:off x="5427412" y="2241370"/>
              <a:ext cx="169163" cy="89916"/>
            </a:xfrm>
            <a:custGeom>
              <a:gdLst>
                <a:gd name="connsiteX0" fmla="*/ 169163 w 169163"/>
                <a:gd name="connsiteY0" fmla="*/ 0 h 89916"/>
                <a:gd name="connsiteX1" fmla="*/ 169163 w 169163"/>
                <a:gd name="connsiteY1" fmla="*/ 44958 h 89916"/>
                <a:gd name="connsiteX2" fmla="*/ 84581 w 169163"/>
                <a:gd name="connsiteY2" fmla="*/ 89916 h 89916"/>
                <a:gd name="connsiteX3" fmla="*/ 0 w 169163"/>
                <a:gd name="connsiteY3" fmla="*/ 44958 h 89916"/>
                <a:gd name="connsiteX4" fmla="*/ 0 w 169163"/>
                <a:gd name="connsiteY4" fmla="*/ 0 h 89916"/>
                <a:gd name="connsiteX5" fmla="*/ 84581 w 169163"/>
                <a:gd name="connsiteY5" fmla="*/ 44958 h 89916"/>
                <a:gd name="connsiteX6" fmla="*/ 169163 w 169163"/>
                <a:gd name="connsiteY6" fmla="*/ 0 h 89916"/>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69163" h="89916">
                  <a:moveTo>
                    <a:pt x="169163" y="0"/>
                  </a:moveTo>
                  <a:lnTo>
                    <a:pt x="169163" y="44958"/>
                  </a:lnTo>
                  <a:lnTo>
                    <a:pt x="84581" y="89916"/>
                  </a:lnTo>
                  <a:lnTo>
                    <a:pt x="0" y="44958"/>
                  </a:lnTo>
                  <a:lnTo>
                    <a:pt x="0" y="0"/>
                  </a:lnTo>
                  <a:lnTo>
                    <a:pt x="84581" y="44958"/>
                  </a:lnTo>
                  <a:lnTo>
                    <a:pt x="169163" y="0"/>
                  </a:lnTo>
                </a:path>
              </a:pathLst>
            </a:custGeom>
            <a:solidFill>
              <a:srgbClr val="B9CDE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a:extLst>
                <a:ext uri="{FF2B5EF4-FFF2-40B4-BE49-F238E27FC236}">
                  <a16:creationId xmlns:a16="http://schemas.microsoft.com/office/drawing/2014/main" id="{AEF0DBCA-B8AE-4F44-8292-62579782867B}"/>
                </a:ext>
              </a:extLst>
            </p:cNvPr>
            <p:cNvSpPr/>
            <p:nvPr/>
          </p:nvSpPr>
          <p:spPr>
            <a:xfrm>
              <a:off x="5427412" y="2334334"/>
              <a:ext cx="169163" cy="89916"/>
            </a:xfrm>
            <a:custGeom>
              <a:gdLst>
                <a:gd name="connsiteX0" fmla="*/ 169163 w 169163"/>
                <a:gd name="connsiteY0" fmla="*/ 0 h 89916"/>
                <a:gd name="connsiteX1" fmla="*/ 169163 w 169163"/>
                <a:gd name="connsiteY1" fmla="*/ 44958 h 89916"/>
                <a:gd name="connsiteX2" fmla="*/ 84581 w 169163"/>
                <a:gd name="connsiteY2" fmla="*/ 89915 h 89916"/>
                <a:gd name="connsiteX3" fmla="*/ 0 w 169163"/>
                <a:gd name="connsiteY3" fmla="*/ 44958 h 89916"/>
                <a:gd name="connsiteX4" fmla="*/ 0 w 169163"/>
                <a:gd name="connsiteY4" fmla="*/ 0 h 89916"/>
                <a:gd name="connsiteX5" fmla="*/ 84581 w 169163"/>
                <a:gd name="connsiteY5" fmla="*/ 44958 h 89916"/>
                <a:gd name="connsiteX6" fmla="*/ 169163 w 169163"/>
                <a:gd name="connsiteY6" fmla="*/ 0 h 89916"/>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69163" h="89916">
                  <a:moveTo>
                    <a:pt x="169163" y="0"/>
                  </a:moveTo>
                  <a:lnTo>
                    <a:pt x="169163" y="44958"/>
                  </a:lnTo>
                  <a:lnTo>
                    <a:pt x="84581" y="89915"/>
                  </a:lnTo>
                  <a:lnTo>
                    <a:pt x="0" y="44958"/>
                  </a:lnTo>
                  <a:lnTo>
                    <a:pt x="0" y="0"/>
                  </a:lnTo>
                  <a:lnTo>
                    <a:pt x="84581" y="44958"/>
                  </a:lnTo>
                  <a:lnTo>
                    <a:pt x="169163" y="0"/>
                  </a:lnTo>
                </a:path>
              </a:pathLst>
            </a:custGeom>
            <a:solidFill>
              <a:srgbClr val="3589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37745CCD-21C7-420A-ABBC-240B843D92F9}"/>
                </a:ext>
              </a:extLst>
            </p:cNvPr>
            <p:cNvGrpSpPr/>
            <p:nvPr/>
          </p:nvGrpSpPr>
          <p:grpSpPr>
            <a:xfrm>
              <a:off x="1032644" y="708586"/>
              <a:ext cx="1326712" cy="1320800"/>
              <a:chOff x="323188" y="2710814"/>
              <a:chExt cx="1326712" cy="1320800"/>
            </a:xfrm>
          </p:grpSpPr>
          <p:sp>
            <p:nvSpPr>
              <p:cNvPr id="2" name="Freeform 3">
                <a:extLst>
                  <a:ext uri="{FF2B5EF4-FFF2-40B4-BE49-F238E27FC236}">
                    <a16:creationId xmlns:a16="http://schemas.microsoft.com/office/drawing/2014/main" id="{8535B559-92AC-48DA-B1B4-0348142567BF}"/>
                  </a:ext>
                </a:extLst>
              </p:cNvPr>
              <p:cNvSpPr/>
              <p:nvPr/>
            </p:nvSpPr>
            <p:spPr>
              <a:xfrm>
                <a:off x="494369" y="2774539"/>
                <a:ext cx="984504" cy="313944"/>
              </a:xfrm>
              <a:custGeom>
                <a:gdLst>
                  <a:gd name="connsiteX0" fmla="*/ 492251 w 984504"/>
                  <a:gd name="connsiteY0" fmla="*/ 0 h 313944"/>
                  <a:gd name="connsiteX1" fmla="*/ 945514 w 984504"/>
                  <a:gd name="connsiteY1" fmla="*/ 241808 h 313944"/>
                  <a:gd name="connsiteX2" fmla="*/ 984503 w 984504"/>
                  <a:gd name="connsiteY2" fmla="*/ 313944 h 313944"/>
                  <a:gd name="connsiteX3" fmla="*/ 0 w 984504"/>
                  <a:gd name="connsiteY3" fmla="*/ 313944 h 313944"/>
                  <a:gd name="connsiteX4" fmla="*/ 38988 w 984504"/>
                  <a:gd name="connsiteY4" fmla="*/ 241808 h 313944"/>
                  <a:gd name="connsiteX5" fmla="*/ 492251 w 984504"/>
                  <a:gd name="connsiteY5" fmla="*/ 0 h 31394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84504" h="313944">
                    <a:moveTo>
                      <a:pt x="492251" y="0"/>
                    </a:moveTo>
                    <a:cubicBezTo>
                      <a:pt x="680973" y="0"/>
                      <a:pt x="847216" y="95885"/>
                      <a:pt x="945514" y="241808"/>
                    </a:cubicBezTo>
                    <a:lnTo>
                      <a:pt x="984503" y="313944"/>
                    </a:lnTo>
                    <a:lnTo>
                      <a:pt x="0" y="313944"/>
                    </a:lnTo>
                    <a:lnTo>
                      <a:pt x="38988" y="241808"/>
                    </a:lnTo>
                    <a:cubicBezTo>
                      <a:pt x="137286" y="95885"/>
                      <a:pt x="303529" y="0"/>
                      <a:pt x="492251" y="0"/>
                    </a:cubicBezTo>
                  </a:path>
                </a:pathLst>
              </a:custGeom>
              <a:solidFill>
                <a:srgbClr val="3589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
                <a:extLst>
                  <a:ext uri="{FF2B5EF4-FFF2-40B4-BE49-F238E27FC236}">
                    <a16:creationId xmlns:a16="http://schemas.microsoft.com/office/drawing/2014/main" id="{8461F52C-C50C-4AE1-B962-6F37A27E86CD}"/>
                  </a:ext>
                </a:extLst>
              </p:cNvPr>
              <p:cNvSpPr txBox="1"/>
              <p:nvPr/>
            </p:nvSpPr>
            <p:spPr>
              <a:xfrm>
                <a:off x="905677" y="2875209"/>
                <a:ext cx="128240" cy="276999"/>
              </a:xfrm>
              <a:prstGeom prst="rect">
                <a:avLst/>
              </a:prstGeom>
              <a:noFill/>
            </p:spPr>
            <p:txBody>
              <a:bodyPr wrap="none" lIns="0" tIns="0" rIns="0" rtlCol="0">
                <a:spAutoFit/>
              </a:bodyPr>
              <a:lstStyle/>
              <a:p>
                <a:pPr>
                  <a:lnSpc>
                    <a:spcPts val="1800"/>
                  </a:lnSpc>
                  <a:tabLst>
                    <a:tab pos="254000"/>
                  </a:tabLst>
                </a:pPr>
                <a:r>
                  <a:rPr lang="en-US" altLang="zh-CN" sz="1800">
                    <a:solidFill>
                      <a:schemeClr val="bg1"/>
                    </a:solidFill>
                    <a:latin typeface="Arial" panose="020b0604020202020204" pitchFamily="34" charset="0"/>
                    <a:ea typeface="微软雅黑" panose="020b0503020204020204" pitchFamily="34" charset="-122"/>
                    <a:cs typeface="Arial" panose="020b0604020202020204" pitchFamily="34" charset="0"/>
                  </a:rPr>
                  <a:t>1</a:t>
                </a:r>
              </a:p>
            </p:txBody>
          </p:sp>
          <p:sp>
            <p:nvSpPr>
              <p:cNvPr id="30" name="圆: 空心 29">
                <a:extLst>
                  <a:ext uri="{FF2B5EF4-FFF2-40B4-BE49-F238E27FC236}">
                    <a16:creationId xmlns:a16="http://schemas.microsoft.com/office/drawing/2014/main" id="{6C9898CE-2A0B-4958-BA79-BBE5EA8A6293}"/>
                  </a:ext>
                </a:extLst>
              </p:cNvPr>
              <p:cNvSpPr/>
              <p:nvPr/>
            </p:nvSpPr>
            <p:spPr>
              <a:xfrm>
                <a:off x="323188" y="2710814"/>
                <a:ext cx="1326712" cy="1320800"/>
              </a:xfrm>
              <a:prstGeom prst="donut">
                <a:avLst>
                  <a:gd name="adj" fmla="val 8289"/>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E96CA34A-701F-4AB9-A87A-BB26674EED4E}"/>
                  </a:ext>
                </a:extLst>
              </p:cNvPr>
              <p:cNvSpPr txBox="1"/>
              <p:nvPr/>
            </p:nvSpPr>
            <p:spPr>
              <a:xfrm>
                <a:off x="570785" y="3301837"/>
                <a:ext cx="798025" cy="516423"/>
              </a:xfrm>
              <a:prstGeom prst="rect">
                <a:avLst/>
              </a:prstGeom>
              <a:noFill/>
            </p:spPr>
            <p:txBody>
              <a:bodyPr wrap="square" rtlCol="0">
                <a:spAutoFit/>
              </a:bodyPr>
              <a:lstStyle/>
              <a:p>
                <a:pPr algn="ctr">
                  <a:lnSpc>
                    <a:spcPct val="120000"/>
                  </a:lnSpc>
                </a:pPr>
                <a:r>
                  <a:rPr lang="zh-CN" altLang="en-US" sz="1200">
                    <a:latin typeface="Arial" panose="020b0604020202020204" pitchFamily="34" charset="0"/>
                    <a:ea typeface="微软雅黑" panose="020b0503020204020204" pitchFamily="34" charset="-122"/>
                    <a:cs typeface="Arial" panose="020b0604020202020204" pitchFamily="34" charset="0"/>
                  </a:rPr>
                  <a:t>执行功能</a:t>
                </a:r>
                <a:r>
                  <a:rPr lang="en-US" altLang="zh-CN" sz="1200">
                    <a:latin typeface="Arial" panose="020b0604020202020204" pitchFamily="34" charset="0"/>
                    <a:ea typeface="微软雅黑" panose="020b0503020204020204" pitchFamily="34" charset="-122"/>
                    <a:cs typeface="Arial" panose="020b0604020202020204" pitchFamily="34" charset="0"/>
                  </a:rPr>
                  <a:t>/</a:t>
                </a:r>
                <a:r>
                  <a:rPr lang="zh-CN" altLang="en-US" sz="1200">
                    <a:latin typeface="Arial" panose="020b0604020202020204" pitchFamily="34" charset="0"/>
                    <a:ea typeface="微软雅黑" panose="020b0503020204020204" pitchFamily="34" charset="-122"/>
                    <a:cs typeface="Arial" panose="020b0604020202020204" pitchFamily="34" charset="0"/>
                  </a:rPr>
                  <a:t>注意力</a:t>
                </a:r>
              </a:p>
            </p:txBody>
          </p:sp>
        </p:grpSp>
        <p:grpSp>
          <p:nvGrpSpPr>
            <p:cNvPr id="36" name="组合 35">
              <a:extLst>
                <a:ext uri="{FF2B5EF4-FFF2-40B4-BE49-F238E27FC236}">
                  <a16:creationId xmlns:a16="http://schemas.microsoft.com/office/drawing/2014/main" id="{D543379E-9A5D-443B-8B65-806769214CCE}"/>
                </a:ext>
              </a:extLst>
            </p:cNvPr>
            <p:cNvGrpSpPr/>
            <p:nvPr/>
          </p:nvGrpSpPr>
          <p:grpSpPr>
            <a:xfrm>
              <a:off x="2941845" y="703566"/>
              <a:ext cx="1326712" cy="1320800"/>
              <a:chOff x="323188" y="2710814"/>
              <a:chExt cx="1326712" cy="1320800"/>
            </a:xfrm>
          </p:grpSpPr>
          <p:sp>
            <p:nvSpPr>
              <p:cNvPr id="37" name="Freeform 3">
                <a:extLst>
                  <a:ext uri="{FF2B5EF4-FFF2-40B4-BE49-F238E27FC236}">
                    <a16:creationId xmlns:a16="http://schemas.microsoft.com/office/drawing/2014/main" id="{52C18F2E-BCD5-4557-BCBC-7891A1FCE246}"/>
                  </a:ext>
                </a:extLst>
              </p:cNvPr>
              <p:cNvSpPr/>
              <p:nvPr/>
            </p:nvSpPr>
            <p:spPr>
              <a:xfrm>
                <a:off x="494369" y="2774539"/>
                <a:ext cx="984504" cy="313944"/>
              </a:xfrm>
              <a:custGeom>
                <a:gdLst>
                  <a:gd name="connsiteX0" fmla="*/ 492251 w 984504"/>
                  <a:gd name="connsiteY0" fmla="*/ 0 h 313944"/>
                  <a:gd name="connsiteX1" fmla="*/ 945514 w 984504"/>
                  <a:gd name="connsiteY1" fmla="*/ 241808 h 313944"/>
                  <a:gd name="connsiteX2" fmla="*/ 984503 w 984504"/>
                  <a:gd name="connsiteY2" fmla="*/ 313944 h 313944"/>
                  <a:gd name="connsiteX3" fmla="*/ 0 w 984504"/>
                  <a:gd name="connsiteY3" fmla="*/ 313944 h 313944"/>
                  <a:gd name="connsiteX4" fmla="*/ 38988 w 984504"/>
                  <a:gd name="connsiteY4" fmla="*/ 241808 h 313944"/>
                  <a:gd name="connsiteX5" fmla="*/ 492251 w 984504"/>
                  <a:gd name="connsiteY5" fmla="*/ 0 h 31394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84504" h="313944">
                    <a:moveTo>
                      <a:pt x="492251" y="0"/>
                    </a:moveTo>
                    <a:cubicBezTo>
                      <a:pt x="680973" y="0"/>
                      <a:pt x="847216" y="95885"/>
                      <a:pt x="945514" y="241808"/>
                    </a:cubicBezTo>
                    <a:lnTo>
                      <a:pt x="984503" y="313944"/>
                    </a:lnTo>
                    <a:lnTo>
                      <a:pt x="0" y="313944"/>
                    </a:lnTo>
                    <a:lnTo>
                      <a:pt x="38988" y="241808"/>
                    </a:lnTo>
                    <a:cubicBezTo>
                      <a:pt x="137286" y="95885"/>
                      <a:pt x="303529" y="0"/>
                      <a:pt x="492251" y="0"/>
                    </a:cubicBezTo>
                  </a:path>
                </a:pathLst>
              </a:custGeom>
              <a:solidFill>
                <a:srgbClr val="3589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
                <a:extLst>
                  <a:ext uri="{FF2B5EF4-FFF2-40B4-BE49-F238E27FC236}">
                    <a16:creationId xmlns:a16="http://schemas.microsoft.com/office/drawing/2014/main" id="{05C5E8B5-8000-4ED2-9252-4E1A1F02F2AB}"/>
                  </a:ext>
                </a:extLst>
              </p:cNvPr>
              <p:cNvSpPr txBox="1"/>
              <p:nvPr/>
            </p:nvSpPr>
            <p:spPr>
              <a:xfrm>
                <a:off x="905677" y="2875209"/>
                <a:ext cx="128240" cy="276999"/>
              </a:xfrm>
              <a:prstGeom prst="rect">
                <a:avLst/>
              </a:prstGeom>
              <a:noFill/>
            </p:spPr>
            <p:txBody>
              <a:bodyPr wrap="none" lIns="0" tIns="0" rIns="0" rtlCol="0">
                <a:spAutoFit/>
              </a:bodyPr>
              <a:lstStyle/>
              <a:p>
                <a:pPr>
                  <a:lnSpc>
                    <a:spcPts val="1800"/>
                  </a:lnSpc>
                  <a:tabLst>
                    <a:tab pos="254000"/>
                  </a:tabLst>
                </a:pPr>
                <a:r>
                  <a:rPr lang="en-US" altLang="zh-CN" sz="1800">
                    <a:solidFill>
                      <a:schemeClr val="bg1"/>
                    </a:solidFill>
                    <a:latin typeface="Arial" panose="020b0604020202020204" pitchFamily="34" charset="0"/>
                    <a:ea typeface="微软雅黑" panose="020b0503020204020204" pitchFamily="34" charset="-122"/>
                    <a:cs typeface="Arial" panose="020b0604020202020204" pitchFamily="34" charset="0"/>
                  </a:rPr>
                  <a:t>2</a:t>
                </a:r>
              </a:p>
            </p:txBody>
          </p:sp>
          <p:sp>
            <p:nvSpPr>
              <p:cNvPr id="39" name="圆: 空心 38">
                <a:extLst>
                  <a:ext uri="{FF2B5EF4-FFF2-40B4-BE49-F238E27FC236}">
                    <a16:creationId xmlns:a16="http://schemas.microsoft.com/office/drawing/2014/main" id="{AA341D69-6D8C-4C3E-B70F-F443D980E28E}"/>
                  </a:ext>
                </a:extLst>
              </p:cNvPr>
              <p:cNvSpPr/>
              <p:nvPr/>
            </p:nvSpPr>
            <p:spPr>
              <a:xfrm>
                <a:off x="323188" y="2710814"/>
                <a:ext cx="1326712" cy="1320800"/>
              </a:xfrm>
              <a:prstGeom prst="donut">
                <a:avLst>
                  <a:gd name="adj" fmla="val 8289"/>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E4EA6C60-2ED8-4183-9472-B5131B1816C8}"/>
                  </a:ext>
                </a:extLst>
              </p:cNvPr>
              <p:cNvSpPr txBox="1"/>
              <p:nvPr/>
            </p:nvSpPr>
            <p:spPr>
              <a:xfrm>
                <a:off x="570785" y="3301837"/>
                <a:ext cx="798025" cy="293607"/>
              </a:xfrm>
              <a:prstGeom prst="rect">
                <a:avLst/>
              </a:prstGeom>
              <a:noFill/>
            </p:spPr>
            <p:txBody>
              <a:bodyPr wrap="square" rtlCol="0">
                <a:spAutoFit/>
              </a:bodyPr>
              <a:lstStyle/>
              <a:p>
                <a:pPr algn="ctr">
                  <a:lnSpc>
                    <a:spcPct val="120000"/>
                  </a:lnSpc>
                </a:pPr>
                <a:r>
                  <a:rPr lang="zh-CN" altLang="en-US" sz="1200">
                    <a:latin typeface="Arial" panose="020b0604020202020204" pitchFamily="34" charset="0"/>
                    <a:ea typeface="微软雅黑" panose="020b0503020204020204" pitchFamily="34" charset="-122"/>
                    <a:cs typeface="Arial" panose="020b0604020202020204" pitchFamily="34" charset="0"/>
                  </a:rPr>
                  <a:t>记忆</a:t>
                </a:r>
              </a:p>
            </p:txBody>
          </p:sp>
        </p:grpSp>
        <p:grpSp>
          <p:nvGrpSpPr>
            <p:cNvPr id="41" name="组合 40">
              <a:extLst>
                <a:ext uri="{FF2B5EF4-FFF2-40B4-BE49-F238E27FC236}">
                  <a16:creationId xmlns:a16="http://schemas.microsoft.com/office/drawing/2014/main" id="{33E309D8-DCA7-4181-81C6-99AC2A77A288}"/>
                </a:ext>
              </a:extLst>
            </p:cNvPr>
            <p:cNvGrpSpPr/>
            <p:nvPr/>
          </p:nvGrpSpPr>
          <p:grpSpPr>
            <a:xfrm>
              <a:off x="4856876" y="704534"/>
              <a:ext cx="1326712" cy="1320800"/>
              <a:chOff x="323188" y="2710814"/>
              <a:chExt cx="1326712" cy="1320800"/>
            </a:xfrm>
          </p:grpSpPr>
          <p:sp>
            <p:nvSpPr>
              <p:cNvPr id="42" name="Freeform 3">
                <a:extLst>
                  <a:ext uri="{FF2B5EF4-FFF2-40B4-BE49-F238E27FC236}">
                    <a16:creationId xmlns:a16="http://schemas.microsoft.com/office/drawing/2014/main" id="{37617EFB-0AFE-4142-8667-1519B80EA5E5}"/>
                  </a:ext>
                </a:extLst>
              </p:cNvPr>
              <p:cNvSpPr/>
              <p:nvPr/>
            </p:nvSpPr>
            <p:spPr>
              <a:xfrm>
                <a:off x="494369" y="2774539"/>
                <a:ext cx="984504" cy="313944"/>
              </a:xfrm>
              <a:custGeom>
                <a:gdLst>
                  <a:gd name="connsiteX0" fmla="*/ 492251 w 984504"/>
                  <a:gd name="connsiteY0" fmla="*/ 0 h 313944"/>
                  <a:gd name="connsiteX1" fmla="*/ 945514 w 984504"/>
                  <a:gd name="connsiteY1" fmla="*/ 241808 h 313944"/>
                  <a:gd name="connsiteX2" fmla="*/ 984503 w 984504"/>
                  <a:gd name="connsiteY2" fmla="*/ 313944 h 313944"/>
                  <a:gd name="connsiteX3" fmla="*/ 0 w 984504"/>
                  <a:gd name="connsiteY3" fmla="*/ 313944 h 313944"/>
                  <a:gd name="connsiteX4" fmla="*/ 38988 w 984504"/>
                  <a:gd name="connsiteY4" fmla="*/ 241808 h 313944"/>
                  <a:gd name="connsiteX5" fmla="*/ 492251 w 984504"/>
                  <a:gd name="connsiteY5" fmla="*/ 0 h 31394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84504" h="313944">
                    <a:moveTo>
                      <a:pt x="492251" y="0"/>
                    </a:moveTo>
                    <a:cubicBezTo>
                      <a:pt x="680973" y="0"/>
                      <a:pt x="847216" y="95885"/>
                      <a:pt x="945514" y="241808"/>
                    </a:cubicBezTo>
                    <a:lnTo>
                      <a:pt x="984503" y="313944"/>
                    </a:lnTo>
                    <a:lnTo>
                      <a:pt x="0" y="313944"/>
                    </a:lnTo>
                    <a:lnTo>
                      <a:pt x="38988" y="241808"/>
                    </a:lnTo>
                    <a:cubicBezTo>
                      <a:pt x="137286" y="95885"/>
                      <a:pt x="303529" y="0"/>
                      <a:pt x="492251" y="0"/>
                    </a:cubicBezTo>
                  </a:path>
                </a:pathLst>
              </a:custGeom>
              <a:solidFill>
                <a:srgbClr val="3589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
                <a:extLst>
                  <a:ext uri="{FF2B5EF4-FFF2-40B4-BE49-F238E27FC236}">
                    <a16:creationId xmlns:a16="http://schemas.microsoft.com/office/drawing/2014/main" id="{68AB6407-1B8D-47A7-ABA2-6FA8E576E5A0}"/>
                  </a:ext>
                </a:extLst>
              </p:cNvPr>
              <p:cNvSpPr txBox="1"/>
              <p:nvPr/>
            </p:nvSpPr>
            <p:spPr>
              <a:xfrm>
                <a:off x="905677" y="2875209"/>
                <a:ext cx="128240" cy="276999"/>
              </a:xfrm>
              <a:prstGeom prst="rect">
                <a:avLst/>
              </a:prstGeom>
              <a:noFill/>
            </p:spPr>
            <p:txBody>
              <a:bodyPr wrap="none" lIns="0" tIns="0" rIns="0" rtlCol="0">
                <a:spAutoFit/>
              </a:bodyPr>
              <a:lstStyle/>
              <a:p>
                <a:pPr>
                  <a:lnSpc>
                    <a:spcPts val="1800"/>
                  </a:lnSpc>
                  <a:tabLst>
                    <a:tab pos="254000"/>
                  </a:tabLst>
                </a:pPr>
                <a:r>
                  <a:rPr lang="en-US" altLang="zh-CN" sz="1800">
                    <a:solidFill>
                      <a:schemeClr val="bg1"/>
                    </a:solidFill>
                    <a:latin typeface="Arial" panose="020b0604020202020204" pitchFamily="34" charset="0"/>
                    <a:ea typeface="微软雅黑" panose="020b0503020204020204" pitchFamily="34" charset="-122"/>
                    <a:cs typeface="Arial" panose="020b0604020202020204" pitchFamily="34" charset="0"/>
                  </a:rPr>
                  <a:t>3</a:t>
                </a:r>
              </a:p>
            </p:txBody>
          </p:sp>
          <p:sp>
            <p:nvSpPr>
              <p:cNvPr id="44" name="圆: 空心 43">
                <a:extLst>
                  <a:ext uri="{FF2B5EF4-FFF2-40B4-BE49-F238E27FC236}">
                    <a16:creationId xmlns:a16="http://schemas.microsoft.com/office/drawing/2014/main" id="{4B2C1794-5DE6-4FE9-A894-05C85631735B}"/>
                  </a:ext>
                </a:extLst>
              </p:cNvPr>
              <p:cNvSpPr/>
              <p:nvPr/>
            </p:nvSpPr>
            <p:spPr>
              <a:xfrm>
                <a:off x="323188" y="2710814"/>
                <a:ext cx="1326712" cy="1320800"/>
              </a:xfrm>
              <a:prstGeom prst="donut">
                <a:avLst>
                  <a:gd name="adj" fmla="val 8289"/>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文本框 44">
                <a:extLst>
                  <a:ext uri="{FF2B5EF4-FFF2-40B4-BE49-F238E27FC236}">
                    <a16:creationId xmlns:a16="http://schemas.microsoft.com/office/drawing/2014/main" id="{DF0943AC-C3C4-452D-A9C0-1268211A2BE6}"/>
                  </a:ext>
                </a:extLst>
              </p:cNvPr>
              <p:cNvSpPr txBox="1"/>
              <p:nvPr/>
            </p:nvSpPr>
            <p:spPr>
              <a:xfrm>
                <a:off x="570785" y="3301837"/>
                <a:ext cx="798025" cy="294824"/>
              </a:xfrm>
              <a:prstGeom prst="rect">
                <a:avLst/>
              </a:prstGeom>
              <a:noFill/>
            </p:spPr>
            <p:txBody>
              <a:bodyPr wrap="square" rtlCol="0">
                <a:spAutoFit/>
              </a:bodyPr>
              <a:lstStyle/>
              <a:p>
                <a:pPr algn="ctr">
                  <a:lnSpc>
                    <a:spcPct val="120000"/>
                  </a:lnSpc>
                </a:pPr>
                <a:r>
                  <a:rPr lang="zh-CN" altLang="en-US" sz="1200">
                    <a:latin typeface="Arial" panose="020b0604020202020204" pitchFamily="34" charset="0"/>
                    <a:ea typeface="微软雅黑" panose="020b0503020204020204" pitchFamily="34" charset="-122"/>
                    <a:cs typeface="Arial" panose="020b0604020202020204" pitchFamily="34" charset="0"/>
                  </a:rPr>
                  <a:t>语言能力</a:t>
                </a:r>
              </a:p>
            </p:txBody>
          </p:sp>
        </p:grpSp>
        <p:grpSp>
          <p:nvGrpSpPr>
            <p:cNvPr id="46" name="组合 45">
              <a:extLst>
                <a:ext uri="{FF2B5EF4-FFF2-40B4-BE49-F238E27FC236}">
                  <a16:creationId xmlns:a16="http://schemas.microsoft.com/office/drawing/2014/main" id="{C2A85512-5B1C-4155-97F5-26B753A7718F}"/>
                </a:ext>
              </a:extLst>
            </p:cNvPr>
            <p:cNvGrpSpPr/>
            <p:nvPr/>
          </p:nvGrpSpPr>
          <p:grpSpPr>
            <a:xfrm>
              <a:off x="6766077" y="703566"/>
              <a:ext cx="1326712" cy="1320800"/>
              <a:chOff x="323188" y="2710814"/>
              <a:chExt cx="1326712" cy="1320800"/>
            </a:xfrm>
          </p:grpSpPr>
          <p:sp>
            <p:nvSpPr>
              <p:cNvPr id="47" name="Freeform 3">
                <a:extLst>
                  <a:ext uri="{FF2B5EF4-FFF2-40B4-BE49-F238E27FC236}">
                    <a16:creationId xmlns:a16="http://schemas.microsoft.com/office/drawing/2014/main" id="{A995D631-4FB3-48EE-9F0F-3D4444E7F101}"/>
                  </a:ext>
                </a:extLst>
              </p:cNvPr>
              <p:cNvSpPr/>
              <p:nvPr/>
            </p:nvSpPr>
            <p:spPr>
              <a:xfrm>
                <a:off x="494369" y="2774539"/>
                <a:ext cx="984504" cy="313944"/>
              </a:xfrm>
              <a:custGeom>
                <a:gdLst>
                  <a:gd name="connsiteX0" fmla="*/ 492251 w 984504"/>
                  <a:gd name="connsiteY0" fmla="*/ 0 h 313944"/>
                  <a:gd name="connsiteX1" fmla="*/ 945514 w 984504"/>
                  <a:gd name="connsiteY1" fmla="*/ 241808 h 313944"/>
                  <a:gd name="connsiteX2" fmla="*/ 984503 w 984504"/>
                  <a:gd name="connsiteY2" fmla="*/ 313944 h 313944"/>
                  <a:gd name="connsiteX3" fmla="*/ 0 w 984504"/>
                  <a:gd name="connsiteY3" fmla="*/ 313944 h 313944"/>
                  <a:gd name="connsiteX4" fmla="*/ 38988 w 984504"/>
                  <a:gd name="connsiteY4" fmla="*/ 241808 h 313944"/>
                  <a:gd name="connsiteX5" fmla="*/ 492251 w 984504"/>
                  <a:gd name="connsiteY5" fmla="*/ 0 h 31394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84504" h="313944">
                    <a:moveTo>
                      <a:pt x="492251" y="0"/>
                    </a:moveTo>
                    <a:cubicBezTo>
                      <a:pt x="680973" y="0"/>
                      <a:pt x="847216" y="95885"/>
                      <a:pt x="945514" y="241808"/>
                    </a:cubicBezTo>
                    <a:lnTo>
                      <a:pt x="984503" y="313944"/>
                    </a:lnTo>
                    <a:lnTo>
                      <a:pt x="0" y="313944"/>
                    </a:lnTo>
                    <a:lnTo>
                      <a:pt x="38988" y="241808"/>
                    </a:lnTo>
                    <a:cubicBezTo>
                      <a:pt x="137286" y="95885"/>
                      <a:pt x="303529" y="0"/>
                      <a:pt x="492251" y="0"/>
                    </a:cubicBezTo>
                  </a:path>
                </a:pathLst>
              </a:custGeom>
              <a:solidFill>
                <a:srgbClr val="3589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1">
                <a:extLst>
                  <a:ext uri="{FF2B5EF4-FFF2-40B4-BE49-F238E27FC236}">
                    <a16:creationId xmlns:a16="http://schemas.microsoft.com/office/drawing/2014/main" id="{8622FDC1-16EA-469E-A6CA-071156A317FA}"/>
                  </a:ext>
                </a:extLst>
              </p:cNvPr>
              <p:cNvSpPr txBox="1"/>
              <p:nvPr/>
            </p:nvSpPr>
            <p:spPr>
              <a:xfrm>
                <a:off x="905677" y="2875209"/>
                <a:ext cx="128240" cy="276999"/>
              </a:xfrm>
              <a:prstGeom prst="rect">
                <a:avLst/>
              </a:prstGeom>
              <a:noFill/>
            </p:spPr>
            <p:txBody>
              <a:bodyPr wrap="none" lIns="0" tIns="0" rIns="0" rtlCol="0">
                <a:spAutoFit/>
              </a:bodyPr>
              <a:lstStyle/>
              <a:p>
                <a:pPr>
                  <a:lnSpc>
                    <a:spcPts val="1800"/>
                  </a:lnSpc>
                  <a:tabLst>
                    <a:tab pos="254000"/>
                  </a:tabLst>
                </a:pPr>
                <a:r>
                  <a:rPr lang="en-US" altLang="zh-CN" sz="1800">
                    <a:solidFill>
                      <a:schemeClr val="bg1"/>
                    </a:solidFill>
                    <a:latin typeface="Arial" panose="020b0604020202020204" pitchFamily="34" charset="0"/>
                    <a:ea typeface="微软雅黑" panose="020b0503020204020204" pitchFamily="34" charset="-122"/>
                    <a:cs typeface="Arial" panose="020b0604020202020204" pitchFamily="34" charset="0"/>
                  </a:rPr>
                  <a:t>4</a:t>
                </a:r>
              </a:p>
            </p:txBody>
          </p:sp>
          <p:sp>
            <p:nvSpPr>
              <p:cNvPr id="49" name="圆: 空心 48">
                <a:extLst>
                  <a:ext uri="{FF2B5EF4-FFF2-40B4-BE49-F238E27FC236}">
                    <a16:creationId xmlns:a16="http://schemas.microsoft.com/office/drawing/2014/main" id="{24ECB1CF-8AB0-45E1-B79E-41273448ABA9}"/>
                  </a:ext>
                </a:extLst>
              </p:cNvPr>
              <p:cNvSpPr/>
              <p:nvPr/>
            </p:nvSpPr>
            <p:spPr>
              <a:xfrm>
                <a:off x="323188" y="2710814"/>
                <a:ext cx="1326712" cy="1320800"/>
              </a:xfrm>
              <a:prstGeom prst="donut">
                <a:avLst>
                  <a:gd name="adj" fmla="val 8289"/>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C7C96B38-6C1C-4A82-A966-A711A890DE79}"/>
                  </a:ext>
                </a:extLst>
              </p:cNvPr>
              <p:cNvSpPr txBox="1"/>
              <p:nvPr/>
            </p:nvSpPr>
            <p:spPr>
              <a:xfrm>
                <a:off x="507720" y="3301837"/>
                <a:ext cx="982159" cy="294824"/>
              </a:xfrm>
              <a:prstGeom prst="rect">
                <a:avLst/>
              </a:prstGeom>
              <a:noFill/>
            </p:spPr>
            <p:txBody>
              <a:bodyPr wrap="square" rtlCol="0">
                <a:spAutoFit/>
              </a:bodyPr>
              <a:lstStyle/>
              <a:p>
                <a:pPr algn="ctr">
                  <a:lnSpc>
                    <a:spcPct val="120000"/>
                  </a:lnSpc>
                </a:pPr>
                <a:r>
                  <a:rPr lang="zh-CN" altLang="en-US" sz="1200">
                    <a:latin typeface="Arial" panose="020b0604020202020204" pitchFamily="34" charset="0"/>
                    <a:ea typeface="微软雅黑" panose="020b0503020204020204" pitchFamily="34" charset="-122"/>
                    <a:cs typeface="Arial" panose="020b0604020202020204" pitchFamily="34" charset="0"/>
                  </a:rPr>
                  <a:t>视空间能力</a:t>
                </a:r>
              </a:p>
            </p:txBody>
          </p:sp>
        </p:grpSp>
      </p:grpSp>
      <p:grpSp>
        <p:nvGrpSpPr>
          <p:cNvPr id="57" name="组合 56">
            <a:extLst>
              <a:ext uri="{FF2B5EF4-FFF2-40B4-BE49-F238E27FC236}">
                <a16:creationId xmlns:a16="http://schemas.microsoft.com/office/drawing/2014/main" id="{EAB58BD9-938B-406B-A566-76376B13BDC4}"/>
              </a:ext>
            </a:extLst>
          </p:cNvPr>
          <p:cNvGrpSpPr/>
          <p:nvPr/>
        </p:nvGrpSpPr>
        <p:grpSpPr>
          <a:xfrm>
            <a:off x="331075" y="2892151"/>
            <a:ext cx="3933497" cy="1853270"/>
            <a:chOff x="977465" y="2892151"/>
            <a:chExt cx="3933497" cy="1853270"/>
          </a:xfrm>
        </p:grpSpPr>
        <p:sp>
          <p:nvSpPr>
            <p:cNvPr id="53" name="文本框 52">
              <a:extLst>
                <a:ext uri="{FF2B5EF4-FFF2-40B4-BE49-F238E27FC236}">
                  <a16:creationId xmlns:a16="http://schemas.microsoft.com/office/drawing/2014/main" id="{717D0C08-BBE5-4CD9-8C76-80284A7D2C7D}"/>
                </a:ext>
              </a:extLst>
            </p:cNvPr>
            <p:cNvSpPr txBox="1"/>
            <p:nvPr/>
          </p:nvSpPr>
          <p:spPr>
            <a:xfrm>
              <a:off x="977465" y="2892151"/>
              <a:ext cx="3933497" cy="377026"/>
            </a:xfrm>
            <a:prstGeom prst="rect">
              <a:avLst/>
            </a:prstGeom>
            <a:noFill/>
          </p:spPr>
          <p:txBody>
            <a:bodyPr wrap="square" rtlCol="0">
              <a:spAutoFit/>
            </a:bodyPr>
            <a:lstStyle/>
            <a:p>
              <a:pPr algn="ctr">
                <a:lnSpc>
                  <a:spcPct val="150000"/>
                </a:lnSpc>
                <a:tabLst>
                  <a:tab pos="1612860"/>
                  <a:tab pos="3721007"/>
                </a:tabLst>
              </a:pPr>
              <a:r>
                <a:rPr lang="en-US" altLang="zh-CN" sz="1400" b="1" err="1">
                  <a:solidFill>
                    <a:srgbClr val="000000"/>
                  </a:solidFill>
                  <a:latin typeface="Arial" panose="020b0604020202020204" pitchFamily="34" charset="0"/>
                  <a:ea typeface="微软雅黑" panose="020b0503020204020204" pitchFamily="34" charset="-122"/>
                  <a:cs typeface="Arial" panose="020b0604020202020204" pitchFamily="34" charset="0"/>
                </a:rPr>
                <a:t>卒中后认知障碍非痴呆（PSI-ND）的诊断</a:t>
              </a:r>
              <a:endParaRPr lang="en-US" altLang="zh-CN" sz="1400" b="1">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5" name="文本框 54">
              <a:extLst>
                <a:ext uri="{FF2B5EF4-FFF2-40B4-BE49-F238E27FC236}">
                  <a16:creationId xmlns:a16="http://schemas.microsoft.com/office/drawing/2014/main" id="{4A91F3A0-B616-41ED-91EF-6F22BCFCE450}"/>
                </a:ext>
              </a:extLst>
            </p:cNvPr>
            <p:cNvSpPr txBox="1"/>
            <p:nvPr/>
          </p:nvSpPr>
          <p:spPr>
            <a:xfrm>
              <a:off x="1333573" y="3595774"/>
              <a:ext cx="3205395" cy="700192"/>
            </a:xfrm>
            <a:prstGeom prst="rect">
              <a:avLst/>
            </a:prstGeom>
            <a:noFill/>
          </p:spPr>
          <p:txBody>
            <a:bodyPr wrap="square">
              <a:spAutoFit/>
            </a:bodyPr>
            <a:lstStyle/>
            <a:p>
              <a:pPr marL="285750" indent="-285750">
                <a:lnSpc>
                  <a:spcPct val="150000"/>
                </a:lnSpc>
                <a:buFont typeface="Wingdings" pitchFamily="2" charset="2"/>
                <a:buChar char="Ø"/>
                <a:tabLst>
                  <a:tab pos="317492"/>
                  <a:tab pos="368291"/>
                  <a:tab pos="482588"/>
                  <a:tab pos="571486"/>
                </a:tabLst>
              </a:pPr>
              <a:r>
                <a:rPr lang="en-US" altLang="zh-CN" sz="1400" err="1">
                  <a:latin typeface="Arial" panose="020b0604020202020204" pitchFamily="34" charset="0"/>
                  <a:ea typeface="微软雅黑" panose="020b0503020204020204" pitchFamily="34" charset="-122"/>
                  <a:cs typeface="Arial" panose="020b0604020202020204" pitchFamily="34" charset="0"/>
                </a:rPr>
                <a:t>基于基线的认知功能的减退的假设;</a:t>
              </a:r>
            </a:p>
            <a:p>
              <a:pPr marL="285750" indent="-285750">
                <a:lnSpc>
                  <a:spcPct val="150000"/>
                </a:lnSpc>
                <a:buFont typeface="Wingdings" pitchFamily="2" charset="2"/>
                <a:buChar char="Ø"/>
                <a:tabLst>
                  <a:tab pos="317492"/>
                  <a:tab pos="368291"/>
                  <a:tab pos="482588"/>
                  <a:tab pos="571486"/>
                </a:tabLst>
              </a:pPr>
              <a:r>
                <a:rPr lang="zh-CN" altLang="en-US" sz="1400">
                  <a:latin typeface="Arial" panose="020b0604020202020204" pitchFamily="34" charset="0"/>
                  <a:ea typeface="微软雅黑" panose="020b0503020204020204" pitchFamily="34" charset="-122"/>
                  <a:cs typeface="Arial" panose="020b0604020202020204" pitchFamily="34" charset="0"/>
                </a:rPr>
                <a:t>≥</a:t>
              </a:r>
              <a:r>
                <a:rPr lang="en-US" altLang="zh-CN" sz="1400">
                  <a:latin typeface="Arial" panose="020b0604020202020204" pitchFamily="34" charset="0"/>
                  <a:ea typeface="微软雅黑" panose="020b0503020204020204" pitchFamily="34" charset="-122"/>
                  <a:cs typeface="Arial" panose="020b0604020202020204" pitchFamily="34" charset="0"/>
                </a:rPr>
                <a:t>1</a:t>
              </a:r>
              <a:r>
                <a:rPr lang="zh-CN" altLang="en-US" sz="1400">
                  <a:latin typeface="Arial" panose="020b0604020202020204" pitchFamily="34" charset="0"/>
                  <a:ea typeface="微软雅黑" panose="020b0503020204020204" pitchFamily="34" charset="-122"/>
                  <a:cs typeface="Arial" panose="020b0604020202020204" pitchFamily="34" charset="0"/>
                </a:rPr>
                <a:t>个认知域受损</a:t>
              </a:r>
              <a:r>
                <a:rPr lang="en-US" altLang="zh-CN" sz="1400">
                  <a:latin typeface="Arial" panose="020b0604020202020204" pitchFamily="34" charset="0"/>
                  <a:ea typeface="微软雅黑" panose="020b0503020204020204" pitchFamily="34" charset="-122"/>
                  <a:cs typeface="Arial" panose="020b0604020202020204" pitchFamily="34" charset="0"/>
                </a:rPr>
                <a:t>;</a:t>
              </a:r>
            </a:p>
          </p:txBody>
        </p:sp>
        <p:sp>
          <p:nvSpPr>
            <p:cNvPr id="56" name="矩形 55">
              <a:extLst>
                <a:ext uri="{FF2B5EF4-FFF2-40B4-BE49-F238E27FC236}">
                  <a16:creationId xmlns:a16="http://schemas.microsoft.com/office/drawing/2014/main" id="{33BF3A7F-C7AB-4CFB-8A34-A4A447F142BA}"/>
                </a:ext>
              </a:extLst>
            </p:cNvPr>
            <p:cNvSpPr/>
            <p:nvPr/>
          </p:nvSpPr>
          <p:spPr>
            <a:xfrm>
              <a:off x="977465" y="2892151"/>
              <a:ext cx="3933497" cy="1853270"/>
            </a:xfrm>
            <a:prstGeom prst="rect">
              <a:avLst/>
            </a:prstGeom>
            <a:noFill/>
            <a:ln w="19050">
              <a:solidFill>
                <a:srgbClr val="4F9FB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70B5C855-C301-4356-A5F0-86E8B122E60B}"/>
              </a:ext>
            </a:extLst>
          </p:cNvPr>
          <p:cNvGrpSpPr/>
          <p:nvPr/>
        </p:nvGrpSpPr>
        <p:grpSpPr>
          <a:xfrm>
            <a:off x="4895966" y="2885149"/>
            <a:ext cx="3933497" cy="1853270"/>
            <a:chOff x="977465" y="2892151"/>
            <a:chExt cx="3933497" cy="1853270"/>
          </a:xfrm>
        </p:grpSpPr>
        <p:sp>
          <p:nvSpPr>
            <p:cNvPr id="59" name="文本框 58">
              <a:extLst>
                <a:ext uri="{FF2B5EF4-FFF2-40B4-BE49-F238E27FC236}">
                  <a16:creationId xmlns:a16="http://schemas.microsoft.com/office/drawing/2014/main" id="{2E9CFFC1-BAAA-4355-86D8-002E07D37301}"/>
                </a:ext>
              </a:extLst>
            </p:cNvPr>
            <p:cNvSpPr txBox="1"/>
            <p:nvPr/>
          </p:nvSpPr>
          <p:spPr>
            <a:xfrm>
              <a:off x="977465" y="2892151"/>
              <a:ext cx="3933497" cy="377026"/>
            </a:xfrm>
            <a:prstGeom prst="rect">
              <a:avLst/>
            </a:prstGeom>
            <a:noFill/>
          </p:spPr>
          <p:txBody>
            <a:bodyPr wrap="square" rtlCol="0">
              <a:spAutoFit/>
            </a:bodyPr>
            <a:lstStyle/>
            <a:p>
              <a:pPr algn="ctr">
                <a:lnSpc>
                  <a:spcPct val="150000"/>
                </a:lnSpc>
                <a:tabLst>
                  <a:tab pos="1612860"/>
                  <a:tab pos="3721007"/>
                </a:tabLst>
              </a:pPr>
              <a:r>
                <a:rPr lang="en-US" altLang="zh-CN" sz="1400" b="1" err="1">
                  <a:solidFill>
                    <a:srgbClr val="000000"/>
                  </a:solidFill>
                  <a:latin typeface="Arial" panose="020b0604020202020204" pitchFamily="34" charset="0"/>
                  <a:ea typeface="微软雅黑" panose="020b0503020204020204" pitchFamily="34" charset="-122"/>
                  <a:cs typeface="Arial" panose="020b0604020202020204" pitchFamily="34" charset="0"/>
                </a:rPr>
                <a:t>卒中后痴呆（PSD）的诊断</a:t>
              </a:r>
              <a:endParaRPr lang="en-US" altLang="zh-CN" sz="1400" b="1">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0" name="文本框 59">
              <a:extLst>
                <a:ext uri="{FF2B5EF4-FFF2-40B4-BE49-F238E27FC236}">
                  <a16:creationId xmlns:a16="http://schemas.microsoft.com/office/drawing/2014/main" id="{9675330B-D3B6-454B-952D-D0FB1A7D21CE}"/>
                </a:ext>
              </a:extLst>
            </p:cNvPr>
            <p:cNvSpPr txBox="1"/>
            <p:nvPr/>
          </p:nvSpPr>
          <p:spPr>
            <a:xfrm>
              <a:off x="1333573" y="3485412"/>
              <a:ext cx="3205395" cy="1023357"/>
            </a:xfrm>
            <a:prstGeom prst="rect">
              <a:avLst/>
            </a:prstGeom>
            <a:noFill/>
          </p:spPr>
          <p:txBody>
            <a:bodyPr wrap="square">
              <a:spAutoFit/>
            </a:bodyPr>
            <a:lstStyle/>
            <a:p>
              <a:pPr marL="285750" indent="-285750">
                <a:lnSpc>
                  <a:spcPct val="150000"/>
                </a:lnSpc>
                <a:buFont typeface="Wingdings" pitchFamily="2" charset="2"/>
                <a:buChar char="Ø"/>
                <a:tabLst>
                  <a:tab pos="317492"/>
                  <a:tab pos="368291"/>
                  <a:tab pos="482588"/>
                  <a:tab pos="571486"/>
                </a:tabLst>
              </a:pPr>
              <a:r>
                <a:rPr lang="en-US" altLang="zh-CN" sz="1400" err="1">
                  <a:latin typeface="Arial" panose="020b0604020202020204" pitchFamily="34" charset="0"/>
                  <a:ea typeface="微软雅黑" panose="020b0503020204020204" pitchFamily="34" charset="-122"/>
                  <a:cs typeface="Arial" panose="020b0604020202020204" pitchFamily="34" charset="0"/>
                </a:rPr>
                <a:t>基于基线的认知功能的减退的假设;</a:t>
              </a:r>
            </a:p>
            <a:p>
              <a:pPr marL="285750" indent="-285750">
                <a:lnSpc>
                  <a:spcPct val="150000"/>
                </a:lnSpc>
                <a:buFont typeface="Wingdings" pitchFamily="2" charset="2"/>
                <a:buChar char="Ø"/>
                <a:tabLst>
                  <a:tab pos="317492"/>
                  <a:tab pos="368291"/>
                  <a:tab pos="482588"/>
                  <a:tab pos="571486"/>
                </a:tabLst>
              </a:pPr>
              <a:r>
                <a:rPr lang="zh-CN" altLang="en-US" sz="1400">
                  <a:latin typeface="Arial" panose="020b0604020202020204" pitchFamily="34" charset="0"/>
                  <a:ea typeface="微软雅黑" panose="020b0503020204020204" pitchFamily="34" charset="-122"/>
                  <a:cs typeface="Arial" panose="020b0604020202020204" pitchFamily="34" charset="0"/>
                </a:rPr>
                <a:t>≥</a:t>
              </a:r>
              <a:r>
                <a:rPr lang="en-US" altLang="zh-CN" sz="1400">
                  <a:latin typeface="Arial" panose="020b0604020202020204" pitchFamily="34" charset="0"/>
                  <a:ea typeface="微软雅黑" panose="020b0503020204020204" pitchFamily="34" charset="-122"/>
                  <a:cs typeface="Arial" panose="020b0604020202020204" pitchFamily="34" charset="0"/>
                </a:rPr>
                <a:t>1</a:t>
              </a:r>
              <a:r>
                <a:rPr lang="zh-CN" altLang="en-US" sz="1400">
                  <a:latin typeface="Arial" panose="020b0604020202020204" pitchFamily="34" charset="0"/>
                  <a:ea typeface="微软雅黑" panose="020b0503020204020204" pitchFamily="34" charset="-122"/>
                  <a:cs typeface="Arial" panose="020b0604020202020204" pitchFamily="34" charset="0"/>
                </a:rPr>
                <a:t>个认知域受损</a:t>
              </a:r>
              <a:r>
                <a:rPr lang="en-US" altLang="zh-CN" sz="1400">
                  <a:latin typeface="Arial" panose="020b0604020202020204" pitchFamily="34" charset="0"/>
                  <a:ea typeface="微软雅黑" panose="020b0503020204020204" pitchFamily="34" charset="-122"/>
                  <a:cs typeface="Arial" panose="020b0604020202020204" pitchFamily="34" charset="0"/>
                </a:rPr>
                <a:t>;</a:t>
              </a:r>
            </a:p>
            <a:p>
              <a:pPr marL="285750" indent="-285750">
                <a:lnSpc>
                  <a:spcPct val="150000"/>
                </a:lnSpc>
                <a:buFont typeface="Wingdings" pitchFamily="2" charset="2"/>
                <a:buChar char="Ø"/>
                <a:tabLst>
                  <a:tab pos="317492"/>
                  <a:tab pos="368291"/>
                  <a:tab pos="482588"/>
                  <a:tab pos="571486"/>
                </a:tabLst>
              </a:pPr>
              <a:r>
                <a:rPr lang="zh-CN" altLang="en-US" sz="1400" b="1">
                  <a:solidFill>
                    <a:srgbClr val="4F9FB5"/>
                  </a:solidFill>
                  <a:latin typeface="Arial" panose="020b0604020202020204" pitchFamily="34" charset="0"/>
                  <a:ea typeface="微软雅黑" panose="020b0503020204020204" pitchFamily="34" charset="-122"/>
                  <a:cs typeface="Arial" panose="020b0604020202020204" pitchFamily="34" charset="0"/>
                </a:rPr>
                <a:t>严重程度影响到日常生活能力</a:t>
              </a:r>
              <a:r>
                <a:rPr lang="en-US" altLang="zh-CN" sz="1400" b="1">
                  <a:solidFill>
                    <a:srgbClr val="4F9FB5"/>
                  </a:solidFill>
                  <a:latin typeface="Arial" panose="020b0604020202020204" pitchFamily="34" charset="0"/>
                  <a:ea typeface="微软雅黑" panose="020b0503020204020204" pitchFamily="34" charset="-122"/>
                  <a:cs typeface="Arial" panose="020b0604020202020204" pitchFamily="34" charset="0"/>
                </a:rPr>
                <a:t>;</a:t>
              </a:r>
            </a:p>
          </p:txBody>
        </p:sp>
        <p:sp>
          <p:nvSpPr>
            <p:cNvPr id="61" name="矩形 60">
              <a:extLst>
                <a:ext uri="{FF2B5EF4-FFF2-40B4-BE49-F238E27FC236}">
                  <a16:creationId xmlns:a16="http://schemas.microsoft.com/office/drawing/2014/main" id="{2C3764CC-13AC-46FB-B77B-6E0FDDF1F8CC}"/>
                </a:ext>
              </a:extLst>
            </p:cNvPr>
            <p:cNvSpPr/>
            <p:nvPr/>
          </p:nvSpPr>
          <p:spPr>
            <a:xfrm>
              <a:off x="977465" y="2892151"/>
              <a:ext cx="3933497" cy="1853270"/>
            </a:xfrm>
            <a:prstGeom prst="rect">
              <a:avLst/>
            </a:prstGeom>
            <a:noFill/>
            <a:ln w="19050">
              <a:solidFill>
                <a:srgbClr val="4F9FB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a:extLst>
              <a:ext uri="{FF2B5EF4-FFF2-40B4-BE49-F238E27FC236}">
                <a16:creationId xmlns:a16="http://schemas.microsoft.com/office/drawing/2014/main" id="{C1ED194F-8073-466B-A4F7-66EF91DE0CB9}"/>
              </a:ext>
            </a:extLst>
          </p:cNvPr>
          <p:cNvSpPr txBox="1"/>
          <p:nvPr/>
        </p:nvSpPr>
        <p:spPr>
          <a:xfrm>
            <a:off x="6096875" y="4791157"/>
            <a:ext cx="2798487" cy="273408"/>
          </a:xfrm>
          <a:prstGeom prst="rect">
            <a:avLst/>
          </a:prstGeom>
          <a:noFill/>
        </p:spPr>
        <p:txBody>
          <a:bodyPr wrap="square">
            <a:spAutoFit/>
          </a:bodyPr>
          <a:lstStyle/>
          <a:p>
            <a:pPr algn="r">
              <a:lnSpc>
                <a:spcPts val="1600"/>
              </a:lnSpc>
              <a:tabLst>
                <a:tab pos="1752556"/>
              </a:tabLst>
            </a:pP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中国卒中杂志</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.2021,16(4):376-389.</a:t>
            </a:r>
          </a:p>
        </p:txBody>
      </p:sp>
      <p:pic>
        <p:nvPicPr>
          <p:cNvPr id="64"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737862313"/>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3">
            <a:extLst>
              <a:ext uri="{FF2B5EF4-FFF2-40B4-BE49-F238E27FC236}">
                <a16:creationId xmlns:a16="http://schemas.microsoft.com/office/drawing/2014/main" id="{83728027-B0D7-42A3-B08A-AEC1E1E607B4}"/>
              </a:ext>
            </a:extLst>
          </p:cNvPr>
          <p:cNvSpPr/>
          <p:nvPr/>
        </p:nvSpPr>
        <p:spPr>
          <a:xfrm>
            <a:off x="2427934" y="680690"/>
            <a:ext cx="6469379" cy="1144980"/>
          </a:xfrm>
          <a:custGeom>
            <a:gdLst>
              <a:gd name="connsiteX0" fmla="*/ 6469379 w 6469379"/>
              <a:gd name="connsiteY0" fmla="*/ 302387 h 1814321"/>
              <a:gd name="connsiteX1" fmla="*/ 6469379 w 6469379"/>
              <a:gd name="connsiteY1" fmla="*/ 1511935 h 1814321"/>
              <a:gd name="connsiteX2" fmla="*/ 6166992 w 6469379"/>
              <a:gd name="connsiteY2" fmla="*/ 1814321 h 1814321"/>
              <a:gd name="connsiteX3" fmla="*/ 0 w 6469379"/>
              <a:gd name="connsiteY3" fmla="*/ 1814321 h 1814321"/>
              <a:gd name="connsiteX4" fmla="*/ 0 w 6469379"/>
              <a:gd name="connsiteY4" fmla="*/ 0 h 1814321"/>
              <a:gd name="connsiteX5" fmla="*/ 6166992 w 6469379"/>
              <a:gd name="connsiteY5" fmla="*/ 0 h 1814321"/>
              <a:gd name="connsiteX6" fmla="*/ 6469379 w 6469379"/>
              <a:gd name="connsiteY6" fmla="*/ 302387 h 1814321"/>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469379" h="1814320">
                <a:moveTo>
                  <a:pt x="6469379" y="302387"/>
                </a:moveTo>
                <a:lnTo>
                  <a:pt x="6469379" y="1511935"/>
                </a:lnTo>
                <a:cubicBezTo>
                  <a:pt x="6469379" y="1678940"/>
                  <a:pt x="6333998" y="1814321"/>
                  <a:pt x="6166992" y="1814321"/>
                </a:cubicBezTo>
                <a:lnTo>
                  <a:pt x="0" y="1814321"/>
                </a:lnTo>
                <a:lnTo>
                  <a:pt x="0" y="0"/>
                </a:lnTo>
                <a:lnTo>
                  <a:pt x="6166992" y="0"/>
                </a:lnTo>
                <a:cubicBezTo>
                  <a:pt x="6333998" y="0"/>
                  <a:pt x="6469379" y="135381"/>
                  <a:pt x="6469379" y="302387"/>
                </a:cubicBezTo>
              </a:path>
            </a:pathLst>
          </a:custGeom>
          <a:solidFill>
            <a:srgbClr val="CAE2E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4" name="Freeform 3">
            <a:extLst>
              <a:ext uri="{FF2B5EF4-FFF2-40B4-BE49-F238E27FC236}">
                <a16:creationId xmlns:a16="http://schemas.microsoft.com/office/drawing/2014/main" id="{24461535-22A1-4EE6-AD16-847BE70AE45C}"/>
              </a:ext>
            </a:extLst>
          </p:cNvPr>
          <p:cNvSpPr/>
          <p:nvPr/>
        </p:nvSpPr>
        <p:spPr>
          <a:xfrm>
            <a:off x="386182" y="678149"/>
            <a:ext cx="1866315" cy="1143152"/>
          </a:xfrm>
          <a:custGeom>
            <a:gdLst>
              <a:gd name="connsiteX0" fmla="*/ 0 w 1866315"/>
              <a:gd name="connsiteY0" fmla="*/ 311022 h 2008378"/>
              <a:gd name="connsiteX1" fmla="*/ 311061 w 1866315"/>
              <a:gd name="connsiteY1" fmla="*/ 0 h 2008378"/>
              <a:gd name="connsiteX2" fmla="*/ 1555292 w 1866315"/>
              <a:gd name="connsiteY2" fmla="*/ 0 h 2008378"/>
              <a:gd name="connsiteX3" fmla="*/ 1866315 w 1866315"/>
              <a:gd name="connsiteY3" fmla="*/ 311022 h 2008378"/>
              <a:gd name="connsiteX4" fmla="*/ 1866315 w 1866315"/>
              <a:gd name="connsiteY4" fmla="*/ 1697227 h 2008378"/>
              <a:gd name="connsiteX5" fmla="*/ 1555292 w 1866315"/>
              <a:gd name="connsiteY5" fmla="*/ 2008378 h 2008378"/>
              <a:gd name="connsiteX6" fmla="*/ 311061 w 1866315"/>
              <a:gd name="connsiteY6" fmla="*/ 2008378 h 2008378"/>
              <a:gd name="connsiteX7" fmla="*/ 0 w 1866315"/>
              <a:gd name="connsiteY7" fmla="*/ 1697227 h 2008378"/>
              <a:gd name="connsiteX8" fmla="*/ 0 w 1866315"/>
              <a:gd name="connsiteY8" fmla="*/ 311022 h 2008378"/>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866314" h="2008377">
                <a:moveTo>
                  <a:pt x="0" y="311022"/>
                </a:moveTo>
                <a:cubicBezTo>
                  <a:pt x="0" y="139318"/>
                  <a:pt x="139268" y="0"/>
                  <a:pt x="311061" y="0"/>
                </a:cubicBezTo>
                <a:lnTo>
                  <a:pt x="1555292" y="0"/>
                </a:lnTo>
                <a:cubicBezTo>
                  <a:pt x="1727123" y="0"/>
                  <a:pt x="1866315" y="139318"/>
                  <a:pt x="1866315" y="311022"/>
                </a:cubicBezTo>
                <a:lnTo>
                  <a:pt x="1866315" y="1697227"/>
                </a:lnTo>
                <a:cubicBezTo>
                  <a:pt x="1866315" y="1869058"/>
                  <a:pt x="1727123" y="2008378"/>
                  <a:pt x="1555292" y="2008378"/>
                </a:cubicBezTo>
                <a:lnTo>
                  <a:pt x="311061" y="2008378"/>
                </a:lnTo>
                <a:cubicBezTo>
                  <a:pt x="139268" y="2008378"/>
                  <a:pt x="0" y="1869058"/>
                  <a:pt x="0" y="1697227"/>
                </a:cubicBezTo>
                <a:lnTo>
                  <a:pt x="0" y="311022"/>
                </a:lnTo>
              </a:path>
            </a:pathLst>
          </a:custGeom>
          <a:solidFill>
            <a:srgbClr val="CAE2E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6" name="Freeform 3">
            <a:extLst>
              <a:ext uri="{FF2B5EF4-FFF2-40B4-BE49-F238E27FC236}">
                <a16:creationId xmlns:a16="http://schemas.microsoft.com/office/drawing/2014/main" id="{9A05EE70-BE9C-49B4-AE75-0BCDCBB08CDE}"/>
              </a:ext>
            </a:extLst>
          </p:cNvPr>
          <p:cNvSpPr/>
          <p:nvPr/>
        </p:nvSpPr>
        <p:spPr>
          <a:xfrm>
            <a:off x="2427934" y="2194341"/>
            <a:ext cx="6469379" cy="1144981"/>
          </a:xfrm>
          <a:custGeom>
            <a:gdLst>
              <a:gd name="connsiteX0" fmla="*/ 6503416 w 6503416"/>
              <a:gd name="connsiteY0" fmla="*/ 214629 h 1287653"/>
              <a:gd name="connsiteX1" fmla="*/ 6503416 w 6503416"/>
              <a:gd name="connsiteY1" fmla="*/ 1073022 h 1287653"/>
              <a:gd name="connsiteX2" fmla="*/ 6288786 w 6503416"/>
              <a:gd name="connsiteY2" fmla="*/ 1287653 h 1287653"/>
              <a:gd name="connsiteX3" fmla="*/ 0 w 6503416"/>
              <a:gd name="connsiteY3" fmla="*/ 1287653 h 1287653"/>
              <a:gd name="connsiteX4" fmla="*/ 0 w 6503416"/>
              <a:gd name="connsiteY4" fmla="*/ 0 h 1287653"/>
              <a:gd name="connsiteX5" fmla="*/ 6288786 w 6503416"/>
              <a:gd name="connsiteY5" fmla="*/ 0 h 1287653"/>
              <a:gd name="connsiteX6" fmla="*/ 6503416 w 6503416"/>
              <a:gd name="connsiteY6" fmla="*/ 214629 h 1287653"/>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503416" h="1287653">
                <a:moveTo>
                  <a:pt x="6503416" y="214629"/>
                </a:moveTo>
                <a:lnTo>
                  <a:pt x="6503416" y="1073022"/>
                </a:lnTo>
                <a:cubicBezTo>
                  <a:pt x="6503416" y="1191514"/>
                  <a:pt x="6407277" y="1287653"/>
                  <a:pt x="6288786" y="1287653"/>
                </a:cubicBezTo>
                <a:lnTo>
                  <a:pt x="0" y="1287653"/>
                </a:lnTo>
                <a:lnTo>
                  <a:pt x="0" y="0"/>
                </a:lnTo>
                <a:lnTo>
                  <a:pt x="6288786" y="0"/>
                </a:lnTo>
                <a:cubicBezTo>
                  <a:pt x="6407277" y="0"/>
                  <a:pt x="6503416" y="96139"/>
                  <a:pt x="6503416" y="214629"/>
                </a:cubicBezTo>
              </a:path>
            </a:pathLst>
          </a:custGeom>
          <a:solidFill>
            <a:srgbClr val="5DBCC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8" name="Freeform 3">
            <a:extLst>
              <a:ext uri="{FF2B5EF4-FFF2-40B4-BE49-F238E27FC236}">
                <a16:creationId xmlns:a16="http://schemas.microsoft.com/office/drawing/2014/main" id="{4F12D013-E609-4224-942C-47C45165843E}"/>
              </a:ext>
            </a:extLst>
          </p:cNvPr>
          <p:cNvSpPr/>
          <p:nvPr/>
        </p:nvSpPr>
        <p:spPr>
          <a:xfrm>
            <a:off x="386182" y="2194342"/>
            <a:ext cx="1868220" cy="1151146"/>
          </a:xfrm>
          <a:custGeom>
            <a:gdLst>
              <a:gd name="connsiteX0" fmla="*/ 0 w 1868220"/>
              <a:gd name="connsiteY0" fmla="*/ 243713 h 1461896"/>
              <a:gd name="connsiteX1" fmla="*/ 243649 w 1868220"/>
              <a:gd name="connsiteY1" fmla="*/ 0 h 1461896"/>
              <a:gd name="connsiteX2" fmla="*/ 1624507 w 1868220"/>
              <a:gd name="connsiteY2" fmla="*/ 0 h 1461896"/>
              <a:gd name="connsiteX3" fmla="*/ 1868220 w 1868220"/>
              <a:gd name="connsiteY3" fmla="*/ 243713 h 1461896"/>
              <a:gd name="connsiteX4" fmla="*/ 1868220 w 1868220"/>
              <a:gd name="connsiteY4" fmla="*/ 1218183 h 1461896"/>
              <a:gd name="connsiteX5" fmla="*/ 1624507 w 1868220"/>
              <a:gd name="connsiteY5" fmla="*/ 1461896 h 1461896"/>
              <a:gd name="connsiteX6" fmla="*/ 243649 w 1868220"/>
              <a:gd name="connsiteY6" fmla="*/ 1461896 h 1461896"/>
              <a:gd name="connsiteX7" fmla="*/ 0 w 1868220"/>
              <a:gd name="connsiteY7" fmla="*/ 1218183 h 1461896"/>
              <a:gd name="connsiteX8" fmla="*/ 0 w 1868220"/>
              <a:gd name="connsiteY8" fmla="*/ 243713 h 1461896"/>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868220" h="1461896">
                <a:moveTo>
                  <a:pt x="0" y="243713"/>
                </a:moveTo>
                <a:cubicBezTo>
                  <a:pt x="0" y="109092"/>
                  <a:pt x="109093" y="0"/>
                  <a:pt x="243649" y="0"/>
                </a:cubicBezTo>
                <a:lnTo>
                  <a:pt x="1624507" y="0"/>
                </a:lnTo>
                <a:cubicBezTo>
                  <a:pt x="1759127" y="0"/>
                  <a:pt x="1868220" y="109092"/>
                  <a:pt x="1868220" y="243713"/>
                </a:cubicBezTo>
                <a:lnTo>
                  <a:pt x="1868220" y="1218183"/>
                </a:lnTo>
                <a:cubicBezTo>
                  <a:pt x="1868220" y="1352803"/>
                  <a:pt x="1759127" y="1461896"/>
                  <a:pt x="1624507" y="1461896"/>
                </a:cubicBezTo>
                <a:lnTo>
                  <a:pt x="243649" y="1461896"/>
                </a:lnTo>
                <a:cubicBezTo>
                  <a:pt x="109093" y="1461896"/>
                  <a:pt x="0" y="1352803"/>
                  <a:pt x="0" y="1218183"/>
                </a:cubicBezTo>
                <a:lnTo>
                  <a:pt x="0" y="243713"/>
                </a:lnTo>
              </a:path>
            </a:pathLst>
          </a:custGeom>
          <a:solidFill>
            <a:srgbClr val="5DBCC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10" name="Freeform 3">
            <a:extLst>
              <a:ext uri="{FF2B5EF4-FFF2-40B4-BE49-F238E27FC236}">
                <a16:creationId xmlns:a16="http://schemas.microsoft.com/office/drawing/2014/main" id="{CAEC4848-BC7C-4A5F-AF83-17954071DC55}"/>
              </a:ext>
            </a:extLst>
          </p:cNvPr>
          <p:cNvSpPr/>
          <p:nvPr/>
        </p:nvSpPr>
        <p:spPr>
          <a:xfrm>
            <a:off x="2434285" y="3711432"/>
            <a:ext cx="6463028" cy="1095018"/>
          </a:xfrm>
          <a:custGeom>
            <a:gdLst>
              <a:gd name="connsiteX0" fmla="*/ 6503416 w 6503416"/>
              <a:gd name="connsiteY0" fmla="*/ 170053 h 1020724"/>
              <a:gd name="connsiteX1" fmla="*/ 6503416 w 6503416"/>
              <a:gd name="connsiteY1" fmla="*/ 850582 h 1020724"/>
              <a:gd name="connsiteX2" fmla="*/ 6333236 w 6503416"/>
              <a:gd name="connsiteY2" fmla="*/ 1020724 h 1020724"/>
              <a:gd name="connsiteX3" fmla="*/ 0 w 6503416"/>
              <a:gd name="connsiteY3" fmla="*/ 1020724 h 1020724"/>
              <a:gd name="connsiteX4" fmla="*/ 0 w 6503416"/>
              <a:gd name="connsiteY4" fmla="*/ 0 h 1020724"/>
              <a:gd name="connsiteX5" fmla="*/ 6333236 w 6503416"/>
              <a:gd name="connsiteY5" fmla="*/ 0 h 1020724"/>
              <a:gd name="connsiteX6" fmla="*/ 6503416 w 6503416"/>
              <a:gd name="connsiteY6" fmla="*/ 170053 h 102072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503416" h="1020724">
                <a:moveTo>
                  <a:pt x="6503416" y="170053"/>
                </a:moveTo>
                <a:lnTo>
                  <a:pt x="6503416" y="850582"/>
                </a:lnTo>
                <a:cubicBezTo>
                  <a:pt x="6503416" y="944550"/>
                  <a:pt x="6427216" y="1020724"/>
                  <a:pt x="6333236" y="1020724"/>
                </a:cubicBezTo>
                <a:lnTo>
                  <a:pt x="0" y="1020724"/>
                </a:lnTo>
                <a:lnTo>
                  <a:pt x="0" y="0"/>
                </a:lnTo>
                <a:lnTo>
                  <a:pt x="6333236" y="0"/>
                </a:lnTo>
                <a:cubicBezTo>
                  <a:pt x="6427216" y="0"/>
                  <a:pt x="6503416" y="76073"/>
                  <a:pt x="6503416" y="170053"/>
                </a:cubicBez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12" name="Freeform 3">
            <a:extLst>
              <a:ext uri="{FF2B5EF4-FFF2-40B4-BE49-F238E27FC236}">
                <a16:creationId xmlns:a16="http://schemas.microsoft.com/office/drawing/2014/main" id="{70A29559-8604-4294-B050-455096EE197C}"/>
              </a:ext>
            </a:extLst>
          </p:cNvPr>
          <p:cNvSpPr/>
          <p:nvPr/>
        </p:nvSpPr>
        <p:spPr>
          <a:xfrm>
            <a:off x="373482" y="3685868"/>
            <a:ext cx="1868220" cy="1095019"/>
          </a:xfrm>
          <a:custGeom>
            <a:gdLst>
              <a:gd name="connsiteX0" fmla="*/ 0 w 1868220"/>
              <a:gd name="connsiteY0" fmla="*/ 182498 h 1095019"/>
              <a:gd name="connsiteX1" fmla="*/ 182498 w 1868220"/>
              <a:gd name="connsiteY1" fmla="*/ 0 h 1095019"/>
              <a:gd name="connsiteX2" fmla="*/ 1685721 w 1868220"/>
              <a:gd name="connsiteY2" fmla="*/ 0 h 1095019"/>
              <a:gd name="connsiteX3" fmla="*/ 1868220 w 1868220"/>
              <a:gd name="connsiteY3" fmla="*/ 182498 h 1095019"/>
              <a:gd name="connsiteX4" fmla="*/ 1868220 w 1868220"/>
              <a:gd name="connsiteY4" fmla="*/ 912533 h 1095019"/>
              <a:gd name="connsiteX5" fmla="*/ 1685721 w 1868220"/>
              <a:gd name="connsiteY5" fmla="*/ 1095019 h 1095019"/>
              <a:gd name="connsiteX6" fmla="*/ 182498 w 1868220"/>
              <a:gd name="connsiteY6" fmla="*/ 1095019 h 1095019"/>
              <a:gd name="connsiteX7" fmla="*/ 0 w 1868220"/>
              <a:gd name="connsiteY7" fmla="*/ 912533 h 1095019"/>
              <a:gd name="connsiteX8" fmla="*/ 0 w 1868220"/>
              <a:gd name="connsiteY8" fmla="*/ 182498 h 1095019"/>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868220" h="1095019">
                <a:moveTo>
                  <a:pt x="0" y="182498"/>
                </a:moveTo>
                <a:cubicBezTo>
                  <a:pt x="0" y="81788"/>
                  <a:pt x="81711" y="0"/>
                  <a:pt x="182498" y="0"/>
                </a:cubicBezTo>
                <a:lnTo>
                  <a:pt x="1685721" y="0"/>
                </a:lnTo>
                <a:cubicBezTo>
                  <a:pt x="1786432" y="0"/>
                  <a:pt x="1868220" y="81788"/>
                  <a:pt x="1868220" y="182498"/>
                </a:cubicBezTo>
                <a:lnTo>
                  <a:pt x="1868220" y="912533"/>
                </a:lnTo>
                <a:cubicBezTo>
                  <a:pt x="1868220" y="1013320"/>
                  <a:pt x="1786432" y="1095019"/>
                  <a:pt x="1685721" y="1095019"/>
                </a:cubicBezTo>
                <a:lnTo>
                  <a:pt x="182498" y="1095019"/>
                </a:lnTo>
                <a:cubicBezTo>
                  <a:pt x="81711" y="1095019"/>
                  <a:pt x="0" y="1013320"/>
                  <a:pt x="0" y="912533"/>
                </a:cubicBezTo>
                <a:lnTo>
                  <a:pt x="0" y="182498"/>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14" name="TextBox 1">
            <a:extLst>
              <a:ext uri="{FF2B5EF4-FFF2-40B4-BE49-F238E27FC236}">
                <a16:creationId xmlns:a16="http://schemas.microsoft.com/office/drawing/2014/main" id="{152FF1B8-A816-4362-93CE-B35113860101}"/>
              </a:ext>
            </a:extLst>
          </p:cNvPr>
          <p:cNvSpPr txBox="1"/>
          <p:nvPr/>
        </p:nvSpPr>
        <p:spPr>
          <a:xfrm>
            <a:off x="715813" y="4021203"/>
            <a:ext cx="1182710" cy="386644"/>
          </a:xfrm>
          <a:prstGeom prst="rect">
            <a:avLst/>
          </a:prstGeom>
          <a:noFill/>
        </p:spPr>
        <p:txBody>
          <a:bodyPr wrap="square" lIns="0" t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100"/>
              </a:lnSpc>
              <a:tabLst>
                <a:tab pos="100965"/>
                <a:tab pos="189865"/>
              </a:tabLst>
            </a:pPr>
            <a:r>
              <a:rPr lang="en-US" altLang="zh-CN" sz="1400">
                <a:latin typeface="Arial" panose="020b0604020202020204" pitchFamily="34" charset="0"/>
                <a:ea typeface="微软雅黑" panose="020b0503020204020204" pitchFamily="34" charset="-122"/>
                <a:cs typeface="Arial" panose="020b0604020202020204" pitchFamily="34" charset="0"/>
              </a:rPr>
              <a:t>	</a:t>
            </a:r>
            <a:r>
              <a:rPr lang="en-US" altLang="zh-CN" sz="1400" b="1">
                <a:solidFill>
                  <a:srgbClr val="FFFFFF"/>
                </a:solidFill>
                <a:latin typeface="Arial" panose="020b0604020202020204" pitchFamily="34" charset="0"/>
                <a:ea typeface="微软雅黑" panose="020b0503020204020204" pitchFamily="34" charset="-122"/>
                <a:cs typeface="Arial" panose="020b0604020202020204" pitchFamily="34" charset="0"/>
              </a:rPr>
              <a:t>20-60分钟</a:t>
            </a:r>
          </a:p>
        </p:txBody>
      </p:sp>
      <p:sp>
        <p:nvSpPr>
          <p:cNvPr id="15" name="TextBox 1">
            <a:extLst>
              <a:ext uri="{FF2B5EF4-FFF2-40B4-BE49-F238E27FC236}">
                <a16:creationId xmlns:a16="http://schemas.microsoft.com/office/drawing/2014/main" id="{89FD2E1E-3129-47B0-872D-0F2BE9CB5187}"/>
              </a:ext>
            </a:extLst>
          </p:cNvPr>
          <p:cNvSpPr txBox="1"/>
          <p:nvPr/>
        </p:nvSpPr>
        <p:spPr>
          <a:xfrm>
            <a:off x="2434284" y="3912465"/>
            <a:ext cx="6456677" cy="459100"/>
          </a:xfrm>
          <a:prstGeom prst="rect">
            <a:avLst/>
          </a:prstGeom>
          <a:noFill/>
        </p:spPr>
        <p:txBody>
          <a:bodyPr wrap="square" lIns="0" t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1000"/>
              </a:lnSpc>
            </a:pPr>
            <a:endParaRPr lang="en-US" altLang="zh-CN" sz="1400"/>
          </a:p>
          <a:p>
            <a:pPr marL="360000" indent="-285750" algn="just">
              <a:lnSpc>
                <a:spcPct val="150000"/>
              </a:lnSpc>
              <a:buFont typeface="Arial" panose="020b0604020202020204" pitchFamily="34" charset="0"/>
              <a:buChar char="•"/>
              <a:tabLst>
                <a:tab pos="278765"/>
                <a:tab pos="507365"/>
              </a:tabLst>
            </a:pP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国际上最常用的是</a:t>
            </a:r>
            <a:r>
              <a:rPr lang="en-US" altLang="zh-CN" sz="1400" b="1">
                <a:solidFill>
                  <a:srgbClr val="000000"/>
                </a:solidFill>
                <a:latin typeface="Arial" panose="020b0604020202020204" pitchFamily="34" charset="0"/>
                <a:ea typeface="微软雅黑" panose="020b0503020204020204" pitchFamily="34" charset="-122"/>
                <a:cs typeface="Arial" panose="020b0604020202020204" pitchFamily="34" charset="0"/>
              </a:rPr>
              <a:t>NINDS-CSN关于VCI标准化神经心理测验</a:t>
            </a: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的建议（1小时版）</a:t>
            </a:r>
          </a:p>
        </p:txBody>
      </p:sp>
      <p:sp>
        <p:nvSpPr>
          <p:cNvPr id="16" name="文本框 15">
            <a:extLst>
              <a:ext uri="{FF2B5EF4-FFF2-40B4-BE49-F238E27FC236}">
                <a16:creationId xmlns:a16="http://schemas.microsoft.com/office/drawing/2014/main" id="{7E161906-0B82-48A3-B969-9C8FD8283F0B}"/>
              </a:ext>
            </a:extLst>
          </p:cNvPr>
          <p:cNvSpPr txBox="1"/>
          <p:nvPr/>
        </p:nvSpPr>
        <p:spPr>
          <a:xfrm>
            <a:off x="743789" y="1104894"/>
            <a:ext cx="1154734" cy="307777"/>
          </a:xfrm>
          <a:prstGeom prst="rect">
            <a:avLst/>
          </a:prstGeom>
          <a:noFill/>
        </p:spPr>
        <p:txBody>
          <a:bodyPr wrap="square" rtlCol="0">
            <a:spAutoFit/>
          </a:bodyPr>
          <a:lstStyle/>
          <a:p>
            <a:pPr algn="ctr"/>
            <a:r>
              <a:rPr lang="en-US" altLang="zh-CN" sz="1400" b="1">
                <a:latin typeface="Arial" panose="020b0604020202020204" pitchFamily="34" charset="0"/>
                <a:ea typeface="微软雅黑" panose="020b0503020204020204" pitchFamily="34" charset="-122"/>
                <a:cs typeface="Arial" panose="020b0604020202020204" pitchFamily="34" charset="0"/>
              </a:rPr>
              <a:t>3-5 </a:t>
            </a:r>
            <a:r>
              <a:rPr lang="zh-CN" altLang="en-US" sz="1400" b="1">
                <a:latin typeface="Arial" panose="020b0604020202020204" pitchFamily="34" charset="0"/>
                <a:ea typeface="微软雅黑" panose="020b0503020204020204" pitchFamily="34" charset="-122"/>
                <a:cs typeface="Arial" panose="020b0604020202020204" pitchFamily="34" charset="0"/>
              </a:rPr>
              <a:t>分钟</a:t>
            </a:r>
          </a:p>
        </p:txBody>
      </p:sp>
      <p:sp>
        <p:nvSpPr>
          <p:cNvPr id="18" name="文本框 17">
            <a:extLst>
              <a:ext uri="{FF2B5EF4-FFF2-40B4-BE49-F238E27FC236}">
                <a16:creationId xmlns:a16="http://schemas.microsoft.com/office/drawing/2014/main" id="{A9C58DA8-0B70-4AAE-825B-1B8637231C71}"/>
              </a:ext>
            </a:extLst>
          </p:cNvPr>
          <p:cNvSpPr txBox="1"/>
          <p:nvPr/>
        </p:nvSpPr>
        <p:spPr>
          <a:xfrm>
            <a:off x="2434285" y="727136"/>
            <a:ext cx="6472888" cy="1023357"/>
          </a:xfrm>
          <a:prstGeom prst="rect">
            <a:avLst/>
          </a:prstGeom>
          <a:noFill/>
        </p:spPr>
        <p:txBody>
          <a:bodyPr wrap="square">
            <a:spAutoFit/>
          </a:bodyPr>
          <a:lstStyle/>
          <a:p>
            <a:pPr marL="360000" indent="-285750" algn="just">
              <a:lnSpc>
                <a:spcPct val="150000"/>
              </a:lnSpc>
              <a:buFont typeface="Arial" panose="020b0604020202020204" pitchFamily="34" charset="0"/>
              <a:buChar char="•"/>
              <a:tabLst>
                <a:tab pos="278765"/>
                <a:tab pos="507365"/>
              </a:tabLst>
            </a:pPr>
            <a:r>
              <a:rPr lang="en-US" altLang="zh-CN" sz="1400" b="1">
                <a:solidFill>
                  <a:srgbClr val="000000"/>
                </a:solidFill>
                <a:latin typeface="Arial" panose="020b0604020202020204" pitchFamily="34" charset="0"/>
                <a:ea typeface="微软雅黑" panose="020b0503020204020204" pitchFamily="34" charset="-122"/>
                <a:cs typeface="Arial" panose="020b0604020202020204" pitchFamily="34" charset="0"/>
              </a:rPr>
              <a:t>AD8（记忆障碍自评量表）</a:t>
            </a:r>
          </a:p>
          <a:p>
            <a:pPr marL="360000" indent="-285750" algn="just">
              <a:lnSpc>
                <a:spcPct val="150000"/>
              </a:lnSpc>
              <a:buFont typeface="Arial" panose="020b0604020202020204" pitchFamily="34" charset="0"/>
              <a:buChar char="•"/>
              <a:tabLst>
                <a:tab pos="278765"/>
                <a:tab pos="507365"/>
              </a:tabLst>
            </a:pPr>
            <a:r>
              <a:rPr lang="en-US" altLang="zh-CN" sz="1400" b="1" err="1">
                <a:solidFill>
                  <a:srgbClr val="000000"/>
                </a:solidFill>
                <a:latin typeface="Arial" panose="020b0604020202020204" pitchFamily="34" charset="0"/>
                <a:ea typeface="微软雅黑" panose="020b0503020204020204" pitchFamily="34" charset="-122"/>
                <a:cs typeface="Arial" panose="020b0604020202020204" pitchFamily="34" charset="0"/>
              </a:rPr>
              <a:t>Mini-Cog（简易认知量表评估）</a:t>
            </a:r>
          </a:p>
          <a:p>
            <a:pPr marL="360000" indent="-285750" algn="just">
              <a:lnSpc>
                <a:spcPct val="150000"/>
              </a:lnSpc>
              <a:buFont typeface="Arial" panose="020b0604020202020204" pitchFamily="34" charset="0"/>
              <a:buChar char="•"/>
              <a:tabLst>
                <a:tab pos="278765"/>
                <a:tab pos="507365"/>
              </a:tabLst>
            </a:pPr>
            <a:r>
              <a:rPr lang="en-US" altLang="zh-CN" sz="1400" b="1" err="1">
                <a:solidFill>
                  <a:srgbClr val="000000"/>
                </a:solidFill>
                <a:latin typeface="Arial" panose="020b0604020202020204" pitchFamily="34" charset="0"/>
                <a:ea typeface="微软雅黑" panose="020b0503020204020204" pitchFamily="34" charset="-122"/>
                <a:cs typeface="Arial" panose="020b0604020202020204" pitchFamily="34" charset="0"/>
              </a:rPr>
              <a:t>NINCDS-CSN（美国国立神经疾病和卒中研究院-加拿大卒中网络）</a:t>
            </a:r>
          </a:p>
        </p:txBody>
      </p:sp>
      <p:sp>
        <p:nvSpPr>
          <p:cNvPr id="19" name="文本框 18">
            <a:extLst>
              <a:ext uri="{FF2B5EF4-FFF2-40B4-BE49-F238E27FC236}">
                <a16:creationId xmlns:a16="http://schemas.microsoft.com/office/drawing/2014/main" id="{8134BC7E-37F9-47F0-8428-62E2D2B4D9D3}"/>
              </a:ext>
            </a:extLst>
          </p:cNvPr>
          <p:cNvSpPr txBox="1"/>
          <p:nvPr/>
        </p:nvSpPr>
        <p:spPr>
          <a:xfrm>
            <a:off x="602278" y="2593665"/>
            <a:ext cx="1420824" cy="307777"/>
          </a:xfrm>
          <a:prstGeom prst="rect">
            <a:avLst/>
          </a:prstGeom>
          <a:noFill/>
        </p:spPr>
        <p:txBody>
          <a:bodyPr wrap="square" rtlCol="0">
            <a:spAutoFit/>
          </a:bodyPr>
          <a:lstStyle/>
          <a:p>
            <a:pPr algn="ctr"/>
            <a:r>
              <a:rPr lang="en-US" altLang="zh-CN" sz="1400" b="1">
                <a:latin typeface="Arial" panose="020b0604020202020204" pitchFamily="34" charset="0"/>
                <a:ea typeface="微软雅黑" panose="020b0503020204020204" pitchFamily="34" charset="-122"/>
                <a:cs typeface="Arial" panose="020b0604020202020204" pitchFamily="34" charset="0"/>
              </a:rPr>
              <a:t>5-20 </a:t>
            </a:r>
            <a:r>
              <a:rPr lang="zh-CN" altLang="en-US" sz="1400" b="1">
                <a:latin typeface="Arial" panose="020b0604020202020204" pitchFamily="34" charset="0"/>
                <a:ea typeface="微软雅黑" panose="020b0503020204020204" pitchFamily="34" charset="-122"/>
                <a:cs typeface="Arial" panose="020b0604020202020204" pitchFamily="34" charset="0"/>
              </a:rPr>
              <a:t>分钟</a:t>
            </a:r>
          </a:p>
        </p:txBody>
      </p:sp>
      <p:sp>
        <p:nvSpPr>
          <p:cNvPr id="21" name="文本框 20">
            <a:extLst>
              <a:ext uri="{FF2B5EF4-FFF2-40B4-BE49-F238E27FC236}">
                <a16:creationId xmlns:a16="http://schemas.microsoft.com/office/drawing/2014/main" id="{19A44739-F353-462D-8A21-ACA0207380D5}"/>
              </a:ext>
            </a:extLst>
          </p:cNvPr>
          <p:cNvSpPr txBox="1"/>
          <p:nvPr/>
        </p:nvSpPr>
        <p:spPr>
          <a:xfrm>
            <a:off x="2434286" y="2233624"/>
            <a:ext cx="6463028" cy="1023357"/>
          </a:xfrm>
          <a:prstGeom prst="rect">
            <a:avLst/>
          </a:prstGeom>
          <a:noFill/>
        </p:spPr>
        <p:txBody>
          <a:bodyPr wrap="square">
            <a:spAutoFit/>
          </a:bodyPr>
          <a:lstStyle/>
          <a:p>
            <a:pPr marL="360000" indent="-285750" algn="just">
              <a:lnSpc>
                <a:spcPct val="150000"/>
              </a:lnSpc>
              <a:buFont typeface="Arial" panose="020b0604020202020204" pitchFamily="34" charset="0"/>
              <a:buChar char="•"/>
              <a:tabLst>
                <a:tab pos="278765"/>
                <a:tab pos="507365"/>
              </a:tabLst>
            </a:pPr>
            <a:r>
              <a:rPr lang="en-US" altLang="zh-CN" sz="1400" b="1" err="1">
                <a:solidFill>
                  <a:srgbClr val="000000"/>
                </a:solidFill>
                <a:latin typeface="Arial" panose="020b0604020202020204" pitchFamily="34" charset="0"/>
                <a:ea typeface="微软雅黑" panose="020b0503020204020204" pitchFamily="34" charset="-122"/>
                <a:cs typeface="Arial" panose="020b0604020202020204" pitchFamily="34" charset="0"/>
              </a:rPr>
              <a:t>简明精神状态检查量表(MMSE)：</a:t>
            </a: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国内外应用最广</a:t>
            </a:r>
            <a:endPar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360000" indent="-285750" algn="just">
              <a:lnSpc>
                <a:spcPct val="150000"/>
              </a:lnSpc>
              <a:buFont typeface="Arial" panose="020b0604020202020204" pitchFamily="34" charset="0"/>
              <a:buChar char="•"/>
              <a:tabLst>
                <a:tab pos="278765"/>
                <a:tab pos="507365"/>
              </a:tabLst>
            </a:pPr>
            <a:r>
              <a:rPr lang="en-US" altLang="zh-CN" sz="1400" b="1" err="1">
                <a:solidFill>
                  <a:srgbClr val="000000"/>
                </a:solidFill>
                <a:latin typeface="Arial" panose="020b0604020202020204" pitchFamily="34" charset="0"/>
                <a:ea typeface="微软雅黑" panose="020b0503020204020204" pitchFamily="34" charset="-122"/>
                <a:cs typeface="Arial" panose="020b0604020202020204" pitchFamily="34" charset="0"/>
              </a:rPr>
              <a:t>蒙特利尔认知评估量表（MoCA）：</a:t>
            </a: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对识别MCI及痴呆的敏感性和特异性较高，MOCA的划界分在22-26分之</a:t>
            </a:r>
          </a:p>
        </p:txBody>
      </p:sp>
      <p:sp>
        <p:nvSpPr>
          <p:cNvPr id="22" name="标题 3">
            <a:extLst>
              <a:ext uri="{FF2B5EF4-FFF2-40B4-BE49-F238E27FC236}">
                <a16:creationId xmlns:a16="http://schemas.microsoft.com/office/drawing/2014/main" id="{2F288580-8E9B-4C3A-9D2E-37165B1BF540}"/>
              </a:ext>
            </a:extLst>
          </p:cNvPr>
          <p:cNvSpPr txBox="1">
            <a:spLocks noChangeArrowheads="1"/>
          </p:cNvSpPr>
          <p:nvPr/>
        </p:nvSpPr>
        <p:spPr>
          <a:xfrm>
            <a:off x="764177" y="116378"/>
            <a:ext cx="59075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1800" b="1">
                <a:latin typeface="微软雅黑" panose="020b0503020204020204" pitchFamily="34" charset="-122"/>
                <a:ea typeface="微软雅黑" panose="020b0503020204020204" pitchFamily="34" charset="-122"/>
              </a:rPr>
              <a:t>神经心理认知评估量表</a:t>
            </a:r>
          </a:p>
        </p:txBody>
      </p:sp>
      <p:pic>
        <p:nvPicPr>
          <p:cNvPr id="23"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46594876"/>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标题 1">
            <a:extLst>
              <a:ext uri="{FF2B5EF4-FFF2-40B4-BE49-F238E27FC236}">
                <a16:creationId xmlns:a16="http://schemas.microsoft.com/office/drawing/2014/main" id="{7D26CAAD-2C2A-45C5-9316-03D3B352D4B0}"/>
              </a:ext>
            </a:extLst>
          </p:cNvPr>
          <p:cNvSpPr>
            <a:spLocks noGrp="1"/>
          </p:cNvSpPr>
          <p:nvPr>
            <p:ph type="title" idx="4294967295"/>
          </p:nvPr>
        </p:nvSpPr>
        <p:spPr>
          <a:xfrm>
            <a:off x="7469188" y="365125"/>
            <a:ext cx="1674812" cy="1096963"/>
          </a:xfrm>
        </p:spPr>
        <p:txBody>
          <a:bodyPr>
            <a:normAutofit/>
          </a:bodyPr>
          <a:lstStyle/>
          <a:p>
            <a:r>
              <a:rPr lang="zh-CN" altLang="en-US" sz="3600" b="1">
                <a:solidFill>
                  <a:srgbClr val="4F9FB5"/>
                </a:solidFill>
                <a:latin typeface="微软雅黑" panose="020b0503020204020204" pitchFamily="34" charset="-122"/>
                <a:ea typeface="微软雅黑" panose="020b0503020204020204" pitchFamily="34" charset="-122"/>
              </a:rPr>
              <a:t>目  录</a:t>
            </a:r>
          </a:p>
        </p:txBody>
      </p:sp>
      <p:graphicFrame>
        <p:nvGraphicFramePr>
          <p:cNvPr id="3" name="内容占位符 2">
            <a:extLst>
              <a:ext uri="{FF2B5EF4-FFF2-40B4-BE49-F238E27FC236}">
                <a16:creationId xmlns:a16="http://schemas.microsoft.com/office/drawing/2014/main" id="{88B3E1BC-68CF-4927-9B56-BE5282DC3DD6}"/>
              </a:ext>
            </a:extLst>
          </p:cNvPr>
          <p:cNvGraphicFramePr>
            <a:graphicFrameLocks noGrp="1"/>
          </p:cNvGraphicFramePr>
          <p:nvPr>
            <p:ph idx="4294967295"/>
            <p:extLst>
              <p:ext uri="{D42A27DB-BD31-4B8C-83A1-F6EECF244321}">
                <p14:modId xmlns:p14="http://schemas.microsoft.com/office/powerpoint/2010/main" val="3821757222"/>
              </p:ext>
            </p:extLst>
          </p:nvPr>
        </p:nvGraphicFramePr>
        <p:xfrm>
          <a:off x="1697566" y="1127125"/>
          <a:ext cx="5754159" cy="2882900"/>
        </p:xfrm>
        <a:graphic>
          <a:graphicData uri="http://schemas.openxmlformats.org/drawingml/2006/diagram">
            <dgm:relIds xmlns:dgm="http://schemas.openxmlformats.org/drawingml/2006/diagram" r:dm="rId3" r:lo="rId4" r:qs="rId5" r:cs="rId6"/>
          </a:graphicData>
        </a:graphic>
      </p:graphicFrame>
      <p:pic>
        <p:nvPicPr>
          <p:cNvPr id="10250" name="New picture"/>
          <p:cNvPicPr>
            <a:picLocks noGrp="1" noSelect="1" noResize="1"/>
          </p:cNvPicPr>
          <p:nvPr/>
        </p:nvPicPr>
        <p:blipFill>
          <a:blip r:embed="rId7"/>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561633032"/>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标题 3">
            <a:extLst>
              <a:ext uri="{FF2B5EF4-FFF2-40B4-BE49-F238E27FC236}">
                <a16:creationId xmlns:a16="http://schemas.microsoft.com/office/drawing/2014/main" id="{B8F93211-64E4-48DD-868E-CABAC66C2E40}"/>
              </a:ext>
            </a:extLst>
          </p:cNvPr>
          <p:cNvSpPr txBox="1">
            <a:spLocks noChangeArrowheads="1"/>
          </p:cNvSpPr>
          <p:nvPr/>
        </p:nvSpPr>
        <p:spPr>
          <a:xfrm>
            <a:off x="764177" y="116378"/>
            <a:ext cx="4076700"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a:latin typeface="微软雅黑" panose="020b0503020204020204" pitchFamily="34" charset="-122"/>
                <a:ea typeface="微软雅黑" panose="020b0503020204020204" pitchFamily="34" charset="-122"/>
              </a:rPr>
              <a:t>卒中后认知障碍影响因素</a:t>
            </a:r>
          </a:p>
        </p:txBody>
      </p:sp>
      <p:sp>
        <p:nvSpPr>
          <p:cNvPr id="9" name=" 184">
            <a:extLst>
              <a:ext uri="{FF2B5EF4-FFF2-40B4-BE49-F238E27FC236}">
                <a16:creationId xmlns:a16="http://schemas.microsoft.com/office/drawing/2014/main" id="{C5C611CB-F70F-4C20-A70D-146AE43813CC}"/>
              </a:ext>
            </a:extLst>
          </p:cNvPr>
          <p:cNvSpPr/>
          <p:nvPr/>
        </p:nvSpPr>
        <p:spPr>
          <a:xfrm>
            <a:off x="3628386" y="1864565"/>
            <a:ext cx="1830070" cy="1591310"/>
          </a:xfrm>
          <a:prstGeom prst="ellipse">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r>
              <a:rPr lang="en-US" altLang="zh-CN" sz="1400" b="1">
                <a:solidFill>
                  <a:srgbClr val="FFFFFF"/>
                </a:solidFill>
                <a:latin typeface="Arial" panose="020b0604020202020204" pitchFamily="34" charset="0"/>
                <a:ea typeface="微软雅黑" panose="020b0503020204020204" pitchFamily="34" charset="-122"/>
                <a:cs typeface="Arial" panose="020b0604020202020204" pitchFamily="34" charset="0"/>
              </a:rPr>
              <a:t>PSCI</a:t>
            </a:r>
          </a:p>
          <a:p>
            <a:pPr algn="ctr" eaLnBrk="1" fontAlgn="auto" hangingPunct="1">
              <a:spcBef>
                <a:spcPct val="0"/>
              </a:spcBef>
              <a:spcAft>
                <a:spcPct val="0"/>
              </a:spcAft>
              <a:defRPr/>
            </a:pPr>
            <a:r>
              <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风险因素</a:t>
            </a:r>
          </a:p>
        </p:txBody>
      </p:sp>
      <p:sp>
        <p:nvSpPr>
          <p:cNvPr id="10" name=" 167">
            <a:extLst>
              <a:ext uri="{FF2B5EF4-FFF2-40B4-BE49-F238E27FC236}">
                <a16:creationId xmlns:a16="http://schemas.microsoft.com/office/drawing/2014/main" id="{3FF78947-051B-4924-9D95-8A15A7EDD03A}"/>
              </a:ext>
            </a:extLst>
          </p:cNvPr>
          <p:cNvSpPr/>
          <p:nvPr/>
        </p:nvSpPr>
        <p:spPr>
          <a:xfrm>
            <a:off x="3716016" y="713945"/>
            <a:ext cx="1777365" cy="513715"/>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r>
              <a:rPr lang="zh-CN" altLang="en-US" sz="1400" b="1">
                <a:solidFill>
                  <a:schemeClr val="bg1"/>
                </a:solidFill>
                <a:latin typeface="Arial" panose="020b0604020202020204" pitchFamily="34" charset="0"/>
                <a:ea typeface="微软雅黑" panose="020b0503020204020204" pitchFamily="34" charset="-122"/>
                <a:cs typeface="Arial" panose="020b0604020202020204" pitchFamily="34" charset="0"/>
              </a:rPr>
              <a:t>不可干预因素</a:t>
            </a:r>
          </a:p>
        </p:txBody>
      </p:sp>
      <p:sp>
        <p:nvSpPr>
          <p:cNvPr id="11" name=" 141">
            <a:extLst>
              <a:ext uri="{FF2B5EF4-FFF2-40B4-BE49-F238E27FC236}">
                <a16:creationId xmlns:a16="http://schemas.microsoft.com/office/drawing/2014/main" id="{DA681ECC-68B6-4F30-8FB0-A0ECEA2587A0}"/>
              </a:ext>
            </a:extLst>
          </p:cNvPr>
          <p:cNvSpPr/>
          <p:nvPr/>
        </p:nvSpPr>
        <p:spPr>
          <a:xfrm rot="5400000">
            <a:off x="4334506" y="1345770"/>
            <a:ext cx="417830" cy="355600"/>
          </a:xfrm>
          <a:custGeom>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 167">
            <a:extLst>
              <a:ext uri="{FF2B5EF4-FFF2-40B4-BE49-F238E27FC236}">
                <a16:creationId xmlns:a16="http://schemas.microsoft.com/office/drawing/2014/main" id="{2C646AFE-F599-43D0-A874-2163E0E48FD1}"/>
              </a:ext>
            </a:extLst>
          </p:cNvPr>
          <p:cNvSpPr/>
          <p:nvPr/>
        </p:nvSpPr>
        <p:spPr>
          <a:xfrm>
            <a:off x="1332226" y="3455875"/>
            <a:ext cx="1244600" cy="521970"/>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r>
              <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高血脂症</a:t>
            </a:r>
          </a:p>
        </p:txBody>
      </p:sp>
      <p:sp>
        <p:nvSpPr>
          <p:cNvPr id="13" name=" 167">
            <a:extLst>
              <a:ext uri="{FF2B5EF4-FFF2-40B4-BE49-F238E27FC236}">
                <a16:creationId xmlns:a16="http://schemas.microsoft.com/office/drawing/2014/main" id="{C346AD3B-0173-4D6E-8EE1-606DF1A1E3B6}"/>
              </a:ext>
            </a:extLst>
          </p:cNvPr>
          <p:cNvSpPr/>
          <p:nvPr/>
        </p:nvSpPr>
        <p:spPr>
          <a:xfrm>
            <a:off x="3618861" y="4135325"/>
            <a:ext cx="1839595" cy="596900"/>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r>
              <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高同型半胱氨酸</a:t>
            </a:r>
          </a:p>
        </p:txBody>
      </p:sp>
      <p:sp>
        <p:nvSpPr>
          <p:cNvPr id="14" name=" 167">
            <a:extLst>
              <a:ext uri="{FF2B5EF4-FFF2-40B4-BE49-F238E27FC236}">
                <a16:creationId xmlns:a16="http://schemas.microsoft.com/office/drawing/2014/main" id="{317188B6-02B1-468D-9E9B-3E0D2790E739}"/>
              </a:ext>
            </a:extLst>
          </p:cNvPr>
          <p:cNvSpPr/>
          <p:nvPr/>
        </p:nvSpPr>
        <p:spPr>
          <a:xfrm>
            <a:off x="6463661" y="1462610"/>
            <a:ext cx="1501775" cy="504825"/>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r>
              <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代谢综合征</a:t>
            </a:r>
          </a:p>
        </p:txBody>
      </p:sp>
      <p:sp>
        <p:nvSpPr>
          <p:cNvPr id="15" name=" 167">
            <a:extLst>
              <a:ext uri="{FF2B5EF4-FFF2-40B4-BE49-F238E27FC236}">
                <a16:creationId xmlns:a16="http://schemas.microsoft.com/office/drawing/2014/main" id="{C8DA86BF-6165-4851-A4EA-E3259ABFC2A1}"/>
              </a:ext>
            </a:extLst>
          </p:cNvPr>
          <p:cNvSpPr/>
          <p:nvPr/>
        </p:nvSpPr>
        <p:spPr>
          <a:xfrm>
            <a:off x="6971026" y="2403680"/>
            <a:ext cx="1264285" cy="513715"/>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r>
              <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吸烟</a:t>
            </a:r>
          </a:p>
        </p:txBody>
      </p:sp>
      <p:sp>
        <p:nvSpPr>
          <p:cNvPr id="16" name=" 167">
            <a:extLst>
              <a:ext uri="{FF2B5EF4-FFF2-40B4-BE49-F238E27FC236}">
                <a16:creationId xmlns:a16="http://schemas.microsoft.com/office/drawing/2014/main" id="{A6C1AA9E-B11F-4038-8E7C-0DC212E820AE}"/>
              </a:ext>
            </a:extLst>
          </p:cNvPr>
          <p:cNvSpPr/>
          <p:nvPr/>
        </p:nvSpPr>
        <p:spPr>
          <a:xfrm>
            <a:off x="6588756" y="3370785"/>
            <a:ext cx="1251585" cy="488315"/>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r>
              <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心肌梗死</a:t>
            </a:r>
          </a:p>
        </p:txBody>
      </p:sp>
      <p:sp>
        <p:nvSpPr>
          <p:cNvPr id="17" name=" 167">
            <a:extLst>
              <a:ext uri="{FF2B5EF4-FFF2-40B4-BE49-F238E27FC236}">
                <a16:creationId xmlns:a16="http://schemas.microsoft.com/office/drawing/2014/main" id="{F14364B8-5E91-416A-ABE9-9B9D3006EF8B}"/>
              </a:ext>
            </a:extLst>
          </p:cNvPr>
          <p:cNvSpPr/>
          <p:nvPr/>
        </p:nvSpPr>
        <p:spPr>
          <a:xfrm>
            <a:off x="1256661" y="1462610"/>
            <a:ext cx="1395730" cy="596900"/>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r>
              <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高血压</a:t>
            </a:r>
          </a:p>
        </p:txBody>
      </p:sp>
      <p:sp>
        <p:nvSpPr>
          <p:cNvPr id="18" name=" 167">
            <a:extLst>
              <a:ext uri="{FF2B5EF4-FFF2-40B4-BE49-F238E27FC236}">
                <a16:creationId xmlns:a16="http://schemas.microsoft.com/office/drawing/2014/main" id="{6929370F-6D39-4F11-8778-55AC7B32314C}"/>
              </a:ext>
            </a:extLst>
          </p:cNvPr>
          <p:cNvSpPr/>
          <p:nvPr/>
        </p:nvSpPr>
        <p:spPr>
          <a:xfrm>
            <a:off x="915666" y="2500835"/>
            <a:ext cx="1395730" cy="513715"/>
          </a:xfrm>
          <a:prstGeom prst="round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r>
              <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糖尿病</a:t>
            </a:r>
          </a:p>
        </p:txBody>
      </p:sp>
      <p:sp>
        <p:nvSpPr>
          <p:cNvPr id="19" name=" 141">
            <a:extLst>
              <a:ext uri="{FF2B5EF4-FFF2-40B4-BE49-F238E27FC236}">
                <a16:creationId xmlns:a16="http://schemas.microsoft.com/office/drawing/2014/main" id="{EBF5D325-A844-4700-A840-3765038565FA}"/>
              </a:ext>
            </a:extLst>
          </p:cNvPr>
          <p:cNvSpPr/>
          <p:nvPr/>
        </p:nvSpPr>
        <p:spPr>
          <a:xfrm rot="2400000">
            <a:off x="3000371" y="1763600"/>
            <a:ext cx="417830" cy="355600"/>
          </a:xfrm>
          <a:custGeom>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 141">
            <a:extLst>
              <a:ext uri="{FF2B5EF4-FFF2-40B4-BE49-F238E27FC236}">
                <a16:creationId xmlns:a16="http://schemas.microsoft.com/office/drawing/2014/main" id="{716072B5-BC05-4CCB-987E-F8D1BF1BD8E4}"/>
              </a:ext>
            </a:extLst>
          </p:cNvPr>
          <p:cNvSpPr/>
          <p:nvPr/>
        </p:nvSpPr>
        <p:spPr>
          <a:xfrm>
            <a:off x="2760976" y="2579575"/>
            <a:ext cx="417830" cy="355600"/>
          </a:xfrm>
          <a:custGeom>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 141">
            <a:extLst>
              <a:ext uri="{FF2B5EF4-FFF2-40B4-BE49-F238E27FC236}">
                <a16:creationId xmlns:a16="http://schemas.microsoft.com/office/drawing/2014/main" id="{C8941C8C-B47D-42F1-A32D-8AD588119270}"/>
              </a:ext>
            </a:extLst>
          </p:cNvPr>
          <p:cNvSpPr/>
          <p:nvPr/>
        </p:nvSpPr>
        <p:spPr>
          <a:xfrm rot="19740000">
            <a:off x="2996561" y="3315540"/>
            <a:ext cx="417830" cy="355600"/>
          </a:xfrm>
          <a:custGeom>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 141">
            <a:extLst>
              <a:ext uri="{FF2B5EF4-FFF2-40B4-BE49-F238E27FC236}">
                <a16:creationId xmlns:a16="http://schemas.microsoft.com/office/drawing/2014/main" id="{CB7D3D30-1B29-4C95-9045-F6A76BDE52BD}"/>
              </a:ext>
            </a:extLst>
          </p:cNvPr>
          <p:cNvSpPr/>
          <p:nvPr/>
        </p:nvSpPr>
        <p:spPr>
          <a:xfrm rot="16200000">
            <a:off x="4334506" y="3591130"/>
            <a:ext cx="417830" cy="355600"/>
          </a:xfrm>
          <a:custGeom>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 141">
            <a:extLst>
              <a:ext uri="{FF2B5EF4-FFF2-40B4-BE49-F238E27FC236}">
                <a16:creationId xmlns:a16="http://schemas.microsoft.com/office/drawing/2014/main" id="{CBE113AE-EA67-41CF-AD95-5A9F90CAA78D}"/>
              </a:ext>
            </a:extLst>
          </p:cNvPr>
          <p:cNvSpPr/>
          <p:nvPr/>
        </p:nvSpPr>
        <p:spPr>
          <a:xfrm rot="8040000">
            <a:off x="5676261" y="1760425"/>
            <a:ext cx="417830" cy="355600"/>
          </a:xfrm>
          <a:custGeom>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 141">
            <a:extLst>
              <a:ext uri="{FF2B5EF4-FFF2-40B4-BE49-F238E27FC236}">
                <a16:creationId xmlns:a16="http://schemas.microsoft.com/office/drawing/2014/main" id="{B60432E0-6F6E-44DA-B759-DB9524AD4FF4}"/>
              </a:ext>
            </a:extLst>
          </p:cNvPr>
          <p:cNvSpPr/>
          <p:nvPr/>
        </p:nvSpPr>
        <p:spPr>
          <a:xfrm rot="10800000">
            <a:off x="6045831" y="2500835"/>
            <a:ext cx="417830" cy="355600"/>
          </a:xfrm>
          <a:custGeom>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 141">
            <a:extLst>
              <a:ext uri="{FF2B5EF4-FFF2-40B4-BE49-F238E27FC236}">
                <a16:creationId xmlns:a16="http://schemas.microsoft.com/office/drawing/2014/main" id="{C57CE0DF-B047-4E36-869D-3FEC658E4B4A}"/>
              </a:ext>
            </a:extLst>
          </p:cNvPr>
          <p:cNvSpPr/>
          <p:nvPr/>
        </p:nvSpPr>
        <p:spPr>
          <a:xfrm rot="11700000">
            <a:off x="5814691" y="3350465"/>
            <a:ext cx="417830" cy="355600"/>
          </a:xfrm>
          <a:custGeom>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ct val="0"/>
              </a:spcBef>
              <a:spcAft>
                <a:spcPct val="0"/>
              </a:spcAft>
              <a:defRPr/>
            </a:pPr>
            <a:endPar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文本框 25">
            <a:extLst>
              <a:ext uri="{FF2B5EF4-FFF2-40B4-BE49-F238E27FC236}">
                <a16:creationId xmlns:a16="http://schemas.microsoft.com/office/drawing/2014/main" id="{03088F4F-767F-4556-B801-C46856853B73}"/>
              </a:ext>
            </a:extLst>
          </p:cNvPr>
          <p:cNvSpPr txBox="1"/>
          <p:nvPr/>
        </p:nvSpPr>
        <p:spPr>
          <a:xfrm>
            <a:off x="5343988" y="4741328"/>
            <a:ext cx="3656812" cy="369332"/>
          </a:xfrm>
          <a:prstGeom prst="rect">
            <a:avLst/>
          </a:prstGeom>
          <a:noFill/>
        </p:spPr>
        <p:txBody>
          <a:bodyPr wrap="square" rtlCol="0">
            <a:spAutoFit/>
          </a:bodyPr>
          <a:lstStyle/>
          <a:p>
            <a:pPr algn="r"/>
            <a:r>
              <a:rPr lang="en-US" altLang="zh-CN" sz="900">
                <a:latin typeface="Arial" panose="020b0604020202020204" pitchFamily="34" charset="0"/>
                <a:cs typeface="Arial" panose="020b0604020202020204" pitchFamily="34" charset="0"/>
              </a:rPr>
              <a:t>Al-Qazzaz NK, et al.</a:t>
            </a:r>
            <a:r>
              <a:rPr lang="en-US" altLang="zh-CN" sz="900" i="1" err="1">
                <a:latin typeface="Arial" panose="020b0604020202020204" pitchFamily="34" charset="0"/>
                <a:cs typeface="Arial" panose="020b0604020202020204" pitchFamily="34" charset="0"/>
              </a:rPr>
              <a:t>Neuropsychiatr Dis Treat</a:t>
            </a:r>
            <a:r>
              <a:rPr lang="en-US" altLang="zh-CN" sz="900">
                <a:latin typeface="Arial" panose="020b0604020202020204" pitchFamily="34" charset="0"/>
                <a:cs typeface="Arial" panose="020b0604020202020204" pitchFamily="34" charset="0"/>
              </a:rPr>
              <a:t>. 2014, 10:1677-1691.</a:t>
            </a:r>
          </a:p>
          <a:p>
            <a:pPr algn="r"/>
            <a:r>
              <a:rPr lang="en-US" altLang="zh-CN" sz="900">
                <a:latin typeface="Arial" panose="020b0604020202020204" pitchFamily="34" charset="0"/>
                <a:cs typeface="Arial" panose="020b0604020202020204" pitchFamily="34" charset="0"/>
              </a:rPr>
              <a:t>Roman GC, et al. </a:t>
            </a:r>
            <a:r>
              <a:rPr lang="en-US" altLang="zh-CN" sz="900" i="1" err="1">
                <a:latin typeface="Arial" panose="020b0604020202020204" pitchFamily="34" charset="0"/>
                <a:cs typeface="Arial" panose="020b0604020202020204" pitchFamily="34" charset="0"/>
              </a:rPr>
              <a:t>Cerebrovasc Dis</a:t>
            </a:r>
            <a:r>
              <a:rPr lang="en-US" altLang="zh-CN" sz="900">
                <a:latin typeface="Arial" panose="020b0604020202020204" pitchFamily="34" charset="0"/>
                <a:cs typeface="Arial" panose="020b0604020202020204" pitchFamily="34" charset="0"/>
              </a:rPr>
              <a:t>, 2005, 2: 91-100.</a:t>
            </a:r>
          </a:p>
        </p:txBody>
      </p:sp>
      <p:pic>
        <p:nvPicPr>
          <p:cNvPr id="27"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699954713"/>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标题 3">
            <a:extLst>
              <a:ext uri="{FF2B5EF4-FFF2-40B4-BE49-F238E27FC236}">
                <a16:creationId xmlns:a16="http://schemas.microsoft.com/office/drawing/2014/main" id="{04392682-BC12-49CF-A080-D18040EAC31F}"/>
              </a:ext>
            </a:extLst>
          </p:cNvPr>
          <p:cNvSpPr txBox="1">
            <a:spLocks noChangeArrowheads="1"/>
          </p:cNvSpPr>
          <p:nvPr/>
        </p:nvSpPr>
        <p:spPr>
          <a:xfrm>
            <a:off x="764177" y="116378"/>
            <a:ext cx="4076700"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危险因素干预</a:t>
            </a:r>
          </a:p>
        </p:txBody>
      </p:sp>
      <p:grpSp>
        <p:nvGrpSpPr>
          <p:cNvPr id="45" name="组合 44">
            <a:extLst>
              <a:ext uri="{FF2B5EF4-FFF2-40B4-BE49-F238E27FC236}">
                <a16:creationId xmlns:a16="http://schemas.microsoft.com/office/drawing/2014/main" id="{E53B60BC-1106-4C41-AA60-37E02DC548C9}"/>
              </a:ext>
            </a:extLst>
          </p:cNvPr>
          <p:cNvGrpSpPr/>
          <p:nvPr/>
        </p:nvGrpSpPr>
        <p:grpSpPr>
          <a:xfrm>
            <a:off x="260132" y="969579"/>
            <a:ext cx="3675667" cy="3550317"/>
            <a:chOff x="977462" y="922282"/>
            <a:chExt cx="3675667" cy="3550317"/>
          </a:xfrm>
        </p:grpSpPr>
        <p:grpSp>
          <p:nvGrpSpPr>
            <p:cNvPr id="39" name="组合 38">
              <a:extLst>
                <a:ext uri="{FF2B5EF4-FFF2-40B4-BE49-F238E27FC236}">
                  <a16:creationId xmlns:a16="http://schemas.microsoft.com/office/drawing/2014/main" id="{2C86A3E1-1C9D-4A71-91F4-6D5C663212FA}"/>
                </a:ext>
              </a:extLst>
            </p:cNvPr>
            <p:cNvGrpSpPr/>
            <p:nvPr/>
          </p:nvGrpSpPr>
          <p:grpSpPr>
            <a:xfrm>
              <a:off x="977462" y="922282"/>
              <a:ext cx="3675667" cy="3550317"/>
              <a:chOff x="1901826" y="1467612"/>
              <a:chExt cx="5289551" cy="5081436"/>
            </a:xfrm>
          </p:grpSpPr>
          <p:sp>
            <p:nvSpPr>
              <p:cNvPr id="31" name="Freeform 3">
                <a:extLst>
                  <a:ext uri="{FF2B5EF4-FFF2-40B4-BE49-F238E27FC236}">
                    <a16:creationId xmlns:a16="http://schemas.microsoft.com/office/drawing/2014/main" id="{5A484688-B108-4048-9260-1AE551A9BEB7}"/>
                  </a:ext>
                </a:extLst>
              </p:cNvPr>
              <p:cNvSpPr/>
              <p:nvPr/>
            </p:nvSpPr>
            <p:spPr>
              <a:xfrm>
                <a:off x="3650490" y="1467612"/>
                <a:ext cx="3540887" cy="3370835"/>
              </a:xfrm>
              <a:custGeom>
                <a:gdLst>
                  <a:gd name="connsiteX0" fmla="*/ 3540887 w 3540887"/>
                  <a:gd name="connsiteY0" fmla="*/ 1685417 h 3370834"/>
                  <a:gd name="connsiteX1" fmla="*/ 1770507 w 3540887"/>
                  <a:gd name="connsiteY1" fmla="*/ 0 h 3370834"/>
                  <a:gd name="connsiteX2" fmla="*/ 0 w 3540887"/>
                  <a:gd name="connsiteY2" fmla="*/ 0 h 3370834"/>
                  <a:gd name="connsiteX3" fmla="*/ 3540887 w 3540887"/>
                  <a:gd name="connsiteY3" fmla="*/ 3370834 h 3370834"/>
                  <a:gd name="connsiteX4" fmla="*/ 3540887 w 3540887"/>
                  <a:gd name="connsiteY4" fmla="*/ 1685417 h 3370834"/>
                </a:gdLst>
                <a:cxnLst>
                  <a:cxn ang="0">
                    <a:pos x="connsiteX0" y="connsiteY0"/>
                  </a:cxn>
                  <a:cxn ang="1">
                    <a:pos x="connsiteX1" y="connsiteY1"/>
                  </a:cxn>
                  <a:cxn ang="2">
                    <a:pos x="connsiteX2" y="connsiteY2"/>
                  </a:cxn>
                  <a:cxn ang="3">
                    <a:pos x="connsiteX3" y="connsiteY3"/>
                  </a:cxn>
                  <a:cxn ang="4">
                    <a:pos x="connsiteX4" y="connsiteY4"/>
                  </a:cxn>
                </a:cxnLst>
                <a:rect l="l" t="t" r="r" b="b"/>
                <a:pathLst>
                  <a:path w="3540887" h="3370834">
                    <a:moveTo>
                      <a:pt x="3540887" y="1685417"/>
                    </a:moveTo>
                    <a:lnTo>
                      <a:pt x="1770507" y="0"/>
                    </a:lnTo>
                    <a:lnTo>
                      <a:pt x="0" y="0"/>
                    </a:lnTo>
                    <a:lnTo>
                      <a:pt x="3540887" y="3370834"/>
                    </a:lnTo>
                    <a:lnTo>
                      <a:pt x="3540887" y="1685417"/>
                    </a:lnTo>
                  </a:path>
                </a:pathLst>
              </a:custGeom>
              <a:solidFill>
                <a:srgbClr val="CAE2E8"/>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a:extLst>
                  <a:ext uri="{FF2B5EF4-FFF2-40B4-BE49-F238E27FC236}">
                    <a16:creationId xmlns:a16="http://schemas.microsoft.com/office/drawing/2014/main" id="{F0A40CF5-739F-49F0-8191-89747EBE1E95}"/>
                  </a:ext>
                </a:extLst>
              </p:cNvPr>
              <p:cNvSpPr/>
              <p:nvPr/>
            </p:nvSpPr>
            <p:spPr>
              <a:xfrm>
                <a:off x="3650490" y="3178177"/>
                <a:ext cx="3540887" cy="3370871"/>
              </a:xfrm>
              <a:custGeom>
                <a:gdLst>
                  <a:gd name="connsiteX0" fmla="*/ 3540887 w 3540887"/>
                  <a:gd name="connsiteY0" fmla="*/ 1685416 h 3370871"/>
                  <a:gd name="connsiteX1" fmla="*/ 1770507 w 3540887"/>
                  <a:gd name="connsiteY1" fmla="*/ 3370871 h 3370871"/>
                  <a:gd name="connsiteX2" fmla="*/ 0 w 3540887"/>
                  <a:gd name="connsiteY2" fmla="*/ 3370871 h 3370871"/>
                  <a:gd name="connsiteX3" fmla="*/ 3540887 w 3540887"/>
                  <a:gd name="connsiteY3" fmla="*/ 0 h 3370871"/>
                  <a:gd name="connsiteX4" fmla="*/ 3540887 w 3540887"/>
                  <a:gd name="connsiteY4" fmla="*/ 1685416 h 3370871"/>
                </a:gdLst>
                <a:cxnLst>
                  <a:cxn ang="0">
                    <a:pos x="connsiteX0" y="connsiteY0"/>
                  </a:cxn>
                  <a:cxn ang="1">
                    <a:pos x="connsiteX1" y="connsiteY1"/>
                  </a:cxn>
                  <a:cxn ang="2">
                    <a:pos x="connsiteX2" y="connsiteY2"/>
                  </a:cxn>
                  <a:cxn ang="3">
                    <a:pos x="connsiteX3" y="connsiteY3"/>
                  </a:cxn>
                  <a:cxn ang="4">
                    <a:pos x="connsiteX4" y="connsiteY4"/>
                  </a:cxn>
                </a:cxnLst>
                <a:rect l="l" t="t" r="r" b="b"/>
                <a:pathLst>
                  <a:path w="3540887" h="3370870">
                    <a:moveTo>
                      <a:pt x="3540887" y="1685416"/>
                    </a:moveTo>
                    <a:lnTo>
                      <a:pt x="1770507" y="3370871"/>
                    </a:lnTo>
                    <a:lnTo>
                      <a:pt x="0" y="3370871"/>
                    </a:lnTo>
                    <a:lnTo>
                      <a:pt x="3540887" y="0"/>
                    </a:lnTo>
                    <a:lnTo>
                      <a:pt x="3540887" y="1685416"/>
                    </a:lnTo>
                  </a:path>
                </a:pathLst>
              </a:custGeom>
              <a:solidFill>
                <a:srgbClr val="65CBC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a:extLst>
                  <a:ext uri="{FF2B5EF4-FFF2-40B4-BE49-F238E27FC236}">
                    <a16:creationId xmlns:a16="http://schemas.microsoft.com/office/drawing/2014/main" id="{2D150F1B-9773-4764-8957-AB9D4234F5B0}"/>
                  </a:ext>
                </a:extLst>
              </p:cNvPr>
              <p:cNvSpPr/>
              <p:nvPr/>
            </p:nvSpPr>
            <p:spPr>
              <a:xfrm>
                <a:off x="1901826" y="3178177"/>
                <a:ext cx="3540887" cy="3370871"/>
              </a:xfrm>
              <a:custGeom>
                <a:gdLst>
                  <a:gd name="connsiteX0" fmla="*/ 0 w 3540887"/>
                  <a:gd name="connsiteY0" fmla="*/ 1685416 h 3370871"/>
                  <a:gd name="connsiteX1" fmla="*/ 1770507 w 3540887"/>
                  <a:gd name="connsiteY1" fmla="*/ 3370871 h 3370871"/>
                  <a:gd name="connsiteX2" fmla="*/ 3540887 w 3540887"/>
                  <a:gd name="connsiteY2" fmla="*/ 3370871 h 3370871"/>
                  <a:gd name="connsiteX3" fmla="*/ 0 w 3540887"/>
                  <a:gd name="connsiteY3" fmla="*/ 0 h 3370871"/>
                  <a:gd name="connsiteX4" fmla="*/ 0 w 3540887"/>
                  <a:gd name="connsiteY4" fmla="*/ 1685416 h 3370871"/>
                </a:gdLst>
                <a:cxnLst>
                  <a:cxn ang="0">
                    <a:pos x="connsiteX0" y="connsiteY0"/>
                  </a:cxn>
                  <a:cxn ang="1">
                    <a:pos x="connsiteX1" y="connsiteY1"/>
                  </a:cxn>
                  <a:cxn ang="2">
                    <a:pos x="connsiteX2" y="connsiteY2"/>
                  </a:cxn>
                  <a:cxn ang="3">
                    <a:pos x="connsiteX3" y="connsiteY3"/>
                  </a:cxn>
                  <a:cxn ang="4">
                    <a:pos x="connsiteX4" y="connsiteY4"/>
                  </a:cxn>
                </a:cxnLst>
                <a:rect l="l" t="t" r="r" b="b"/>
                <a:pathLst>
                  <a:path w="3540887" h="3370870">
                    <a:moveTo>
                      <a:pt x="0" y="1685416"/>
                    </a:moveTo>
                    <a:lnTo>
                      <a:pt x="1770507" y="3370871"/>
                    </a:lnTo>
                    <a:lnTo>
                      <a:pt x="3540887" y="3370871"/>
                    </a:lnTo>
                    <a:lnTo>
                      <a:pt x="0" y="0"/>
                    </a:lnTo>
                    <a:lnTo>
                      <a:pt x="0" y="1685416"/>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a:extLst>
                  <a:ext uri="{FF2B5EF4-FFF2-40B4-BE49-F238E27FC236}">
                    <a16:creationId xmlns:a16="http://schemas.microsoft.com/office/drawing/2014/main" id="{B718D4C5-E3AC-42F5-85D9-F7D3623766A7}"/>
                  </a:ext>
                </a:extLst>
              </p:cNvPr>
              <p:cNvSpPr/>
              <p:nvPr/>
            </p:nvSpPr>
            <p:spPr>
              <a:xfrm>
                <a:off x="1901826" y="1467612"/>
                <a:ext cx="3540887" cy="3370835"/>
              </a:xfrm>
              <a:custGeom>
                <a:gdLst>
                  <a:gd name="connsiteX0" fmla="*/ 0 w 3540887"/>
                  <a:gd name="connsiteY0" fmla="*/ 1685417 h 3370834"/>
                  <a:gd name="connsiteX1" fmla="*/ 1770507 w 3540887"/>
                  <a:gd name="connsiteY1" fmla="*/ 0 h 3370834"/>
                  <a:gd name="connsiteX2" fmla="*/ 3540887 w 3540887"/>
                  <a:gd name="connsiteY2" fmla="*/ 0 h 3370834"/>
                  <a:gd name="connsiteX3" fmla="*/ 0 w 3540887"/>
                  <a:gd name="connsiteY3" fmla="*/ 3370834 h 3370834"/>
                  <a:gd name="connsiteX4" fmla="*/ 0 w 3540887"/>
                  <a:gd name="connsiteY4" fmla="*/ 1685417 h 3370834"/>
                </a:gdLst>
                <a:cxnLst>
                  <a:cxn ang="0">
                    <a:pos x="connsiteX0" y="connsiteY0"/>
                  </a:cxn>
                  <a:cxn ang="1">
                    <a:pos x="connsiteX1" y="connsiteY1"/>
                  </a:cxn>
                  <a:cxn ang="2">
                    <a:pos x="connsiteX2" y="connsiteY2"/>
                  </a:cxn>
                  <a:cxn ang="3">
                    <a:pos x="connsiteX3" y="connsiteY3"/>
                  </a:cxn>
                  <a:cxn ang="4">
                    <a:pos x="connsiteX4" y="connsiteY4"/>
                  </a:cxn>
                </a:cxnLst>
                <a:rect l="l" t="t" r="r" b="b"/>
                <a:pathLst>
                  <a:path w="3540887" h="3370834">
                    <a:moveTo>
                      <a:pt x="0" y="1685417"/>
                    </a:moveTo>
                    <a:lnTo>
                      <a:pt x="1770507" y="0"/>
                    </a:lnTo>
                    <a:lnTo>
                      <a:pt x="3540887" y="0"/>
                    </a:lnTo>
                    <a:lnTo>
                      <a:pt x="0" y="3370834"/>
                    </a:lnTo>
                    <a:lnTo>
                      <a:pt x="0" y="1685417"/>
                    </a:lnTo>
                  </a:path>
                </a:pathLst>
              </a:custGeom>
              <a:solidFill>
                <a:srgbClr val="3589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a:extLst>
                <a:ext uri="{FF2B5EF4-FFF2-40B4-BE49-F238E27FC236}">
                  <a16:creationId xmlns:a16="http://schemas.microsoft.com/office/drawing/2014/main" id="{4962A676-7739-47C5-9161-3BBBCAB1F3F5}"/>
                </a:ext>
              </a:extLst>
            </p:cNvPr>
            <p:cNvSpPr txBox="1"/>
            <p:nvPr/>
          </p:nvSpPr>
          <p:spPr>
            <a:xfrm>
              <a:off x="2104697" y="2388479"/>
              <a:ext cx="1450427" cy="646331"/>
            </a:xfrm>
            <a:prstGeom prst="rect">
              <a:avLst/>
            </a:prstGeom>
            <a:noFill/>
          </p:spPr>
          <p:txBody>
            <a:bodyPr wrap="square" rtlCol="0">
              <a:spAutoFit/>
            </a:bodyPr>
            <a:lstStyle/>
            <a:p>
              <a:pPr algn="ctr"/>
              <a:r>
                <a:rPr lang="en-US" altLang="zh-CN" b="1">
                  <a:latin typeface="Arial" panose="020b0604020202020204" pitchFamily="34" charset="0"/>
                  <a:ea typeface="微软雅黑" panose="020b0503020204020204" pitchFamily="34" charset="-122"/>
                  <a:cs typeface="Arial" panose="020b0604020202020204" pitchFamily="34" charset="0"/>
                </a:rPr>
                <a:t>PSCI</a:t>
              </a:r>
              <a:r>
                <a:rPr lang="zh-CN" altLang="en-US" b="1">
                  <a:latin typeface="Arial" panose="020b0604020202020204" pitchFamily="34" charset="0"/>
                  <a:ea typeface="微软雅黑" panose="020b0503020204020204" pitchFamily="34" charset="-122"/>
                  <a:cs typeface="Arial" panose="020b0604020202020204" pitchFamily="34" charset="0"/>
                </a:rPr>
                <a:t>综合</a:t>
              </a:r>
              <a:endParaRPr lang="en-US" altLang="zh-CN" b="1">
                <a:latin typeface="Arial" panose="020b0604020202020204" pitchFamily="34" charset="0"/>
                <a:ea typeface="微软雅黑" panose="020b0503020204020204" pitchFamily="34" charset="-122"/>
                <a:cs typeface="Arial" panose="020b0604020202020204" pitchFamily="34" charset="0"/>
              </a:endParaRPr>
            </a:p>
            <a:p>
              <a:pPr algn="ctr"/>
              <a:r>
                <a:rPr lang="zh-CN" altLang="en-US" b="1">
                  <a:latin typeface="Arial" panose="020b0604020202020204" pitchFamily="34" charset="0"/>
                  <a:ea typeface="微软雅黑" panose="020b0503020204020204" pitchFamily="34" charset="-122"/>
                  <a:cs typeface="Arial" panose="020b0604020202020204" pitchFamily="34" charset="0"/>
                </a:rPr>
                <a:t>干预措施</a:t>
              </a:r>
            </a:p>
          </p:txBody>
        </p:sp>
        <p:sp>
          <p:nvSpPr>
            <p:cNvPr id="41" name="文本框 40">
              <a:extLst>
                <a:ext uri="{FF2B5EF4-FFF2-40B4-BE49-F238E27FC236}">
                  <a16:creationId xmlns:a16="http://schemas.microsoft.com/office/drawing/2014/main" id="{D61D8450-61B0-4689-8234-DFD185C35B9A}"/>
                </a:ext>
              </a:extLst>
            </p:cNvPr>
            <p:cNvSpPr txBox="1"/>
            <p:nvPr/>
          </p:nvSpPr>
          <p:spPr>
            <a:xfrm rot="18967484">
              <a:off x="1010492" y="1524554"/>
              <a:ext cx="1749807" cy="646331"/>
            </a:xfrm>
            <a:prstGeom prst="rect">
              <a:avLst/>
            </a:prstGeom>
            <a:noFill/>
          </p:spPr>
          <p:txBody>
            <a:bodyPr wrap="square" rtlCol="0">
              <a:spAutoFit/>
            </a:bodyPr>
            <a:lstStyle/>
            <a:p>
              <a:pPr algn="ctr"/>
              <a:r>
                <a:rPr lang="zh-CN" altLang="en-US" b="1">
                  <a:solidFill>
                    <a:schemeClr val="bg1"/>
                  </a:solidFill>
                  <a:latin typeface="Arial" panose="020b0604020202020204" pitchFamily="34" charset="0"/>
                  <a:ea typeface="微软雅黑" panose="020b0503020204020204" pitchFamily="34" charset="-122"/>
                  <a:cs typeface="Arial" panose="020b0604020202020204" pitchFamily="34" charset="0"/>
                </a:rPr>
                <a:t>卒中危险</a:t>
              </a:r>
              <a:endParaRPr lang="en-US" altLang="zh-CN" b="1">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r>
                <a:rPr lang="zh-CN" altLang="en-US" b="1">
                  <a:solidFill>
                    <a:schemeClr val="bg1"/>
                  </a:solidFill>
                  <a:latin typeface="Arial" panose="020b0604020202020204" pitchFamily="34" charset="0"/>
                  <a:ea typeface="微软雅黑" panose="020b0503020204020204" pitchFamily="34" charset="-122"/>
                  <a:cs typeface="Arial" panose="020b0604020202020204" pitchFamily="34" charset="0"/>
                </a:rPr>
                <a:t>因素干预</a:t>
              </a:r>
            </a:p>
          </p:txBody>
        </p:sp>
        <p:sp>
          <p:nvSpPr>
            <p:cNvPr id="42" name="文本框 41">
              <a:extLst>
                <a:ext uri="{FF2B5EF4-FFF2-40B4-BE49-F238E27FC236}">
                  <a16:creationId xmlns:a16="http://schemas.microsoft.com/office/drawing/2014/main" id="{9404B7BE-FD1F-4845-9E07-D748CFA68EB2}"/>
                </a:ext>
              </a:extLst>
            </p:cNvPr>
            <p:cNvSpPr txBox="1"/>
            <p:nvPr/>
          </p:nvSpPr>
          <p:spPr>
            <a:xfrm rot="2556219">
              <a:off x="3194015" y="1649078"/>
              <a:ext cx="1185903" cy="369332"/>
            </a:xfrm>
            <a:prstGeom prst="rect">
              <a:avLst/>
            </a:prstGeom>
            <a:noFill/>
          </p:spPr>
          <p:txBody>
            <a:bodyPr wrap="square" rtlCol="0">
              <a:spAutoFit/>
            </a:bodyPr>
            <a:lstStyle/>
            <a:p>
              <a:r>
                <a:rPr lang="zh-CN" altLang="en-US" b="1">
                  <a:latin typeface="Arial" panose="020b0604020202020204" pitchFamily="34" charset="0"/>
                  <a:ea typeface="微软雅黑" panose="020b0503020204020204" pitchFamily="34" charset="-122"/>
                  <a:cs typeface="Arial" panose="020b0604020202020204" pitchFamily="34" charset="0"/>
                </a:rPr>
                <a:t>药物治疗</a:t>
              </a:r>
            </a:p>
          </p:txBody>
        </p:sp>
        <p:sp>
          <p:nvSpPr>
            <p:cNvPr id="43" name="文本框 42">
              <a:extLst>
                <a:ext uri="{FF2B5EF4-FFF2-40B4-BE49-F238E27FC236}">
                  <a16:creationId xmlns:a16="http://schemas.microsoft.com/office/drawing/2014/main" id="{E5C35119-B609-4724-98F5-B5CC61EC0A77}"/>
                </a:ext>
              </a:extLst>
            </p:cNvPr>
            <p:cNvSpPr txBox="1"/>
            <p:nvPr/>
          </p:nvSpPr>
          <p:spPr>
            <a:xfrm rot="18973056">
              <a:off x="3194015" y="3353210"/>
              <a:ext cx="1185903" cy="369332"/>
            </a:xfrm>
            <a:prstGeom prst="rect">
              <a:avLst/>
            </a:prstGeom>
            <a:noFill/>
          </p:spPr>
          <p:txBody>
            <a:bodyPr wrap="square" rtlCol="0">
              <a:spAutoFit/>
            </a:bodyPr>
            <a:lstStyle/>
            <a:p>
              <a:r>
                <a:rPr lang="zh-CN" altLang="en-US" b="1">
                  <a:latin typeface="Arial" panose="020b0604020202020204" pitchFamily="34" charset="0"/>
                  <a:ea typeface="微软雅黑" panose="020b0503020204020204" pitchFamily="34" charset="-122"/>
                  <a:cs typeface="Arial" panose="020b0604020202020204" pitchFamily="34" charset="0"/>
                </a:rPr>
                <a:t>康复训练</a:t>
              </a:r>
            </a:p>
          </p:txBody>
        </p:sp>
        <p:sp>
          <p:nvSpPr>
            <p:cNvPr id="44" name="文本框 43">
              <a:extLst>
                <a:ext uri="{FF2B5EF4-FFF2-40B4-BE49-F238E27FC236}">
                  <a16:creationId xmlns:a16="http://schemas.microsoft.com/office/drawing/2014/main" id="{1E55C4E4-A4A3-4BAF-8A1C-BD1BF30603BC}"/>
                </a:ext>
              </a:extLst>
            </p:cNvPr>
            <p:cNvSpPr txBox="1"/>
            <p:nvPr/>
          </p:nvSpPr>
          <p:spPr>
            <a:xfrm rot="2640289">
              <a:off x="1359959" y="3283387"/>
              <a:ext cx="1185903" cy="646331"/>
            </a:xfrm>
            <a:prstGeom prst="rect">
              <a:avLst/>
            </a:prstGeom>
            <a:noFill/>
          </p:spPr>
          <p:txBody>
            <a:bodyPr wrap="square" rtlCol="0">
              <a:spAutoFit/>
            </a:bodyPr>
            <a:lstStyle/>
            <a:p>
              <a:r>
                <a:rPr lang="zh-CN" altLang="en-US" b="1">
                  <a:latin typeface="Arial" panose="020b0604020202020204" pitchFamily="34" charset="0"/>
                  <a:ea typeface="微软雅黑" panose="020b0503020204020204" pitchFamily="34" charset="-122"/>
                  <a:cs typeface="Arial" panose="020b0604020202020204" pitchFamily="34" charset="0"/>
                </a:rPr>
                <a:t>精神行为</a:t>
              </a:r>
              <a:endParaRPr lang="en-US" altLang="zh-CN" b="1">
                <a:latin typeface="Arial" panose="020b0604020202020204" pitchFamily="34" charset="0"/>
                <a:ea typeface="微软雅黑" panose="020b0503020204020204" pitchFamily="34" charset="-122"/>
                <a:cs typeface="Arial" panose="020b0604020202020204" pitchFamily="34" charset="0"/>
              </a:endParaRPr>
            </a:p>
            <a:p>
              <a:r>
                <a:rPr lang="zh-CN" altLang="en-US" b="1">
                  <a:latin typeface="Arial" panose="020b0604020202020204" pitchFamily="34" charset="0"/>
                  <a:ea typeface="微软雅黑" panose="020b0503020204020204" pitchFamily="34" charset="-122"/>
                  <a:cs typeface="Arial" panose="020b0604020202020204" pitchFamily="34" charset="0"/>
                </a:rPr>
                <a:t>症状治疗</a:t>
              </a:r>
            </a:p>
          </p:txBody>
        </p:sp>
      </p:grpSp>
      <p:graphicFrame>
        <p:nvGraphicFramePr>
          <p:cNvPr id="46" name="表格 4">
            <a:extLst>
              <a:ext uri="{FF2B5EF4-FFF2-40B4-BE49-F238E27FC236}">
                <a16:creationId xmlns:a16="http://schemas.microsoft.com/office/drawing/2014/main" id="{2558F1B2-4166-45A6-8E7F-9313CF4237D1}"/>
              </a:ext>
            </a:extLst>
          </p:cNvPr>
          <p:cNvGraphicFramePr>
            <a:graphicFrameLocks noGrp="1"/>
          </p:cNvGraphicFramePr>
          <p:nvPr>
            <p:extLst>
              <p:ext uri="{D42A27DB-BD31-4B8C-83A1-F6EECF244321}">
                <p14:modId xmlns:p14="http://schemas.microsoft.com/office/powerpoint/2010/main" val="808978807"/>
              </p:ext>
            </p:extLst>
          </p:nvPr>
        </p:nvGraphicFramePr>
        <p:xfrm>
          <a:off x="4124432" y="894642"/>
          <a:ext cx="4767319" cy="3664467"/>
        </p:xfrm>
        <a:graphic>
          <a:graphicData uri="http://schemas.openxmlformats.org/drawingml/2006/table">
            <a:tbl>
              <a:tblPr/>
              <a:tblGrid>
                <a:gridCol w="3360555">
                  <a:extLst>
                    <a:ext uri="{9D8B030D-6E8A-4147-A177-3AD203B41FA5}">
                      <a16:colId xmlns:a16="http://schemas.microsoft.com/office/drawing/2014/main" val="20000"/>
                    </a:ext>
                  </a:extLst>
                </a:gridCol>
                <a:gridCol w="1406764">
                  <a:extLst>
                    <a:ext uri="{9D8B030D-6E8A-4147-A177-3AD203B41FA5}">
                      <a16:colId xmlns:a16="http://schemas.microsoft.com/office/drawing/2014/main" val="20001"/>
                    </a:ext>
                  </a:extLst>
                </a:gridCol>
              </a:tblGrid>
              <a:tr h="350840">
                <a:tc>
                  <a:txBody>
                    <a:bodyPr vert="horz" wrap="square"/>
                    <a:lstStyle/>
                    <a:p>
                      <a:pPr algn="ctr"/>
                      <a:r>
                        <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rPr>
                        <a:t>预防方式</a:t>
                      </a:r>
                    </a:p>
                  </a:txBody>
                  <a:tcPr>
                    <a:lnL w="0" cmpd="sng">
                      <a:solidFill>
                        <a:srgbClr val="000000"/>
                      </a:solidFill>
                      <a:prstDash val="solid"/>
                    </a:lnL>
                    <a:lnR w="1" cap="flat" cmpd="sng" algn="ctr">
                      <a:solidFill>
                        <a:srgbClr val="FFFFFF"/>
                      </a:solidFill>
                      <a:prstDash val="solid"/>
                      <a:round/>
                      <a:headEnd type="none" w="med" len="med"/>
                      <a:tailEnd type="none" w="med" len="med"/>
                    </a:lnR>
                    <a:lnT w="1" cmpd="sng">
                      <a:solidFill>
                        <a:srgbClr val="000000"/>
                      </a:solidFill>
                      <a:prstDash val="solid"/>
                    </a:lnT>
                    <a:lnB w="3" cap="flat" cmpd="sng" algn="ctr">
                      <a:solidFill>
                        <a:srgbClr val="FFFFFF"/>
                      </a:solidFill>
                      <a:prstDash val="solid"/>
                      <a:round/>
                      <a:headEnd type="none" w="med" len="med"/>
                      <a:tailEnd type="none" w="med" len="med"/>
                    </a:lnB>
                    <a:solidFill>
                      <a:srgbClr val="4F9FB5"/>
                    </a:solidFill>
                  </a:tcPr>
                </a:tc>
                <a:tc>
                  <a:txBody>
                    <a:bodyPr vert="horz" wrap="square"/>
                    <a:lstStyle/>
                    <a:p>
                      <a:pPr algn="ctr"/>
                      <a:r>
                        <a:rPr lang="en-US" altLang="zh-CN" sz="1400" b="1">
                          <a:solidFill>
                            <a:srgbClr val="FFFFFF"/>
                          </a:solidFill>
                          <a:latin typeface="Arial" panose="020b0604020202020204" pitchFamily="34" charset="0"/>
                          <a:ea typeface="微软雅黑" panose="020b0503020204020204" pitchFamily="34" charset="-122"/>
                          <a:cs typeface="Arial" panose="020b0604020202020204" pitchFamily="34" charset="0"/>
                        </a:rPr>
                        <a:t>推荐等级</a:t>
                      </a:r>
                      <a:endParaRPr lang="zh-CN" altLang="en-US" sz="1400" b="1">
                        <a:solidFill>
                          <a:srgbClr val="FFFFFF"/>
                        </a:solidFill>
                        <a:latin typeface="Arial" panose="020b0604020202020204" pitchFamily="34" charset="0"/>
                        <a:ea typeface="微软雅黑" panose="020b0503020204020204" pitchFamily="34" charset="-122"/>
                        <a:cs typeface="Arial" panose="020b0604020202020204" pitchFamily="34" charset="0"/>
                      </a:endParaRPr>
                    </a:p>
                  </a:txBody>
                  <a:tcPr>
                    <a:lnL w="1" cap="flat" cmpd="sng" algn="ctr">
                      <a:solidFill>
                        <a:srgbClr val="FFFFFF"/>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4F9FB5"/>
                    </a:solidFill>
                  </a:tcPr>
                </a:tc>
                <a:extLst>
                  <a:ext uri="{0D108BD9-81ED-4DB2-BD59-A6C34878D82A}">
                    <a16:rowId xmlns:a16="http://schemas.microsoft.com/office/drawing/2014/main" val="10000"/>
                  </a:ext>
                </a:extLst>
              </a:tr>
              <a:tr h="575440">
                <a:tc>
                  <a:txBody>
                    <a:bodyPr vert="horz" wrap="square"/>
                    <a:lstStyle/>
                    <a:p>
                      <a:pPr>
                        <a:lnSpc>
                          <a:spcPct val="120000"/>
                        </a:lnSpc>
                      </a:pPr>
                      <a:r>
                        <a:rPr lang="zh-CN" altLang="en-US" sz="1400" kern="1200">
                          <a:solidFill>
                            <a:schemeClr val="tx1"/>
                          </a:solidFill>
                          <a:effectLst/>
                          <a:latin typeface="Arial" panose="020b0604020202020204" pitchFamily="34" charset="0"/>
                          <a:ea typeface="微软雅黑" panose="020b0503020204020204" pitchFamily="34" charset="-122"/>
                          <a:cs typeface="Arial" panose="020b0604020202020204" pitchFamily="34" charset="0"/>
                        </a:rPr>
                        <a:t>积极控制血管危险因素，不仅可减少卒中事件的发生，而且对预防痴呆有益</a:t>
                      </a:r>
                      <a:endPar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txBody>
                  <a:tcPr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FFFF"/>
                    </a:solidFill>
                  </a:tcPr>
                </a:tc>
                <a:tc>
                  <a:txBody>
                    <a:bodyPr vert="horz" wrap="square"/>
                    <a:lstStyle/>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Ⅰ级推荐，</a:t>
                      </a:r>
                    </a:p>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B级证据</a:t>
                      </a:r>
                      <a:endPar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txBody>
                  <a:tcPr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9552">
                <a:tc>
                  <a:txBody>
                    <a:bodyPr vert="horz" wrap="square"/>
                    <a:lstStyle/>
                    <a:p>
                      <a:pPr>
                        <a:lnSpc>
                          <a:spcPct val="120000"/>
                        </a:lnSpc>
                      </a:pPr>
                      <a:r>
                        <a:rPr lang="zh-CN" altLang="en-US" sz="1400" kern="1200">
                          <a:solidFill>
                            <a:schemeClr val="tx1"/>
                          </a:solidFill>
                          <a:effectLst/>
                          <a:latin typeface="Arial" panose="020b0604020202020204" pitchFamily="34" charset="0"/>
                          <a:ea typeface="微软雅黑" panose="020b0503020204020204" pitchFamily="34" charset="-122"/>
                          <a:cs typeface="Arial" panose="020b0604020202020204" pitchFamily="34" charset="0"/>
                        </a:rPr>
                        <a:t>高血压患者积极控制血压、糖尿病患者 积极控制血糖以预防</a:t>
                      </a:r>
                      <a:r>
                        <a:rPr lang="en-US" altLang="zh-CN" sz="1400" kern="1200">
                          <a:solidFill>
                            <a:schemeClr val="tx1"/>
                          </a:solidFill>
                          <a:effectLst/>
                          <a:latin typeface="Arial" panose="020b0604020202020204" pitchFamily="34" charset="0"/>
                          <a:ea typeface="微软雅黑" panose="020b0503020204020204" pitchFamily="34" charset="-122"/>
                          <a:cs typeface="Arial" panose="020b0604020202020204" pitchFamily="34" charset="0"/>
                        </a:rPr>
                        <a:t>PSCI</a:t>
                      </a:r>
                      <a:endPar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txBody>
                  <a:tcPr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9D9D9"/>
                    </a:solidFill>
                  </a:tcPr>
                </a:tc>
                <a:tc>
                  <a:txBody>
                    <a:bodyPr vert="horz" wrap="square"/>
                    <a:lstStyle/>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Ⅰ级推荐，</a:t>
                      </a:r>
                    </a:p>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B级证据</a:t>
                      </a:r>
                      <a:endPar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txBody>
                  <a:tcPr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7200">
                <a:tc>
                  <a:txBody>
                    <a:bodyPr vert="horz" wrap="square"/>
                    <a:lstStyle/>
                    <a:p>
                      <a:pPr>
                        <a:lnSpc>
                          <a:spcPct val="120000"/>
                        </a:lnSpc>
                      </a:pPr>
                      <a:r>
                        <a:rPr lang="zh-CN" altLang="en-US" sz="1400" kern="1200">
                          <a:solidFill>
                            <a:schemeClr val="tx1"/>
                          </a:solidFill>
                          <a:effectLst/>
                          <a:latin typeface="Arial" panose="020b0604020202020204" pitchFamily="34" charset="0"/>
                          <a:ea typeface="微软雅黑" panose="020b0503020204020204" pitchFamily="34" charset="-122"/>
                          <a:cs typeface="Arial" panose="020b0604020202020204" pitchFamily="34" charset="0"/>
                        </a:rPr>
                        <a:t>积极控制高脂血症对预防</a:t>
                      </a:r>
                      <a:r>
                        <a:rPr lang="en-US" altLang="zh-CN" sz="1400" kern="1200">
                          <a:solidFill>
                            <a:schemeClr val="tx1"/>
                          </a:solidFill>
                          <a:effectLst/>
                          <a:latin typeface="Arial" panose="020b0604020202020204" pitchFamily="34" charset="0"/>
                          <a:ea typeface="微软雅黑" panose="020b0503020204020204" pitchFamily="34" charset="-122"/>
                          <a:cs typeface="Arial" panose="020b0604020202020204" pitchFamily="34" charset="0"/>
                        </a:rPr>
                        <a:t>PSCI</a:t>
                      </a:r>
                      <a:r>
                        <a:rPr lang="zh-CN" altLang="en-US" sz="1400" kern="1200">
                          <a:solidFill>
                            <a:schemeClr val="tx1"/>
                          </a:solidFill>
                          <a:effectLst/>
                          <a:latin typeface="Arial" panose="020b0604020202020204" pitchFamily="34" charset="0"/>
                          <a:ea typeface="微软雅黑" panose="020b0503020204020204" pitchFamily="34" charset="-122"/>
                          <a:cs typeface="Arial" panose="020b0604020202020204" pitchFamily="34" charset="0"/>
                        </a:rPr>
                        <a:t>可能有益</a:t>
                      </a:r>
                      <a:endPar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txBody>
                  <a:tcPr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FFFF"/>
                    </a:solidFill>
                  </a:tcPr>
                </a:tc>
                <a:tc>
                  <a:txBody>
                    <a:bodyPr vert="horz" wrap="square"/>
                    <a:lstStyle/>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Ⅱb级推荐，</a:t>
                      </a:r>
                    </a:p>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C级证据</a:t>
                      </a:r>
                      <a:endPar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txBody>
                  <a:tcPr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20608">
                <a:tc>
                  <a:txBody>
                    <a:bodyPr vert="horz" wrap="square"/>
                    <a:lstStyle/>
                    <a:p>
                      <a:pPr>
                        <a:lnSpc>
                          <a:spcPct val="120000"/>
                        </a:lnSpc>
                      </a:pPr>
                      <a:r>
                        <a:rPr lang="zh-CN" altLang="en-US" sz="1400" kern="1200">
                          <a:solidFill>
                            <a:schemeClr val="tx1"/>
                          </a:solidFill>
                          <a:effectLst/>
                          <a:latin typeface="Arial" panose="020b0604020202020204" pitchFamily="34" charset="0"/>
                          <a:ea typeface="微软雅黑" panose="020b0503020204020204" pitchFamily="34" charset="-122"/>
                          <a:cs typeface="Arial" panose="020b0604020202020204" pitchFamily="34" charset="0"/>
                        </a:rPr>
                        <a:t>建议提高教育水平、积极参与体育锻炼、增加社会参与程度以增强认知储备</a:t>
                      </a:r>
                      <a:endPar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txBody>
                  <a:tcPr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9D9D9"/>
                    </a:solidFill>
                  </a:tcPr>
                </a:tc>
                <a:tc>
                  <a:txBody>
                    <a:bodyPr vert="horz" wrap="square"/>
                    <a:lstStyle/>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Ⅰ级推荐，</a:t>
                      </a:r>
                    </a:p>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C级证据</a:t>
                      </a:r>
                      <a:endPar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txBody>
                  <a:tcPr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882507">
                <a:tc>
                  <a:txBody>
                    <a:bodyPr vert="horz" wrap="square"/>
                    <a:lstStyle/>
                    <a:p>
                      <a:pPr algn="l">
                        <a:lnSpc>
                          <a:spcPct val="120000"/>
                        </a:lnSpc>
                      </a:pPr>
                      <a:r>
                        <a:rPr lang="zh-CN" altLang="en-US" sz="1400" b="0">
                          <a:solidFill>
                            <a:srgbClr val="000000"/>
                          </a:solidFill>
                          <a:latin typeface="Arial" panose="020b0604020202020204" pitchFamily="34" charset="0"/>
                          <a:ea typeface="微软雅黑" panose="020b0503020204020204" pitchFamily="34" charset="-122"/>
                          <a:cs typeface="Arial" panose="020b0604020202020204" pitchFamily="34" charset="0"/>
                        </a:rPr>
                        <a:t>卒中急性期进行静脉溶栓和（或）机械血栓切除术与积极预防卒中复发对预防</a:t>
                      </a:r>
                      <a:r>
                        <a:rPr lang="en-US" altLang="zh-CN" sz="1400" b="0">
                          <a:solidFill>
                            <a:srgbClr val="000000"/>
                          </a:solidFill>
                          <a:latin typeface="Arial" panose="020b0604020202020204" pitchFamily="34" charset="0"/>
                          <a:ea typeface="微软雅黑" panose="020b0503020204020204" pitchFamily="34" charset="-122"/>
                          <a:cs typeface="Arial" panose="020b0604020202020204" pitchFamily="34" charset="0"/>
                        </a:rPr>
                        <a:t>PSCI</a:t>
                      </a:r>
                      <a:r>
                        <a:rPr lang="zh-CN" altLang="en-US" sz="1400" b="0">
                          <a:solidFill>
                            <a:srgbClr val="000000"/>
                          </a:solidFill>
                          <a:latin typeface="Arial" panose="020b0604020202020204" pitchFamily="34" charset="0"/>
                          <a:ea typeface="微软雅黑" panose="020b0503020204020204" pitchFamily="34" charset="-122"/>
                          <a:cs typeface="Arial" panose="020b0604020202020204" pitchFamily="34" charset="0"/>
                        </a:rPr>
                        <a:t>有益</a:t>
                      </a:r>
                    </a:p>
                  </a:txBody>
                  <a:tcPr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FFFF"/>
                    </a:solidFill>
                  </a:tcPr>
                </a:tc>
                <a:tc>
                  <a:txBody>
                    <a:bodyPr vert="horz" wrap="square"/>
                    <a:lstStyle/>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Ⅰ级推荐，</a:t>
                      </a:r>
                    </a:p>
                    <a:p>
                      <a:pPr algn="ctr">
                        <a:lnSpc>
                          <a:spcPct val="120000"/>
                        </a:lnSpc>
                      </a:pP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B级证据</a:t>
                      </a:r>
                      <a:endPar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a:txBody>
                  <a:tcPr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47" name="矩形 46">
            <a:extLst>
              <a:ext uri="{FF2B5EF4-FFF2-40B4-BE49-F238E27FC236}">
                <a16:creationId xmlns:a16="http://schemas.microsoft.com/office/drawing/2014/main" id="{6316B64A-79DF-44A3-B299-2F923E0C163D}"/>
              </a:ext>
            </a:extLst>
          </p:cNvPr>
          <p:cNvSpPr/>
          <p:nvPr/>
        </p:nvSpPr>
        <p:spPr>
          <a:xfrm rot="18967472">
            <a:off x="528687" y="1565331"/>
            <a:ext cx="1278755" cy="6484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12D7E44-3E43-4361-BAFB-58D83E11438C}"/>
              </a:ext>
            </a:extLst>
          </p:cNvPr>
          <p:cNvSpPr txBox="1"/>
          <p:nvPr/>
        </p:nvSpPr>
        <p:spPr>
          <a:xfrm>
            <a:off x="6096875" y="4791157"/>
            <a:ext cx="2798487" cy="273408"/>
          </a:xfrm>
          <a:prstGeom prst="rect">
            <a:avLst/>
          </a:prstGeom>
          <a:noFill/>
        </p:spPr>
        <p:txBody>
          <a:bodyPr wrap="square">
            <a:spAutoFit/>
          </a:bodyPr>
          <a:lstStyle/>
          <a:p>
            <a:pPr algn="r">
              <a:lnSpc>
                <a:spcPts val="1600"/>
              </a:lnSpc>
              <a:tabLst>
                <a:tab pos="1752556"/>
              </a:tabLst>
            </a:pP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中国卒中杂志</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.2021,16(4):376-389.</a:t>
            </a:r>
          </a:p>
        </p:txBody>
      </p:sp>
      <p:pic>
        <p:nvPicPr>
          <p:cNvPr id="48"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220222527"/>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extBox 1">
            <a:extLst>
              <a:ext uri="{FF2B5EF4-FFF2-40B4-BE49-F238E27FC236}">
                <a16:creationId xmlns:a16="http://schemas.microsoft.com/office/drawing/2014/main" id="{0E88FAB5-8176-4C05-BE51-C4255652F97E}"/>
              </a:ext>
            </a:extLst>
          </p:cNvPr>
          <p:cNvSpPr txBox="1"/>
          <p:nvPr/>
        </p:nvSpPr>
        <p:spPr>
          <a:xfrm>
            <a:off x="658760" y="135456"/>
            <a:ext cx="4179571" cy="369332"/>
          </a:xfrm>
          <a:prstGeom prst="rect">
            <a:avLst/>
          </a:prstGeom>
          <a:noFill/>
        </p:spPr>
        <p:txBody>
          <a:bodyPr wrap="square" rtlCol="0">
            <a:spAutoFit/>
          </a:bodyPr>
          <a:lstStyle/>
          <a:p>
            <a:r>
              <a:rPr lang="en-US" altLang="zh-CN" sz="1800" b="1">
                <a:solidFill>
                  <a:srgbClr val="343B41"/>
                </a:solidFill>
                <a:latin typeface="微软雅黑" panose="020b0503020204020204" pitchFamily="34" charset="-122"/>
                <a:ea typeface="微软雅黑" panose="020b0503020204020204" pitchFamily="34" charset="-122"/>
              </a:rPr>
              <a:t>PSCI</a:t>
            </a:r>
            <a:r>
              <a:rPr lang="zh-CN" altLang="en-US" sz="1800" b="1">
                <a:solidFill>
                  <a:srgbClr val="343B41"/>
                </a:solidFill>
                <a:latin typeface="微软雅黑" panose="020b0503020204020204" pitchFamily="34" charset="-122"/>
                <a:ea typeface="微软雅黑" panose="020b0503020204020204" pitchFamily="34" charset="-122"/>
              </a:rPr>
              <a:t>药物治疗</a:t>
            </a:r>
          </a:p>
        </p:txBody>
      </p:sp>
      <p:grpSp>
        <p:nvGrpSpPr>
          <p:cNvPr id="8" name="组合 7">
            <a:extLst>
              <a:ext uri="{FF2B5EF4-FFF2-40B4-BE49-F238E27FC236}">
                <a16:creationId xmlns:a16="http://schemas.microsoft.com/office/drawing/2014/main" id="{EBA52C13-1942-4EE8-8503-CDA07C27DA1E}"/>
              </a:ext>
            </a:extLst>
          </p:cNvPr>
          <p:cNvGrpSpPr/>
          <p:nvPr/>
        </p:nvGrpSpPr>
        <p:grpSpPr>
          <a:xfrm>
            <a:off x="916781" y="1018553"/>
            <a:ext cx="7974973" cy="3482010"/>
            <a:chOff x="916781" y="1018553"/>
            <a:chExt cx="7974973" cy="3482010"/>
          </a:xfrm>
        </p:grpSpPr>
        <p:sp>
          <p:nvSpPr>
            <p:cNvPr id="36" name="MH_Other_1">
              <a:extLst>
                <a:ext uri="{FF2B5EF4-FFF2-40B4-BE49-F238E27FC236}">
                  <a16:creationId xmlns:a16="http://schemas.microsoft.com/office/drawing/2014/main" id="{9059B485-BD11-4108-B358-0D9FD1929497}"/>
                </a:ext>
              </a:extLst>
            </p:cNvPr>
            <p:cNvSpPr/>
            <p:nvPr/>
          </p:nvSpPr>
          <p:spPr>
            <a:xfrm>
              <a:off x="4073287" y="1667798"/>
              <a:ext cx="838406" cy="710495"/>
            </a:xfrm>
            <a:prstGeom prst="ellipse">
              <a:avLst/>
            </a:prstGeom>
            <a:solidFill>
              <a:srgbClr val="FFFFFF"/>
            </a:solidFill>
            <a:ln w="3175" cap="flat" cmpd="sng" algn="ctr">
              <a:solidFill>
                <a:srgbClr val="DDDDDD"/>
              </a:solidFill>
              <a:prstDash val="solid"/>
              <a:miter lim="800000"/>
            </a:ln>
            <a:effectLst>
              <a:outerShdw dist="63500" dir="2700000" algn="tl" rotWithShape="0">
                <a:prstClr val="black">
                  <a:alpha val="10000"/>
                </a:prstClr>
              </a:outerShdw>
            </a:effectLst>
          </p:spPr>
          <p:txBody>
            <a:bodyPr anchor="ctr">
              <a:norm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sp>
          <p:nvSpPr>
            <p:cNvPr id="37" name="MH_Other_2">
              <a:extLst>
                <a:ext uri="{FF2B5EF4-FFF2-40B4-BE49-F238E27FC236}">
                  <a16:creationId xmlns:a16="http://schemas.microsoft.com/office/drawing/2014/main" id="{65C60CE7-FEC1-4BD7-A773-1A873E437EF4}"/>
                </a:ext>
              </a:extLst>
            </p:cNvPr>
            <p:cNvSpPr/>
            <p:nvPr/>
          </p:nvSpPr>
          <p:spPr>
            <a:xfrm>
              <a:off x="4147789" y="1730713"/>
              <a:ext cx="689592" cy="584385"/>
            </a:xfrm>
            <a:prstGeom prst="ellipse">
              <a:avLst/>
            </a:prstGeom>
            <a:solidFill>
              <a:srgbClr val="22B1DE"/>
            </a:solidFill>
            <a:ln w="12700" cap="flat" cmpd="sng" algn="ctr">
              <a:noFill/>
              <a:prstDash val="solid"/>
              <a:miter lim="800000"/>
            </a:ln>
            <a:effectLst>
              <a:innerShdw dist="76200" dir="13500000">
                <a:prstClr val="black">
                  <a:alpha val="12000"/>
                </a:prstClr>
              </a:innerShdw>
            </a:effectLst>
          </p:spPr>
          <p:txBody>
            <a:bodyPr anchor="ctr">
              <a:no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r>
                <a:rPr lang="en-US" altLang="zh-CN" sz="1800">
                  <a:solidFill>
                    <a:srgbClr val="FFFFFF"/>
                  </a:solidFill>
                  <a:latin typeface="Arial"/>
                  <a:ea typeface="微软雅黑"/>
                </a:rPr>
                <a:t>2</a:t>
              </a:r>
              <a:endParaRPr lang="zh-CN" altLang="en-US" sz="1800">
                <a:solidFill>
                  <a:srgbClr val="FFFFFF"/>
                </a:solidFill>
                <a:latin typeface="Arial"/>
                <a:ea typeface="微软雅黑"/>
              </a:endParaRPr>
            </a:p>
          </p:txBody>
        </p:sp>
        <p:sp>
          <p:nvSpPr>
            <p:cNvPr id="38" name="MH_Other_3">
              <a:extLst>
                <a:ext uri="{FF2B5EF4-FFF2-40B4-BE49-F238E27FC236}">
                  <a16:creationId xmlns:a16="http://schemas.microsoft.com/office/drawing/2014/main" id="{3F5662F2-9B1D-4D3E-AFBB-7E8F003590D3}"/>
                </a:ext>
              </a:extLst>
            </p:cNvPr>
            <p:cNvSpPr/>
            <p:nvPr/>
          </p:nvSpPr>
          <p:spPr>
            <a:xfrm>
              <a:off x="4957687" y="1720139"/>
              <a:ext cx="159008" cy="604699"/>
            </a:xfrm>
            <a:custGeom>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cxnLst>
                <a:cxn ang="0">
                  <a:pos x="connsiteX0-1" y="connsiteY0-2"/>
                </a:cxn>
                <a:cxn ang="0">
                  <a:pos x="connsiteX1-3" y="connsiteY1-4"/>
                </a:cxn>
                <a:cxn ang="0">
                  <a:pos x="connsiteX2-5" y="connsiteY2-6"/>
                </a:cxn>
              </a:cxnLst>
              <a:rect l="l" t="t" r="r" b="b"/>
              <a:pathLst>
                <a:path w="204800" h="916780">
                  <a:moveTo>
                    <a:pt x="0" y="0"/>
                  </a:moveTo>
                  <a:cubicBezTo>
                    <a:pt x="158353" y="148432"/>
                    <a:pt x="203597" y="311547"/>
                    <a:pt x="204788" y="464344"/>
                  </a:cubicBezTo>
                  <a:cubicBezTo>
                    <a:pt x="205979" y="617141"/>
                    <a:pt x="120253" y="789782"/>
                    <a:pt x="7144" y="916781"/>
                  </a:cubicBezTo>
                </a:path>
              </a:pathLst>
            </a:custGeom>
            <a:noFill/>
            <a:ln w="25400" cap="flat" cmpd="sng" algn="ctr">
              <a:solidFill>
                <a:srgbClr val="22B1DE"/>
              </a:solidFill>
              <a:prstDash val="solid"/>
              <a:miter lim="800000"/>
              <a:headEnd type="oval" w="sm" len="sm"/>
              <a:tailEnd type="oval" w="sm" len="sm"/>
            </a:ln>
            <a:effectLst/>
          </p:spPr>
          <p:txBody>
            <a:bodyPr anchor="ctr">
              <a:norm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cxnSp>
          <p:nvCxnSpPr>
            <p:cNvPr id="39" name="MH_Other_4">
              <a:extLst>
                <a:ext uri="{FF2B5EF4-FFF2-40B4-BE49-F238E27FC236}">
                  <a16:creationId xmlns:a16="http://schemas.microsoft.com/office/drawing/2014/main" id="{B833968C-03A6-4B65-B238-9DB532E70570}"/>
                </a:ext>
              </a:extLst>
            </p:cNvPr>
            <p:cNvCxnSpPr/>
            <p:nvPr/>
          </p:nvCxnSpPr>
          <p:spPr>
            <a:xfrm>
              <a:off x="5115381" y="2020816"/>
              <a:ext cx="180033" cy="0"/>
            </a:xfrm>
            <a:prstGeom prst="line">
              <a:avLst/>
            </a:prstGeom>
            <a:noFill/>
            <a:ln w="25400" cap="flat" cmpd="sng" algn="ctr">
              <a:solidFill>
                <a:srgbClr val="22B1DE"/>
              </a:solidFill>
              <a:prstDash val="solid"/>
              <a:miter lim="800000"/>
              <a:tailEnd type="oval" w="sm" len="sm"/>
            </a:ln>
            <a:effectLst/>
          </p:spPr>
        </p:cxnSp>
        <p:sp>
          <p:nvSpPr>
            <p:cNvPr id="40" name="MH_Other_5">
              <a:extLst>
                <a:ext uri="{FF2B5EF4-FFF2-40B4-BE49-F238E27FC236}">
                  <a16:creationId xmlns:a16="http://schemas.microsoft.com/office/drawing/2014/main" id="{36C052CC-3A0C-4076-9D0D-A2CF0E49478E}"/>
                </a:ext>
              </a:extLst>
            </p:cNvPr>
            <p:cNvSpPr/>
            <p:nvPr/>
          </p:nvSpPr>
          <p:spPr>
            <a:xfrm>
              <a:off x="5066757" y="1979613"/>
              <a:ext cx="97245" cy="83522"/>
            </a:xfrm>
            <a:prstGeom prst="ellipse">
              <a:avLst/>
            </a:prstGeom>
            <a:solidFill>
              <a:srgbClr val="22B1DE"/>
            </a:solidFill>
            <a:ln w="12700" cap="flat" cmpd="sng" algn="ctr">
              <a:solidFill>
                <a:srgbClr val="22B1DE"/>
              </a:solidFill>
              <a:prstDash val="solid"/>
              <a:miter lim="800000"/>
            </a:ln>
            <a:effectLst/>
          </p:spPr>
          <p:txBody>
            <a:bodyPr anchor="ctr">
              <a:normAutofit fontScale="25000" lnSpcReduction="20000"/>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sp>
          <p:nvSpPr>
            <p:cNvPr id="41" name="MH_SubTitle_2">
              <a:extLst>
                <a:ext uri="{FF2B5EF4-FFF2-40B4-BE49-F238E27FC236}">
                  <a16:creationId xmlns:a16="http://schemas.microsoft.com/office/drawing/2014/main" id="{1D24A164-36F4-46A6-8F48-0857B4AD260E}"/>
                </a:ext>
              </a:extLst>
            </p:cNvPr>
            <p:cNvSpPr>
              <a:spLocks noChangeArrowheads="1"/>
            </p:cNvSpPr>
            <p:nvPr/>
          </p:nvSpPr>
          <p:spPr bwMode="auto">
            <a:xfrm>
              <a:off x="5344036" y="1545028"/>
              <a:ext cx="3547718" cy="52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zh-CN" altLang="en-US" sz="1500" b="1" kern="0">
                  <a:solidFill>
                    <a:srgbClr val="000000"/>
                  </a:solidFill>
                  <a:latin typeface="Arial"/>
                  <a:ea typeface="微软雅黑"/>
                </a:rPr>
                <a:t>非竞争性</a:t>
              </a:r>
              <a:r>
                <a:rPr lang="en-US" altLang="zh-CN" sz="1500" b="1" kern="0">
                  <a:solidFill>
                    <a:srgbClr val="000000"/>
                  </a:solidFill>
                  <a:latin typeface="Arial"/>
                  <a:ea typeface="微软雅黑"/>
                </a:rPr>
                <a:t>N-</a:t>
              </a:r>
              <a:r>
                <a:rPr lang="zh-CN" altLang="en-US" sz="1500" b="1" kern="0">
                  <a:solidFill>
                    <a:srgbClr val="000000"/>
                  </a:solidFill>
                  <a:latin typeface="Arial"/>
                  <a:ea typeface="微软雅黑"/>
                </a:rPr>
                <a:t>甲基</a:t>
              </a:r>
              <a:r>
                <a:rPr lang="en-US" altLang="zh-CN" sz="1500" b="1" kern="0">
                  <a:solidFill>
                    <a:srgbClr val="000000"/>
                  </a:solidFill>
                  <a:latin typeface="Arial"/>
                  <a:ea typeface="微软雅黑"/>
                </a:rPr>
                <a:t>-D-</a:t>
              </a:r>
              <a:r>
                <a:rPr lang="zh-CN" altLang="en-US" sz="1500" b="1" kern="0">
                  <a:solidFill>
                    <a:srgbClr val="000000"/>
                  </a:solidFill>
                  <a:latin typeface="Arial"/>
                  <a:ea typeface="微软雅黑"/>
                </a:rPr>
                <a:t>天冬氨酸受体拮抗剂：</a:t>
              </a:r>
            </a:p>
          </p:txBody>
        </p:sp>
        <p:sp>
          <p:nvSpPr>
            <p:cNvPr id="42" name="MH_Text_2">
              <a:extLst>
                <a:ext uri="{FF2B5EF4-FFF2-40B4-BE49-F238E27FC236}">
                  <a16:creationId xmlns:a16="http://schemas.microsoft.com/office/drawing/2014/main" id="{E9D717DF-887B-4F11-B8EB-A597C9FCA7A2}"/>
                </a:ext>
              </a:extLst>
            </p:cNvPr>
            <p:cNvSpPr/>
            <p:nvPr/>
          </p:nvSpPr>
          <p:spPr>
            <a:xfrm>
              <a:off x="5375566" y="2089480"/>
              <a:ext cx="1395725" cy="362058"/>
            </a:xfrm>
            <a:prstGeom prst="rect">
              <a:avLst/>
            </a:prstGeom>
          </p:spPr>
          <p:txBody>
            <a:bodyPr>
              <a:norm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214313" indent="-214313" defTabSz="514350">
                <a:lnSpc>
                  <a:spcPct val="120000"/>
                </a:lnSpc>
                <a:buFont typeface="Arial" panose="020b0604020202020204" pitchFamily="34" charset="0"/>
                <a:buChar char="•"/>
                <a:defRPr/>
              </a:pPr>
              <a:r>
                <a:rPr lang="zh-CN" altLang="en-US" sz="1200">
                  <a:latin typeface="Arial"/>
                  <a:ea typeface="微软雅黑"/>
                </a:rPr>
                <a:t>美金刚</a:t>
              </a:r>
              <a:endParaRPr lang="da-DK" altLang="zh-CN" sz="1200">
                <a:latin typeface="Arial"/>
                <a:ea typeface="微软雅黑"/>
              </a:endParaRPr>
            </a:p>
          </p:txBody>
        </p:sp>
        <p:sp>
          <p:nvSpPr>
            <p:cNvPr id="43" name="MH_Other_7">
              <a:extLst>
                <a:ext uri="{FF2B5EF4-FFF2-40B4-BE49-F238E27FC236}">
                  <a16:creationId xmlns:a16="http://schemas.microsoft.com/office/drawing/2014/main" id="{7EB9CD5C-66A1-4BCD-A902-851D47726C9B}"/>
                </a:ext>
              </a:extLst>
            </p:cNvPr>
            <p:cNvSpPr/>
            <p:nvPr/>
          </p:nvSpPr>
          <p:spPr>
            <a:xfrm flipH="1">
              <a:off x="3459596" y="1018553"/>
              <a:ext cx="838406" cy="710495"/>
            </a:xfrm>
            <a:prstGeom prst="ellipse">
              <a:avLst/>
            </a:prstGeom>
            <a:solidFill>
              <a:srgbClr val="FFFFFF"/>
            </a:solidFill>
            <a:ln w="3175" cap="flat" cmpd="sng" algn="ctr">
              <a:solidFill>
                <a:srgbClr val="DDDDDD"/>
              </a:solidFill>
              <a:prstDash val="solid"/>
              <a:miter lim="800000"/>
            </a:ln>
            <a:effectLst>
              <a:outerShdw dist="63500" dir="2700000" algn="tl" rotWithShape="0">
                <a:prstClr val="black">
                  <a:alpha val="10000"/>
                </a:prstClr>
              </a:outerShdw>
            </a:effectLst>
          </p:spPr>
          <p:txBody>
            <a:bodyPr anchor="ctr">
              <a:norm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sp>
          <p:nvSpPr>
            <p:cNvPr id="44" name="MH_Other_8">
              <a:extLst>
                <a:ext uri="{FF2B5EF4-FFF2-40B4-BE49-F238E27FC236}">
                  <a16:creationId xmlns:a16="http://schemas.microsoft.com/office/drawing/2014/main" id="{251357AF-AB55-426B-90D2-49D98D140049}"/>
                </a:ext>
              </a:extLst>
            </p:cNvPr>
            <p:cNvSpPr/>
            <p:nvPr/>
          </p:nvSpPr>
          <p:spPr>
            <a:xfrm flipH="1">
              <a:off x="3534195" y="1081830"/>
              <a:ext cx="689592" cy="584385"/>
            </a:xfrm>
            <a:prstGeom prst="ellipse">
              <a:avLst/>
            </a:prstGeom>
            <a:solidFill>
              <a:srgbClr val="046FB6"/>
            </a:solidFill>
            <a:ln w="12700" cap="flat" cmpd="sng" algn="ctr">
              <a:noFill/>
              <a:prstDash val="solid"/>
              <a:miter lim="800000"/>
            </a:ln>
            <a:effectLst>
              <a:innerShdw dist="76200" dir="13500000">
                <a:prstClr val="black">
                  <a:alpha val="12000"/>
                </a:prstClr>
              </a:innerShdw>
            </a:effectLst>
          </p:spPr>
          <p:txBody>
            <a:bodyPr anchor="ctr">
              <a:no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r>
                <a:rPr lang="en-US" altLang="zh-CN" sz="1800">
                  <a:solidFill>
                    <a:srgbClr val="FFFFFF"/>
                  </a:solidFill>
                  <a:latin typeface="Arial"/>
                  <a:ea typeface="微软雅黑"/>
                </a:rPr>
                <a:t>1</a:t>
              </a:r>
              <a:endParaRPr lang="zh-CN" altLang="en-US" sz="1800">
                <a:solidFill>
                  <a:srgbClr val="FFFFFF"/>
                </a:solidFill>
                <a:latin typeface="Arial"/>
                <a:ea typeface="微软雅黑"/>
              </a:endParaRPr>
            </a:p>
          </p:txBody>
        </p:sp>
        <p:sp>
          <p:nvSpPr>
            <p:cNvPr id="45" name="MH_Other_9">
              <a:extLst>
                <a:ext uri="{FF2B5EF4-FFF2-40B4-BE49-F238E27FC236}">
                  <a16:creationId xmlns:a16="http://schemas.microsoft.com/office/drawing/2014/main" id="{2AC4FCDE-04A8-444A-AFCA-7FEDC43BF31A}"/>
                </a:ext>
              </a:extLst>
            </p:cNvPr>
            <p:cNvSpPr/>
            <p:nvPr/>
          </p:nvSpPr>
          <p:spPr>
            <a:xfrm flipH="1">
              <a:off x="3254594" y="1072007"/>
              <a:ext cx="159008" cy="604699"/>
            </a:xfrm>
            <a:custGeom>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cxnLst>
                <a:cxn ang="0">
                  <a:pos x="connsiteX0-1" y="connsiteY0-2"/>
                </a:cxn>
                <a:cxn ang="0">
                  <a:pos x="connsiteX1-3" y="connsiteY1-4"/>
                </a:cxn>
                <a:cxn ang="0">
                  <a:pos x="connsiteX2-5" y="connsiteY2-6"/>
                </a:cxn>
              </a:cxnLst>
              <a:rect l="l" t="t" r="r" b="b"/>
              <a:pathLst>
                <a:path w="204800" h="916780">
                  <a:moveTo>
                    <a:pt x="0" y="0"/>
                  </a:moveTo>
                  <a:cubicBezTo>
                    <a:pt x="158353" y="148432"/>
                    <a:pt x="203597" y="311547"/>
                    <a:pt x="204788" y="464344"/>
                  </a:cubicBezTo>
                  <a:cubicBezTo>
                    <a:pt x="205979" y="617141"/>
                    <a:pt x="120253" y="789782"/>
                    <a:pt x="7144" y="916781"/>
                  </a:cubicBezTo>
                </a:path>
              </a:pathLst>
            </a:custGeom>
            <a:noFill/>
            <a:ln w="25400" cap="flat" cmpd="sng" algn="ctr">
              <a:solidFill>
                <a:srgbClr val="046FB6"/>
              </a:solidFill>
              <a:prstDash val="solid"/>
              <a:miter lim="800000"/>
              <a:headEnd type="oval" w="sm" len="sm"/>
              <a:tailEnd type="oval" w="sm" len="sm"/>
            </a:ln>
            <a:effectLst/>
          </p:spPr>
          <p:txBody>
            <a:bodyPr anchor="ctr">
              <a:norm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cxnSp>
          <p:nvCxnSpPr>
            <p:cNvPr id="46" name="MH_Other_10">
              <a:extLst>
                <a:ext uri="{FF2B5EF4-FFF2-40B4-BE49-F238E27FC236}">
                  <a16:creationId xmlns:a16="http://schemas.microsoft.com/office/drawing/2014/main" id="{C14FE258-321D-4415-97A5-4ACE17F3E8FD}"/>
                </a:ext>
              </a:extLst>
            </p:cNvPr>
            <p:cNvCxnSpPr/>
            <p:nvPr/>
          </p:nvCxnSpPr>
          <p:spPr>
            <a:xfrm flipH="1">
              <a:off x="3075874" y="1372686"/>
              <a:ext cx="180033" cy="0"/>
            </a:xfrm>
            <a:prstGeom prst="line">
              <a:avLst/>
            </a:prstGeom>
            <a:noFill/>
            <a:ln w="25400" cap="flat" cmpd="sng" algn="ctr">
              <a:solidFill>
                <a:srgbClr val="046FB6"/>
              </a:solidFill>
              <a:prstDash val="solid"/>
              <a:miter lim="800000"/>
              <a:tailEnd type="oval" w="sm" len="sm"/>
            </a:ln>
            <a:effectLst/>
          </p:spPr>
        </p:cxnSp>
        <p:sp>
          <p:nvSpPr>
            <p:cNvPr id="47" name="MH_Other_11">
              <a:extLst>
                <a:ext uri="{FF2B5EF4-FFF2-40B4-BE49-F238E27FC236}">
                  <a16:creationId xmlns:a16="http://schemas.microsoft.com/office/drawing/2014/main" id="{FCA8F67E-B017-4714-A63D-D7746B166A4F}"/>
                </a:ext>
              </a:extLst>
            </p:cNvPr>
            <p:cNvSpPr/>
            <p:nvPr/>
          </p:nvSpPr>
          <p:spPr>
            <a:xfrm flipH="1">
              <a:off x="3207284" y="1330369"/>
              <a:ext cx="98558" cy="83522"/>
            </a:xfrm>
            <a:prstGeom prst="ellipse">
              <a:avLst/>
            </a:prstGeom>
            <a:solidFill>
              <a:srgbClr val="046FB6"/>
            </a:solidFill>
            <a:ln w="12700" cap="flat" cmpd="sng" algn="ctr">
              <a:solidFill>
                <a:srgbClr val="046FB6"/>
              </a:solidFill>
              <a:prstDash val="solid"/>
              <a:miter lim="800000"/>
            </a:ln>
            <a:effectLst/>
          </p:spPr>
          <p:txBody>
            <a:bodyPr anchor="ctr">
              <a:normAutofit fontScale="25000" lnSpcReduction="20000"/>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sp>
          <p:nvSpPr>
            <p:cNvPr id="48" name="MH_SubTitle_1">
              <a:extLst>
                <a:ext uri="{FF2B5EF4-FFF2-40B4-BE49-F238E27FC236}">
                  <a16:creationId xmlns:a16="http://schemas.microsoft.com/office/drawing/2014/main" id="{5CF2E014-87AD-4690-9708-612580B69272}"/>
                </a:ext>
              </a:extLst>
            </p:cNvPr>
            <p:cNvSpPr>
              <a:spLocks noChangeArrowheads="1"/>
            </p:cNvSpPr>
            <p:nvPr/>
          </p:nvSpPr>
          <p:spPr bwMode="auto">
            <a:xfrm>
              <a:off x="916781" y="1160755"/>
              <a:ext cx="2105213" cy="24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r">
                <a:defRPr/>
              </a:pPr>
              <a:r>
                <a:rPr lang="zh-CN" altLang="en-US" sz="1500" b="1" kern="0">
                  <a:solidFill>
                    <a:srgbClr val="000000"/>
                  </a:solidFill>
                  <a:latin typeface="Arial"/>
                  <a:ea typeface="微软雅黑"/>
                </a:rPr>
                <a:t>胆碱酯酶抑制剂：</a:t>
              </a:r>
            </a:p>
          </p:txBody>
        </p:sp>
        <p:sp>
          <p:nvSpPr>
            <p:cNvPr id="49" name="MH_Text_1">
              <a:extLst>
                <a:ext uri="{FF2B5EF4-FFF2-40B4-BE49-F238E27FC236}">
                  <a16:creationId xmlns:a16="http://schemas.microsoft.com/office/drawing/2014/main" id="{5B0C33AD-621D-48BB-B471-C7ADA72314FB}"/>
                </a:ext>
              </a:extLst>
            </p:cNvPr>
            <p:cNvSpPr/>
            <p:nvPr/>
          </p:nvSpPr>
          <p:spPr>
            <a:xfrm>
              <a:off x="1355349" y="1451257"/>
              <a:ext cx="1175026" cy="789897"/>
            </a:xfrm>
            <a:prstGeom prst="rect">
              <a:avLst/>
            </a:prstGeom>
          </p:spPr>
          <p:txBody>
            <a:bodyPr>
              <a:no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214313" indent="-214313" defTabSz="514350">
                <a:lnSpc>
                  <a:spcPct val="150000"/>
                </a:lnSpc>
                <a:buFont typeface="Arial" panose="020b0604020202020204" pitchFamily="34" charset="0"/>
                <a:buChar char="•"/>
                <a:defRPr/>
              </a:pPr>
              <a:r>
                <a:rPr lang="zh-CN" altLang="en-US" sz="1100">
                  <a:solidFill>
                    <a:srgbClr val="000000"/>
                  </a:solidFill>
                  <a:latin typeface="Arial"/>
                  <a:ea typeface="微软雅黑"/>
                </a:rPr>
                <a:t>多奈哌齐</a:t>
              </a:r>
              <a:endParaRPr lang="en-US" altLang="zh-CN" sz="1100">
                <a:solidFill>
                  <a:srgbClr val="000000"/>
                </a:solidFill>
                <a:latin typeface="Arial"/>
                <a:ea typeface="微软雅黑"/>
              </a:endParaRPr>
            </a:p>
            <a:p>
              <a:pPr marL="214313" indent="-214313" defTabSz="514350">
                <a:lnSpc>
                  <a:spcPct val="150000"/>
                </a:lnSpc>
                <a:buFont typeface="Arial" panose="020b0604020202020204" pitchFamily="34" charset="0"/>
                <a:buChar char="•"/>
                <a:defRPr/>
              </a:pPr>
              <a:r>
                <a:rPr lang="zh-CN" altLang="en-US" sz="1100">
                  <a:solidFill>
                    <a:srgbClr val="000000"/>
                  </a:solidFill>
                  <a:latin typeface="Arial"/>
                  <a:ea typeface="微软雅黑"/>
                </a:rPr>
                <a:t>卡巴拉汀</a:t>
              </a:r>
              <a:endParaRPr lang="en-US" altLang="zh-CN" sz="1100">
                <a:solidFill>
                  <a:srgbClr val="000000"/>
                </a:solidFill>
                <a:latin typeface="Arial"/>
                <a:ea typeface="微软雅黑"/>
              </a:endParaRPr>
            </a:p>
            <a:p>
              <a:pPr marL="214313" indent="-214313" defTabSz="514350">
                <a:lnSpc>
                  <a:spcPct val="150000"/>
                </a:lnSpc>
                <a:buFont typeface="Arial" panose="020b0604020202020204" pitchFamily="34" charset="0"/>
                <a:buChar char="•"/>
                <a:defRPr/>
              </a:pPr>
              <a:r>
                <a:rPr lang="zh-CN" altLang="en-US" sz="1100">
                  <a:solidFill>
                    <a:srgbClr val="000000"/>
                  </a:solidFill>
                  <a:latin typeface="Arial"/>
                  <a:ea typeface="微软雅黑"/>
                </a:rPr>
                <a:t>加兰他敏</a:t>
              </a:r>
            </a:p>
          </p:txBody>
        </p:sp>
        <p:sp>
          <p:nvSpPr>
            <p:cNvPr id="50" name="MH_Other_13">
              <a:extLst>
                <a:ext uri="{FF2B5EF4-FFF2-40B4-BE49-F238E27FC236}">
                  <a16:creationId xmlns:a16="http://schemas.microsoft.com/office/drawing/2014/main" id="{AF84DE8B-57FF-478F-A4C2-E66F31B449E9}"/>
                </a:ext>
              </a:extLst>
            </p:cNvPr>
            <p:cNvSpPr/>
            <p:nvPr/>
          </p:nvSpPr>
          <p:spPr>
            <a:xfrm flipH="1">
              <a:off x="3459596" y="2328179"/>
              <a:ext cx="838406" cy="710495"/>
            </a:xfrm>
            <a:prstGeom prst="ellipse">
              <a:avLst/>
            </a:prstGeom>
            <a:solidFill>
              <a:srgbClr val="FFFFFF"/>
            </a:solidFill>
            <a:ln w="3175" cap="flat" cmpd="sng" algn="ctr">
              <a:solidFill>
                <a:srgbClr val="DDDDDD"/>
              </a:solidFill>
              <a:prstDash val="solid"/>
              <a:miter lim="800000"/>
            </a:ln>
            <a:effectLst>
              <a:outerShdw dist="63500" dir="2700000" algn="tl" rotWithShape="0">
                <a:prstClr val="black">
                  <a:alpha val="10000"/>
                </a:prstClr>
              </a:outerShdw>
            </a:effectLst>
          </p:spPr>
          <p:txBody>
            <a:bodyPr anchor="ctr">
              <a:norm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sp>
          <p:nvSpPr>
            <p:cNvPr id="51" name="MH_Other_14">
              <a:extLst>
                <a:ext uri="{FF2B5EF4-FFF2-40B4-BE49-F238E27FC236}">
                  <a16:creationId xmlns:a16="http://schemas.microsoft.com/office/drawing/2014/main" id="{D0922BBC-7803-4446-A01A-0DF4B4389FAB}"/>
                </a:ext>
              </a:extLst>
            </p:cNvPr>
            <p:cNvSpPr/>
            <p:nvPr/>
          </p:nvSpPr>
          <p:spPr>
            <a:xfrm flipH="1">
              <a:off x="3534195" y="2391107"/>
              <a:ext cx="689592" cy="584385"/>
            </a:xfrm>
            <a:prstGeom prst="ellipse">
              <a:avLst/>
            </a:prstGeom>
            <a:solidFill>
              <a:srgbClr val="7B93D7"/>
            </a:solidFill>
            <a:ln w="12700" cap="flat" cmpd="sng" algn="ctr">
              <a:noFill/>
              <a:prstDash val="solid"/>
              <a:miter lim="800000"/>
            </a:ln>
            <a:effectLst>
              <a:innerShdw dist="76200" dir="13500000">
                <a:prstClr val="black">
                  <a:alpha val="12000"/>
                </a:prstClr>
              </a:innerShdw>
            </a:effectLst>
          </p:spPr>
          <p:txBody>
            <a:bodyPr anchor="ctr">
              <a:no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r>
                <a:rPr lang="en-US" altLang="zh-CN" sz="1800">
                  <a:solidFill>
                    <a:srgbClr val="FFFFFF"/>
                  </a:solidFill>
                  <a:latin typeface="Arial"/>
                  <a:ea typeface="微软雅黑"/>
                </a:rPr>
                <a:t>3</a:t>
              </a:r>
              <a:endParaRPr lang="zh-CN" altLang="en-US" sz="1800">
                <a:solidFill>
                  <a:srgbClr val="FFFFFF"/>
                </a:solidFill>
                <a:latin typeface="Arial"/>
                <a:ea typeface="微软雅黑"/>
              </a:endParaRPr>
            </a:p>
          </p:txBody>
        </p:sp>
        <p:sp>
          <p:nvSpPr>
            <p:cNvPr id="52" name="MH_Other_15">
              <a:extLst>
                <a:ext uri="{FF2B5EF4-FFF2-40B4-BE49-F238E27FC236}">
                  <a16:creationId xmlns:a16="http://schemas.microsoft.com/office/drawing/2014/main" id="{4AD53B5F-7CA4-493E-905F-9450392E8456}"/>
                </a:ext>
              </a:extLst>
            </p:cNvPr>
            <p:cNvSpPr/>
            <p:nvPr/>
          </p:nvSpPr>
          <p:spPr>
            <a:xfrm flipH="1">
              <a:off x="3254594" y="2380518"/>
              <a:ext cx="159008" cy="604700"/>
            </a:xfrm>
            <a:custGeom>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cxnLst>
                <a:cxn ang="0">
                  <a:pos x="connsiteX0-1" y="connsiteY0-2"/>
                </a:cxn>
                <a:cxn ang="0">
                  <a:pos x="connsiteX1-3" y="connsiteY1-4"/>
                </a:cxn>
                <a:cxn ang="0">
                  <a:pos x="connsiteX2-5" y="connsiteY2-6"/>
                </a:cxn>
              </a:cxnLst>
              <a:rect l="l" t="t" r="r" b="b"/>
              <a:pathLst>
                <a:path w="204800" h="916780">
                  <a:moveTo>
                    <a:pt x="0" y="0"/>
                  </a:moveTo>
                  <a:cubicBezTo>
                    <a:pt x="158353" y="148432"/>
                    <a:pt x="203597" y="311547"/>
                    <a:pt x="204788" y="464344"/>
                  </a:cubicBezTo>
                  <a:cubicBezTo>
                    <a:pt x="205979" y="617141"/>
                    <a:pt x="120253" y="789782"/>
                    <a:pt x="7144" y="916781"/>
                  </a:cubicBezTo>
                </a:path>
              </a:pathLst>
            </a:custGeom>
            <a:noFill/>
            <a:ln w="25400" cap="flat" cmpd="sng" algn="ctr">
              <a:solidFill>
                <a:srgbClr val="7B93D7"/>
              </a:solidFill>
              <a:prstDash val="solid"/>
              <a:miter lim="800000"/>
              <a:headEnd type="oval" w="sm" len="sm"/>
              <a:tailEnd type="oval" w="sm" len="sm"/>
            </a:ln>
            <a:effectLst/>
          </p:spPr>
          <p:txBody>
            <a:bodyPr anchor="ctr">
              <a:norm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cxnSp>
          <p:nvCxnSpPr>
            <p:cNvPr id="53" name="MH_Other_16">
              <a:extLst>
                <a:ext uri="{FF2B5EF4-FFF2-40B4-BE49-F238E27FC236}">
                  <a16:creationId xmlns:a16="http://schemas.microsoft.com/office/drawing/2014/main" id="{2C6DEB5D-CA1D-422C-B722-DEE1222F1B7D}"/>
                </a:ext>
              </a:extLst>
            </p:cNvPr>
            <p:cNvCxnSpPr/>
            <p:nvPr/>
          </p:nvCxnSpPr>
          <p:spPr>
            <a:xfrm flipH="1">
              <a:off x="3075874" y="2681198"/>
              <a:ext cx="180033" cy="0"/>
            </a:xfrm>
            <a:prstGeom prst="line">
              <a:avLst/>
            </a:prstGeom>
            <a:noFill/>
            <a:ln w="25400" cap="flat" cmpd="sng" algn="ctr">
              <a:solidFill>
                <a:srgbClr val="7B93D7"/>
              </a:solidFill>
              <a:prstDash val="solid"/>
              <a:miter lim="800000"/>
              <a:tailEnd type="oval" w="sm" len="sm"/>
            </a:ln>
            <a:effectLst/>
          </p:spPr>
        </p:cxnSp>
        <p:sp>
          <p:nvSpPr>
            <p:cNvPr id="54" name="MH_Other_17">
              <a:extLst>
                <a:ext uri="{FF2B5EF4-FFF2-40B4-BE49-F238E27FC236}">
                  <a16:creationId xmlns:a16="http://schemas.microsoft.com/office/drawing/2014/main" id="{B4260D5E-DF25-4D5E-BD9B-BF04AA495907}"/>
                </a:ext>
              </a:extLst>
            </p:cNvPr>
            <p:cNvSpPr/>
            <p:nvPr/>
          </p:nvSpPr>
          <p:spPr>
            <a:xfrm flipH="1">
              <a:off x="3207284" y="2639995"/>
              <a:ext cx="98558" cy="83522"/>
            </a:xfrm>
            <a:prstGeom prst="ellipse">
              <a:avLst/>
            </a:prstGeom>
            <a:solidFill>
              <a:srgbClr val="7B93D7"/>
            </a:solidFill>
            <a:ln w="12700" cap="flat" cmpd="sng" algn="ctr">
              <a:solidFill>
                <a:srgbClr val="7B93D7"/>
              </a:solidFill>
              <a:prstDash val="solid"/>
              <a:miter lim="800000"/>
            </a:ln>
            <a:effectLst/>
          </p:spPr>
          <p:txBody>
            <a:bodyPr anchor="ctr">
              <a:normAutofit fontScale="25000" lnSpcReduction="20000"/>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sp>
          <p:nvSpPr>
            <p:cNvPr id="55" name="MH_SubTitle_3">
              <a:extLst>
                <a:ext uri="{FF2B5EF4-FFF2-40B4-BE49-F238E27FC236}">
                  <a16:creationId xmlns:a16="http://schemas.microsoft.com/office/drawing/2014/main" id="{EB184F3C-7176-47B3-B103-990D45CDAB01}"/>
                </a:ext>
              </a:extLst>
            </p:cNvPr>
            <p:cNvSpPr>
              <a:spLocks noChangeArrowheads="1"/>
            </p:cNvSpPr>
            <p:nvPr/>
          </p:nvSpPr>
          <p:spPr bwMode="auto">
            <a:xfrm>
              <a:off x="916781" y="2548677"/>
              <a:ext cx="2105213" cy="24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r">
                <a:defRPr/>
              </a:pPr>
              <a:r>
                <a:rPr lang="zh-CN" altLang="en-US" sz="1500" b="1" kern="0">
                  <a:solidFill>
                    <a:srgbClr val="000000"/>
                  </a:solidFill>
                  <a:latin typeface="Arial"/>
                  <a:ea typeface="微软雅黑"/>
                </a:rPr>
                <a:t>其他药物：</a:t>
              </a:r>
              <a:endParaRPr lang="en-US" altLang="zh-CN" sz="1500" b="1" kern="0">
                <a:solidFill>
                  <a:srgbClr val="000000"/>
                </a:solidFill>
                <a:latin typeface="Arial"/>
                <a:ea typeface="微软雅黑"/>
              </a:endParaRPr>
            </a:p>
          </p:txBody>
        </p:sp>
        <p:sp>
          <p:nvSpPr>
            <p:cNvPr id="56" name="MH_Text_3">
              <a:extLst>
                <a:ext uri="{FF2B5EF4-FFF2-40B4-BE49-F238E27FC236}">
                  <a16:creationId xmlns:a16="http://schemas.microsoft.com/office/drawing/2014/main" id="{377988C0-7DD5-42AA-A67D-A870979E7C30}"/>
                </a:ext>
              </a:extLst>
            </p:cNvPr>
            <p:cNvSpPr/>
            <p:nvPr/>
          </p:nvSpPr>
          <p:spPr>
            <a:xfrm>
              <a:off x="1316434" y="2902346"/>
              <a:ext cx="1537128" cy="1425287"/>
            </a:xfrm>
            <a:prstGeom prst="rect">
              <a:avLst/>
            </a:prstGeom>
          </p:spPr>
          <p:txBody>
            <a:bodyPr>
              <a:no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171450" indent="-171450" defTabSz="514350">
                <a:lnSpc>
                  <a:spcPct val="150000"/>
                </a:lnSpc>
                <a:buFont typeface="Arial" panose="020b0604020202020204" pitchFamily="34" charset="0"/>
                <a:buChar char="•"/>
                <a:defRPr/>
              </a:pPr>
              <a:r>
                <a:rPr lang="zh-CN" altLang="en-US" sz="1600" b="1">
                  <a:solidFill>
                    <a:srgbClr val="4F9FB5"/>
                  </a:solidFill>
                  <a:latin typeface="Arial"/>
                  <a:ea typeface="微软雅黑"/>
                </a:rPr>
                <a:t>恩必普</a:t>
              </a:r>
              <a:endParaRPr lang="en-US" altLang="zh-CN" sz="1600" b="1">
                <a:solidFill>
                  <a:srgbClr val="4F9FB5"/>
                </a:solidFill>
                <a:latin typeface="Arial"/>
                <a:ea typeface="微软雅黑"/>
              </a:endParaRPr>
            </a:p>
            <a:p>
              <a:pPr marL="171450" indent="-171450" defTabSz="514350">
                <a:lnSpc>
                  <a:spcPct val="150000"/>
                </a:lnSpc>
                <a:buFont typeface="Arial" panose="020b0604020202020204" pitchFamily="34" charset="0"/>
                <a:buChar char="•"/>
                <a:defRPr/>
              </a:pPr>
              <a:r>
                <a:rPr lang="zh-CN" altLang="en-US" sz="1100">
                  <a:solidFill>
                    <a:srgbClr val="000000"/>
                  </a:solidFill>
                  <a:latin typeface="Arial"/>
                  <a:ea typeface="微软雅黑"/>
                </a:rPr>
                <a:t>尼麦角林</a:t>
              </a:r>
              <a:endParaRPr lang="en-US" altLang="zh-CN" sz="1100">
                <a:solidFill>
                  <a:srgbClr val="000000"/>
                </a:solidFill>
                <a:latin typeface="Arial"/>
                <a:ea typeface="微软雅黑"/>
              </a:endParaRPr>
            </a:p>
            <a:p>
              <a:pPr marL="171450" indent="-171450" defTabSz="514350">
                <a:lnSpc>
                  <a:spcPct val="150000"/>
                </a:lnSpc>
                <a:buFont typeface="Arial" panose="020b0604020202020204" pitchFamily="34" charset="0"/>
                <a:buChar char="•"/>
                <a:defRPr/>
              </a:pPr>
              <a:r>
                <a:rPr lang="zh-CN" altLang="en-US" sz="1100">
                  <a:solidFill>
                    <a:srgbClr val="000000"/>
                  </a:solidFill>
                  <a:latin typeface="Arial"/>
                  <a:ea typeface="微软雅黑"/>
                </a:rPr>
                <a:t>尼莫地平</a:t>
              </a:r>
              <a:endParaRPr lang="en-US" altLang="zh-CN" sz="1100">
                <a:solidFill>
                  <a:srgbClr val="000000"/>
                </a:solidFill>
                <a:latin typeface="Arial"/>
                <a:ea typeface="微软雅黑"/>
              </a:endParaRPr>
            </a:p>
            <a:p>
              <a:pPr marL="171450" indent="-171450" defTabSz="514350">
                <a:lnSpc>
                  <a:spcPct val="150000"/>
                </a:lnSpc>
                <a:buFont typeface="Arial" panose="020b0604020202020204" pitchFamily="34" charset="0"/>
                <a:buChar char="•"/>
                <a:defRPr/>
              </a:pPr>
              <a:r>
                <a:rPr lang="zh-CN" altLang="en-US" sz="1100">
                  <a:solidFill>
                    <a:srgbClr val="000000"/>
                  </a:solidFill>
                  <a:latin typeface="Arial"/>
                  <a:ea typeface="微软雅黑"/>
                </a:rPr>
                <a:t>双氢麦角毒碱</a:t>
              </a:r>
              <a:endParaRPr lang="en-US" altLang="zh-CN" sz="1100">
                <a:solidFill>
                  <a:srgbClr val="000000"/>
                </a:solidFill>
                <a:latin typeface="Arial"/>
                <a:ea typeface="微软雅黑"/>
              </a:endParaRPr>
            </a:p>
            <a:p>
              <a:pPr marL="171450" indent="-171450" defTabSz="514350">
                <a:lnSpc>
                  <a:spcPct val="150000"/>
                </a:lnSpc>
                <a:buFont typeface="Arial" panose="020b0604020202020204" pitchFamily="34" charset="0"/>
                <a:buChar char="•"/>
                <a:defRPr/>
              </a:pPr>
              <a:r>
                <a:rPr lang="zh-CN" altLang="en-US" sz="1100">
                  <a:solidFill>
                    <a:srgbClr val="000000"/>
                  </a:solidFill>
                  <a:latin typeface="Arial"/>
                  <a:ea typeface="微软雅黑"/>
                </a:rPr>
                <a:t>胞磷胆碱</a:t>
              </a:r>
              <a:endParaRPr lang="en-US" altLang="zh-CN" sz="1100">
                <a:solidFill>
                  <a:srgbClr val="000000"/>
                </a:solidFill>
                <a:latin typeface="Arial"/>
                <a:ea typeface="微软雅黑"/>
              </a:endParaRPr>
            </a:p>
          </p:txBody>
        </p:sp>
        <p:sp>
          <p:nvSpPr>
            <p:cNvPr id="57" name="MH_Other_19">
              <a:extLst>
                <a:ext uri="{FF2B5EF4-FFF2-40B4-BE49-F238E27FC236}">
                  <a16:creationId xmlns:a16="http://schemas.microsoft.com/office/drawing/2014/main" id="{3B49EAB1-5487-4EDB-A597-DD4C0EF26B27}"/>
                </a:ext>
              </a:extLst>
            </p:cNvPr>
            <p:cNvSpPr/>
            <p:nvPr/>
          </p:nvSpPr>
          <p:spPr>
            <a:xfrm>
              <a:off x="4073287" y="2977424"/>
              <a:ext cx="838406" cy="710495"/>
            </a:xfrm>
            <a:prstGeom prst="ellipse">
              <a:avLst/>
            </a:prstGeom>
            <a:solidFill>
              <a:srgbClr val="FFFFFF"/>
            </a:solidFill>
            <a:ln w="3175" cap="flat" cmpd="sng" algn="ctr">
              <a:solidFill>
                <a:srgbClr val="DDDDDD"/>
              </a:solidFill>
              <a:prstDash val="solid"/>
              <a:miter lim="800000"/>
            </a:ln>
            <a:effectLst>
              <a:outerShdw dist="63500" dir="2700000" algn="tl" rotWithShape="0">
                <a:prstClr val="black">
                  <a:alpha val="10000"/>
                </a:prstClr>
              </a:outerShdw>
            </a:effectLst>
          </p:spPr>
          <p:txBody>
            <a:bodyPr anchor="ctr">
              <a:norm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sp>
          <p:nvSpPr>
            <p:cNvPr id="58" name="MH_Other_20">
              <a:extLst>
                <a:ext uri="{FF2B5EF4-FFF2-40B4-BE49-F238E27FC236}">
                  <a16:creationId xmlns:a16="http://schemas.microsoft.com/office/drawing/2014/main" id="{021BA091-1DB8-4935-8DF5-64F99BD75ED9}"/>
                </a:ext>
              </a:extLst>
            </p:cNvPr>
            <p:cNvSpPr/>
            <p:nvPr/>
          </p:nvSpPr>
          <p:spPr>
            <a:xfrm>
              <a:off x="4147789" y="3040176"/>
              <a:ext cx="689592" cy="584385"/>
            </a:xfrm>
            <a:prstGeom prst="ellipse">
              <a:avLst/>
            </a:prstGeom>
            <a:solidFill>
              <a:srgbClr val="5D76BA"/>
            </a:solidFill>
            <a:ln w="12700" cap="flat" cmpd="sng" algn="ctr">
              <a:noFill/>
              <a:prstDash val="solid"/>
              <a:miter lim="800000"/>
            </a:ln>
            <a:effectLst>
              <a:innerShdw dist="76200" dir="13500000">
                <a:prstClr val="black">
                  <a:alpha val="12000"/>
                </a:prstClr>
              </a:innerShdw>
            </a:effectLst>
          </p:spPr>
          <p:txBody>
            <a:bodyPr anchor="ctr">
              <a:no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r>
                <a:rPr lang="en-US" altLang="zh-CN" sz="1800">
                  <a:solidFill>
                    <a:srgbClr val="FFFFFF"/>
                  </a:solidFill>
                  <a:latin typeface="Arial"/>
                  <a:ea typeface="微软雅黑"/>
                </a:rPr>
                <a:t>4</a:t>
              </a:r>
              <a:endParaRPr lang="zh-CN" altLang="en-US" sz="1800">
                <a:solidFill>
                  <a:srgbClr val="FFFFFF"/>
                </a:solidFill>
                <a:latin typeface="Arial"/>
                <a:ea typeface="微软雅黑"/>
              </a:endParaRPr>
            </a:p>
          </p:txBody>
        </p:sp>
        <p:sp>
          <p:nvSpPr>
            <p:cNvPr id="59" name="MH_Other_21">
              <a:extLst>
                <a:ext uri="{FF2B5EF4-FFF2-40B4-BE49-F238E27FC236}">
                  <a16:creationId xmlns:a16="http://schemas.microsoft.com/office/drawing/2014/main" id="{06A09FD0-8FF8-45B1-9E21-76A48E675664}"/>
                </a:ext>
              </a:extLst>
            </p:cNvPr>
            <p:cNvSpPr/>
            <p:nvPr/>
          </p:nvSpPr>
          <p:spPr>
            <a:xfrm>
              <a:off x="4957687" y="3029764"/>
              <a:ext cx="159008" cy="604699"/>
            </a:xfrm>
            <a:custGeom>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cxnLst>
                <a:cxn ang="0">
                  <a:pos x="connsiteX0-1" y="connsiteY0-2"/>
                </a:cxn>
                <a:cxn ang="0">
                  <a:pos x="connsiteX1-3" y="connsiteY1-4"/>
                </a:cxn>
                <a:cxn ang="0">
                  <a:pos x="connsiteX2-5" y="connsiteY2-6"/>
                </a:cxn>
              </a:cxnLst>
              <a:rect l="l" t="t" r="r" b="b"/>
              <a:pathLst>
                <a:path w="204800" h="916780">
                  <a:moveTo>
                    <a:pt x="0" y="0"/>
                  </a:moveTo>
                  <a:cubicBezTo>
                    <a:pt x="158353" y="148432"/>
                    <a:pt x="203597" y="311547"/>
                    <a:pt x="204788" y="464344"/>
                  </a:cubicBezTo>
                  <a:cubicBezTo>
                    <a:pt x="205979" y="617141"/>
                    <a:pt x="120253" y="789782"/>
                    <a:pt x="7144" y="916781"/>
                  </a:cubicBezTo>
                </a:path>
              </a:pathLst>
            </a:custGeom>
            <a:noFill/>
            <a:ln w="25400" cap="flat" cmpd="sng" algn="ctr">
              <a:solidFill>
                <a:srgbClr val="5D76BA"/>
              </a:solidFill>
              <a:prstDash val="solid"/>
              <a:miter lim="800000"/>
              <a:headEnd type="oval" w="sm" len="sm"/>
              <a:tailEnd type="oval" w="sm" len="sm"/>
            </a:ln>
            <a:effectLst/>
          </p:spPr>
          <p:txBody>
            <a:bodyPr anchor="ctr">
              <a:normAutofit/>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cxnSp>
          <p:nvCxnSpPr>
            <p:cNvPr id="60" name="MH_Other_22">
              <a:extLst>
                <a:ext uri="{FF2B5EF4-FFF2-40B4-BE49-F238E27FC236}">
                  <a16:creationId xmlns:a16="http://schemas.microsoft.com/office/drawing/2014/main" id="{F7AEE6E6-946A-435A-9B34-DED9AE1FE2A2}"/>
                </a:ext>
              </a:extLst>
            </p:cNvPr>
            <p:cNvCxnSpPr/>
            <p:nvPr/>
          </p:nvCxnSpPr>
          <p:spPr>
            <a:xfrm>
              <a:off x="5115381" y="3330442"/>
              <a:ext cx="180033" cy="0"/>
            </a:xfrm>
            <a:prstGeom prst="line">
              <a:avLst/>
            </a:prstGeom>
            <a:noFill/>
            <a:ln w="25400" cap="flat" cmpd="sng" algn="ctr">
              <a:solidFill>
                <a:srgbClr val="5D76BA"/>
              </a:solidFill>
              <a:prstDash val="solid"/>
              <a:miter lim="800000"/>
              <a:tailEnd type="oval" w="sm" len="sm"/>
            </a:ln>
            <a:effectLst/>
          </p:spPr>
        </p:cxnSp>
        <p:sp>
          <p:nvSpPr>
            <p:cNvPr id="61" name="MH_Other_23">
              <a:extLst>
                <a:ext uri="{FF2B5EF4-FFF2-40B4-BE49-F238E27FC236}">
                  <a16:creationId xmlns:a16="http://schemas.microsoft.com/office/drawing/2014/main" id="{AACE8BFB-434E-4090-871D-E5F00670DB9F}"/>
                </a:ext>
              </a:extLst>
            </p:cNvPr>
            <p:cNvSpPr/>
            <p:nvPr/>
          </p:nvSpPr>
          <p:spPr>
            <a:xfrm>
              <a:off x="5066757" y="3289239"/>
              <a:ext cx="97245" cy="83522"/>
            </a:xfrm>
            <a:prstGeom prst="ellipse">
              <a:avLst/>
            </a:prstGeom>
            <a:solidFill>
              <a:srgbClr val="5D76BA"/>
            </a:solidFill>
            <a:ln w="12700" cap="flat" cmpd="sng" algn="ctr">
              <a:solidFill>
                <a:srgbClr val="5D76BA"/>
              </a:solidFill>
              <a:prstDash val="solid"/>
              <a:miter lim="800000"/>
            </a:ln>
            <a:effectLst/>
          </p:spPr>
          <p:txBody>
            <a:bodyPr anchor="ctr">
              <a:normAutofit fontScale="25000" lnSpcReduction="20000"/>
            </a:bodyP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defTabSz="514350">
                <a:defRPr/>
              </a:pPr>
              <a:endParaRPr lang="zh-CN" altLang="en-US" sz="1800">
                <a:solidFill>
                  <a:srgbClr val="FFFFFF"/>
                </a:solidFill>
                <a:latin typeface="Arial"/>
                <a:ea typeface="微软雅黑"/>
              </a:endParaRPr>
            </a:p>
          </p:txBody>
        </p:sp>
        <p:sp>
          <p:nvSpPr>
            <p:cNvPr id="62" name="MH_SubTitle_4">
              <a:extLst>
                <a:ext uri="{FF2B5EF4-FFF2-40B4-BE49-F238E27FC236}">
                  <a16:creationId xmlns:a16="http://schemas.microsoft.com/office/drawing/2014/main" id="{AE8170FE-C3A7-4F70-AE16-33DB7722947C}"/>
                </a:ext>
              </a:extLst>
            </p:cNvPr>
            <p:cNvSpPr>
              <a:spLocks noChangeArrowheads="1"/>
            </p:cNvSpPr>
            <p:nvPr/>
          </p:nvSpPr>
          <p:spPr bwMode="auto">
            <a:xfrm>
              <a:off x="5344035" y="3161541"/>
              <a:ext cx="2101270" cy="24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zh-CN" altLang="en-US" sz="1500" b="1" kern="0">
                  <a:solidFill>
                    <a:srgbClr val="000000"/>
                  </a:solidFill>
                  <a:latin typeface="Arial"/>
                  <a:ea typeface="微软雅黑"/>
                </a:rPr>
                <a:t>中成药</a:t>
              </a:r>
              <a:endParaRPr lang="en-US" altLang="zh-CN" sz="1500" b="1" kern="0">
                <a:solidFill>
                  <a:srgbClr val="000000"/>
                </a:solidFill>
                <a:latin typeface="Arial"/>
                <a:ea typeface="微软雅黑"/>
              </a:endParaRPr>
            </a:p>
          </p:txBody>
        </p:sp>
        <p:sp>
          <p:nvSpPr>
            <p:cNvPr id="63" name="MH_Text_4">
              <a:extLst>
                <a:ext uri="{FF2B5EF4-FFF2-40B4-BE49-F238E27FC236}">
                  <a16:creationId xmlns:a16="http://schemas.microsoft.com/office/drawing/2014/main" id="{128780F8-8C01-429D-B1E9-408227D56CAE}"/>
                </a:ext>
              </a:extLst>
            </p:cNvPr>
            <p:cNvSpPr/>
            <p:nvPr/>
          </p:nvSpPr>
          <p:spPr>
            <a:xfrm>
              <a:off x="5383449" y="3452941"/>
              <a:ext cx="1395725" cy="1047622"/>
            </a:xfrm>
            <a:prstGeom prst="rect">
              <a:avLst/>
            </a:prstGeom>
          </p:spPr>
          <p:txBody>
            <a:bodyPr>
              <a:no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214313" indent="-214313" defTabSz="514350">
                <a:lnSpc>
                  <a:spcPct val="150000"/>
                </a:lnSpc>
                <a:buFont typeface="Arial" panose="020b0604020202020204" pitchFamily="34" charset="0"/>
                <a:buChar char="•"/>
                <a:defRPr/>
              </a:pPr>
              <a:r>
                <a:rPr lang="zh-CN" altLang="en-US" sz="1100">
                  <a:solidFill>
                    <a:srgbClr val="000000"/>
                  </a:solidFill>
                  <a:latin typeface="Arial" panose="020b0604020202020204" pitchFamily="34" charset="0"/>
                  <a:ea typeface="微软雅黑" panose="020b0503020204020204" pitchFamily="34" charset="-122"/>
                  <a:cs typeface="Arial" panose="020b0604020202020204" pitchFamily="34" charset="0"/>
                </a:rPr>
                <a:t>养血清脑颗粒</a:t>
              </a:r>
              <a:endParaRPr lang="en-US" altLang="zh-CN" sz="110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214313" indent="-214313" defTabSz="514350">
                <a:lnSpc>
                  <a:spcPct val="150000"/>
                </a:lnSpc>
                <a:buFont typeface="Arial" panose="020b0604020202020204" pitchFamily="34" charset="0"/>
                <a:buChar char="•"/>
                <a:defRPr/>
              </a:pPr>
              <a:r>
                <a:rPr lang="zh-CN" altLang="en-US" sz="1100">
                  <a:solidFill>
                    <a:srgbClr val="000000"/>
                  </a:solidFill>
                  <a:latin typeface="Arial" panose="020b0604020202020204" pitchFamily="34" charset="0"/>
                  <a:ea typeface="微软雅黑" panose="020b0503020204020204" pitchFamily="34" charset="-122"/>
                  <a:cs typeface="Arial" panose="020b0604020202020204" pitchFamily="34" charset="0"/>
                </a:rPr>
                <a:t>消栓肠溶胶囊</a:t>
              </a:r>
              <a:endParaRPr lang="en-US" altLang="zh-CN" sz="1100">
                <a:solidFill>
                  <a:srgbClr val="000000"/>
                </a:solidFill>
                <a:latin typeface="Arial" panose="020b0604020202020204" pitchFamily="34" charset="0"/>
                <a:ea typeface="微软雅黑" panose="020b0503020204020204" pitchFamily="34" charset="-122"/>
                <a:cs typeface="Arial" panose="020b0604020202020204" pitchFamily="34" charset="0"/>
              </a:endParaRPr>
            </a:p>
            <a:p>
              <a:pPr marL="214313" indent="-214313" defTabSz="514350">
                <a:lnSpc>
                  <a:spcPct val="150000"/>
                </a:lnSpc>
                <a:buFont typeface="Arial" panose="020b0604020202020204" pitchFamily="34" charset="0"/>
                <a:buChar char="•"/>
                <a:defRPr/>
              </a:pPr>
              <a:r>
                <a:rPr lang="zh-CN" altLang="en-US" sz="1100">
                  <a:solidFill>
                    <a:srgbClr val="000000"/>
                  </a:solidFill>
                  <a:latin typeface="Arial" panose="020b0604020202020204" pitchFamily="34" charset="0"/>
                  <a:ea typeface="微软雅黑" panose="020b0503020204020204" pitchFamily="34" charset="-122"/>
                  <a:cs typeface="Arial" panose="020b0604020202020204" pitchFamily="34" charset="0"/>
                </a:rPr>
                <a:t>脑心通</a:t>
              </a:r>
              <a:endParaRPr lang="en-US" altLang="zh-CN" sz="110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1" name="文本框 70">
            <a:extLst>
              <a:ext uri="{FF2B5EF4-FFF2-40B4-BE49-F238E27FC236}">
                <a16:creationId xmlns:a16="http://schemas.microsoft.com/office/drawing/2014/main" id="{9C72FDCF-FDA3-4EE7-86B1-34D7056BE564}"/>
              </a:ext>
            </a:extLst>
          </p:cNvPr>
          <p:cNvSpPr txBox="1"/>
          <p:nvPr/>
        </p:nvSpPr>
        <p:spPr>
          <a:xfrm>
            <a:off x="6096875" y="4791157"/>
            <a:ext cx="2798487" cy="273408"/>
          </a:xfrm>
          <a:prstGeom prst="rect">
            <a:avLst/>
          </a:prstGeom>
          <a:noFill/>
        </p:spPr>
        <p:txBody>
          <a:bodyPr wrap="square">
            <a:spAutoFit/>
          </a:bodyPr>
          <a:lstStyle/>
          <a:p>
            <a:pPr algn="r">
              <a:lnSpc>
                <a:spcPts val="1600"/>
              </a:lnSpc>
              <a:tabLst>
                <a:tab pos="1752556"/>
              </a:tabLst>
            </a:pP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中国卒中杂志</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.2021,16(4):376-389.</a:t>
            </a:r>
          </a:p>
        </p:txBody>
      </p:sp>
      <p:pic>
        <p:nvPicPr>
          <p:cNvPr id="72" name="New picture"/>
          <p:cNvPicPr>
            <a:picLocks noGrp="1" noSelect="1" noResize="1"/>
          </p:cNvPicPr>
          <p:nvPr/>
        </p:nvPicPr>
        <p:blipFill>
          <a:blip r:embed="rId2"/>
          <a:stretch>
            <a:fillRect/>
          </a:stretch>
        </p:blipFill>
        <p:spPr>
          <a:xfrm>
            <a:off x="3879850" y="4978400"/>
            <a:ext cx="1384300" cy="165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标题 1">
            <a:extLst>
              <a:ext uri="{FF2B5EF4-FFF2-40B4-BE49-F238E27FC236}">
                <a16:creationId xmlns:a16="http://schemas.microsoft.com/office/drawing/2014/main" id="{7D26CAAD-2C2A-45C5-9316-03D3B352D4B0}"/>
              </a:ext>
            </a:extLst>
          </p:cNvPr>
          <p:cNvSpPr>
            <a:spLocks noGrp="1"/>
          </p:cNvSpPr>
          <p:nvPr>
            <p:ph type="title" idx="4294967295"/>
          </p:nvPr>
        </p:nvSpPr>
        <p:spPr>
          <a:xfrm>
            <a:off x="7469188" y="365125"/>
            <a:ext cx="1674812" cy="1096963"/>
          </a:xfrm>
        </p:spPr>
        <p:txBody>
          <a:bodyPr>
            <a:normAutofit/>
          </a:bodyPr>
          <a:lstStyle/>
          <a:p>
            <a:r>
              <a:rPr lang="zh-CN" altLang="en-US" sz="3600" b="1">
                <a:solidFill>
                  <a:srgbClr val="4F9FB5"/>
                </a:solidFill>
                <a:latin typeface="微软雅黑" panose="020b0503020204020204" pitchFamily="34" charset="-122"/>
                <a:ea typeface="微软雅黑" panose="020b0503020204020204" pitchFamily="34" charset="-122"/>
              </a:rPr>
              <a:t>目  录</a:t>
            </a:r>
          </a:p>
        </p:txBody>
      </p:sp>
      <p:graphicFrame>
        <p:nvGraphicFramePr>
          <p:cNvPr id="3" name="内容占位符 2">
            <a:extLst>
              <a:ext uri="{FF2B5EF4-FFF2-40B4-BE49-F238E27FC236}">
                <a16:creationId xmlns:a16="http://schemas.microsoft.com/office/drawing/2014/main" id="{88B3E1BC-68CF-4927-9B56-BE5282DC3DD6}"/>
              </a:ext>
            </a:extLst>
          </p:cNvPr>
          <p:cNvGraphicFramePr>
            <a:graphicFrameLocks noGrp="1"/>
          </p:cNvGraphicFramePr>
          <p:nvPr>
            <p:ph idx="4294967295"/>
            <p:extLst>
              <p:ext uri="{D42A27DB-BD31-4B8C-83A1-F6EECF244321}">
                <p14:modId xmlns:p14="http://schemas.microsoft.com/office/powerpoint/2010/main" val="479560004"/>
              </p:ext>
            </p:extLst>
          </p:nvPr>
        </p:nvGraphicFramePr>
        <p:xfrm>
          <a:off x="1697566" y="1127125"/>
          <a:ext cx="5754159" cy="2882900"/>
        </p:xfrm>
        <a:graphic>
          <a:graphicData uri="http://schemas.openxmlformats.org/drawingml/2006/diagram">
            <dgm:relIds xmlns:dgm="http://schemas.openxmlformats.org/drawingml/2006/diagram" r:dm="rId3" r:lo="rId4" r:qs="rId5" r:cs="rId6"/>
          </a:graphicData>
        </a:graphic>
      </p:graphicFrame>
      <p:pic>
        <p:nvPicPr>
          <p:cNvPr id="10250" name="New picture"/>
          <p:cNvPicPr>
            <a:picLocks noGrp="1" noSelect="1" noResize="1"/>
          </p:cNvPicPr>
          <p:nvPr/>
        </p:nvPicPr>
        <p:blipFill>
          <a:blip r:embed="rId7"/>
          <a:stretch>
            <a:fillRect/>
          </a:stretch>
        </p:blipFill>
        <p:spPr>
          <a:xfrm>
            <a:off x="3879850" y="4978400"/>
            <a:ext cx="1384300" cy="165100"/>
          </a:xfrm>
          <a:prstGeom prst="rect">
            <a:avLst/>
          </a:prstGeom>
        </p:spPr>
      </p:pic>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标题 1">
            <a:extLst>
              <a:ext uri="{FF2B5EF4-FFF2-40B4-BE49-F238E27FC236}">
                <a16:creationId xmlns:a16="http://schemas.microsoft.com/office/drawing/2014/main" id="{2AEBAD50-F56E-490F-BBD3-E3C1BDB5EEDE}"/>
              </a:ext>
            </a:extLst>
          </p:cNvPr>
          <p:cNvSpPr txBox="1"/>
          <p:nvPr/>
        </p:nvSpPr>
        <p:spPr>
          <a:xfrm>
            <a:off x="705775" y="72456"/>
            <a:ext cx="6303169" cy="4418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1800" b="1">
                <a:latin typeface="微软雅黑" panose="020b0503020204020204" pitchFamily="34" charset="-122"/>
                <a:ea typeface="微软雅黑" panose="020b0503020204020204" pitchFamily="34" charset="-122"/>
              </a:rPr>
              <a:t>国家</a:t>
            </a:r>
            <a:r>
              <a:rPr lang="en-US" altLang="zh-CN" sz="1800" b="1">
                <a:latin typeface="微软雅黑" panose="020b0503020204020204" pitchFamily="34" charset="-122"/>
                <a:ea typeface="微软雅黑" panose="020b0503020204020204" pitchFamily="34" charset="-122"/>
              </a:rPr>
              <a:t>Ⅰ</a:t>
            </a:r>
            <a:r>
              <a:rPr lang="zh-CN" altLang="en-US" sz="1800" b="1">
                <a:latin typeface="微软雅黑" panose="020b0503020204020204" pitchFamily="34" charset="-122"/>
                <a:ea typeface="微软雅黑" panose="020b0503020204020204" pitchFamily="34" charset="-122"/>
              </a:rPr>
              <a:t>类新药恩必普被认知方面指南、共识推荐</a:t>
            </a:r>
          </a:p>
        </p:txBody>
      </p:sp>
      <p:grpSp>
        <p:nvGrpSpPr>
          <p:cNvPr id="3" name="组合 2">
            <a:extLst>
              <a:ext uri="{FF2B5EF4-FFF2-40B4-BE49-F238E27FC236}">
                <a16:creationId xmlns:a16="http://schemas.microsoft.com/office/drawing/2014/main" id="{B46FB67B-9F8F-4EC4-8D93-6761831128D7}"/>
              </a:ext>
            </a:extLst>
          </p:cNvPr>
          <p:cNvGrpSpPr/>
          <p:nvPr/>
        </p:nvGrpSpPr>
        <p:grpSpPr>
          <a:xfrm>
            <a:off x="783998" y="949114"/>
            <a:ext cx="7581333" cy="3172830"/>
            <a:chOff x="1883531" y="1770310"/>
            <a:chExt cx="8424937" cy="3317379"/>
          </a:xfrm>
        </p:grpSpPr>
        <p:grpSp>
          <p:nvGrpSpPr>
            <p:cNvPr id="7" name="组合 6">
              <a:extLst>
                <a:ext uri="{FF2B5EF4-FFF2-40B4-BE49-F238E27FC236}">
                  <a16:creationId xmlns:a16="http://schemas.microsoft.com/office/drawing/2014/main" id="{74E86576-9C74-48E7-BF12-932F3B1E9767}"/>
                </a:ext>
              </a:extLst>
            </p:cNvPr>
            <p:cNvGrpSpPr/>
            <p:nvPr/>
          </p:nvGrpSpPr>
          <p:grpSpPr>
            <a:xfrm>
              <a:off x="1883531" y="1770310"/>
              <a:ext cx="7678428" cy="1462740"/>
              <a:chOff x="395535" y="999331"/>
              <a:chExt cx="7678428" cy="1462740"/>
            </a:xfrm>
          </p:grpSpPr>
          <p:sp>
            <p:nvSpPr>
              <p:cNvPr id="11" name="MH_Text_1">
                <a:extLst>
                  <a:ext uri="{FF2B5EF4-FFF2-40B4-BE49-F238E27FC236}">
                    <a16:creationId xmlns:a16="http://schemas.microsoft.com/office/drawing/2014/main" id="{2CC3BCEE-CFF0-4AAF-902C-45496438622C}"/>
                  </a:ext>
                </a:extLst>
              </p:cNvPr>
              <p:cNvSpPr/>
              <p:nvPr/>
            </p:nvSpPr>
            <p:spPr>
              <a:xfrm>
                <a:off x="395535" y="1426846"/>
                <a:ext cx="7678428" cy="1035225"/>
              </a:xfrm>
              <a:prstGeom prst="rect">
                <a:avLst/>
              </a:prstGeom>
              <a:noFill/>
              <a:ln w="12700" cap="flat" cmpd="sng" algn="ctr">
                <a:solidFill>
                  <a:srgbClr val="4F9FB5"/>
                </a:solidFill>
                <a:prstDash val="solid"/>
                <a:miter lim="800000"/>
              </a:ln>
              <a:effectLst/>
            </p:spPr>
            <p:txBody>
              <a:bodyPr anchor="ctr">
                <a:norm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nSpc>
                    <a:spcPct val="120000"/>
                  </a:lnSpc>
                </a:pPr>
                <a:r>
                  <a:rPr lang="en-US" altLang="zh-CN" sz="1600">
                    <a:latin typeface="Arial" panose="020b0604020202020204" pitchFamily="34" charset="0"/>
                    <a:ea typeface="微软雅黑" panose="020b0503020204020204" pitchFamily="34" charset="-122"/>
                    <a:cs typeface="Arial" panose="020b0604020202020204" pitchFamily="34" charset="0"/>
                  </a:rPr>
                  <a:t>6</a:t>
                </a:r>
                <a:r>
                  <a:rPr lang="zh-CN" altLang="en-US" sz="1600">
                    <a:latin typeface="Arial" panose="020b0604020202020204" pitchFamily="34" charset="0"/>
                    <a:ea typeface="微软雅黑" panose="020b0503020204020204" pitchFamily="34" charset="-122"/>
                    <a:cs typeface="Arial" panose="020b0604020202020204" pitchFamily="34" charset="0"/>
                  </a:rPr>
                  <a:t>个月的丁苯酞治疗有助于改善脑小血管病相关的轻度</a:t>
                </a:r>
                <a:r>
                  <a:rPr lang="en-US" altLang="zh-CN" sz="1600">
                    <a:latin typeface="Arial" panose="020b0604020202020204" pitchFamily="34" charset="0"/>
                    <a:ea typeface="微软雅黑" panose="020b0503020204020204" pitchFamily="34" charset="-122"/>
                    <a:cs typeface="Arial" panose="020b0604020202020204" pitchFamily="34" charset="0"/>
                  </a:rPr>
                  <a:t>VCI</a:t>
                </a:r>
                <a:r>
                  <a:rPr lang="zh-CN" altLang="en-US" sz="1600">
                    <a:latin typeface="Arial" panose="020b0604020202020204" pitchFamily="34" charset="0"/>
                    <a:ea typeface="微软雅黑" panose="020b0503020204020204" pitchFamily="34" charset="-122"/>
                    <a:cs typeface="Arial" panose="020b0604020202020204" pitchFamily="34" charset="0"/>
                  </a:rPr>
                  <a:t>患者的认知功能</a:t>
                </a:r>
                <a:endParaRPr lang="zh-CN" altLang="en-US" sz="1600" b="1">
                  <a:latin typeface="Arial" panose="020b0604020202020204" pitchFamily="34" charset="0"/>
                  <a:ea typeface="微软雅黑" panose="020b0503020204020204" pitchFamily="34" charset="-122"/>
                  <a:cs typeface="Arial" panose="020b0604020202020204" pitchFamily="34" charset="0"/>
                </a:endParaRPr>
              </a:p>
            </p:txBody>
          </p:sp>
          <p:sp>
            <p:nvSpPr>
              <p:cNvPr id="12" name="MH_SubTitle_1">
                <a:extLst>
                  <a:ext uri="{FF2B5EF4-FFF2-40B4-BE49-F238E27FC236}">
                    <a16:creationId xmlns:a16="http://schemas.microsoft.com/office/drawing/2014/main" id="{20F65E39-8F93-41BC-B3B8-1B21CBA89CFF}"/>
                  </a:ext>
                </a:extLst>
              </p:cNvPr>
              <p:cNvSpPr/>
              <p:nvPr/>
            </p:nvSpPr>
            <p:spPr>
              <a:xfrm>
                <a:off x="395535" y="999331"/>
                <a:ext cx="4757737" cy="422672"/>
              </a:xfrm>
              <a:custGeom>
                <a:gdLst>
                  <a:gd name="connsiteX0" fmla="*/ 4441454 w 4758105"/>
                  <a:gd name="connsiteY0" fmla="*/ 563487 h 563709"/>
                  <a:gd name="connsiteX1" fmla="*/ 4549542 w 4758105"/>
                  <a:gd name="connsiteY1" fmla="*/ 563487 h 563709"/>
                  <a:gd name="connsiteX2" fmla="*/ 4549460 w 4758105"/>
                  <a:gd name="connsiteY2" fmla="*/ 563709 h 563709"/>
                  <a:gd name="connsiteX3" fmla="*/ 4441372 w 4758105"/>
                  <a:gd name="connsiteY3" fmla="*/ 563709 h 563709"/>
                  <a:gd name="connsiteX4" fmla="*/ 82 w 4758105"/>
                  <a:gd name="connsiteY4" fmla="*/ 563487 h 563709"/>
                  <a:gd name="connsiteX5" fmla="*/ 108170 w 4758105"/>
                  <a:gd name="connsiteY5" fmla="*/ 563487 h 563709"/>
                  <a:gd name="connsiteX6" fmla="*/ 108088 w 4758105"/>
                  <a:gd name="connsiteY6" fmla="*/ 563709 h 563709"/>
                  <a:gd name="connsiteX7" fmla="*/ 0 w 4758105"/>
                  <a:gd name="connsiteY7" fmla="*/ 563709 h 563709"/>
                  <a:gd name="connsiteX8" fmla="*/ 4758023 w 4758105"/>
                  <a:gd name="connsiteY8" fmla="*/ 221 h 563709"/>
                  <a:gd name="connsiteX9" fmla="*/ 4758105 w 4758105"/>
                  <a:gd name="connsiteY9" fmla="*/ 221 h 563709"/>
                  <a:gd name="connsiteX10" fmla="*/ 4758105 w 4758105"/>
                  <a:gd name="connsiteY10" fmla="*/ 563487 h 563709"/>
                  <a:gd name="connsiteX11" fmla="*/ 4549542 w 4758105"/>
                  <a:gd name="connsiteY11" fmla="*/ 563487 h 563709"/>
                  <a:gd name="connsiteX12" fmla="*/ 316651 w 4758105"/>
                  <a:gd name="connsiteY12" fmla="*/ 221 h 563709"/>
                  <a:gd name="connsiteX13" fmla="*/ 4649935 w 4758105"/>
                  <a:gd name="connsiteY13" fmla="*/ 221 h 563709"/>
                  <a:gd name="connsiteX14" fmla="*/ 4441454 w 4758105"/>
                  <a:gd name="connsiteY14" fmla="*/ 563487 h 563709"/>
                  <a:gd name="connsiteX15" fmla="*/ 108170 w 4758105"/>
                  <a:gd name="connsiteY15" fmla="*/ 563487 h 563709"/>
                  <a:gd name="connsiteX16" fmla="*/ 0 w 4758105"/>
                  <a:gd name="connsiteY16" fmla="*/ 221 h 563709"/>
                  <a:gd name="connsiteX17" fmla="*/ 208563 w 4758105"/>
                  <a:gd name="connsiteY17" fmla="*/ 221 h 563709"/>
                  <a:gd name="connsiteX18" fmla="*/ 82 w 4758105"/>
                  <a:gd name="connsiteY18" fmla="*/ 563487 h 563709"/>
                  <a:gd name="connsiteX19" fmla="*/ 0 w 4758105"/>
                  <a:gd name="connsiteY19" fmla="*/ 563487 h 563709"/>
                  <a:gd name="connsiteX20" fmla="*/ 4650017 w 4758105"/>
                  <a:gd name="connsiteY20" fmla="*/ 0 h 563709"/>
                  <a:gd name="connsiteX21" fmla="*/ 4758105 w 4758105"/>
                  <a:gd name="connsiteY21" fmla="*/ 0 h 563709"/>
                  <a:gd name="connsiteX22" fmla="*/ 4758023 w 4758105"/>
                  <a:gd name="connsiteY22" fmla="*/ 221 h 563709"/>
                  <a:gd name="connsiteX23" fmla="*/ 4649935 w 4758105"/>
                  <a:gd name="connsiteY23" fmla="*/ 221 h 563709"/>
                  <a:gd name="connsiteX24" fmla="*/ 208645 w 4758105"/>
                  <a:gd name="connsiteY24" fmla="*/ 0 h 563709"/>
                  <a:gd name="connsiteX25" fmla="*/ 316733 w 4758105"/>
                  <a:gd name="connsiteY25" fmla="*/ 0 h 563709"/>
                  <a:gd name="connsiteX26" fmla="*/ 316651 w 4758105"/>
                  <a:gd name="connsiteY26" fmla="*/ 221 h 563709"/>
                  <a:gd name="connsiteX27" fmla="*/ 208563 w 4758105"/>
                  <a:gd name="connsiteY27" fmla="*/ 221 h 56370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8105" h="563709">
                    <a:moveTo>
                      <a:pt x="4441454" y="563487"/>
                    </a:moveTo>
                    <a:lnTo>
                      <a:pt x="4549542" y="563487"/>
                    </a:lnTo>
                    <a:lnTo>
                      <a:pt x="4549460" y="563709"/>
                    </a:lnTo>
                    <a:lnTo>
                      <a:pt x="4441372" y="563709"/>
                    </a:lnTo>
                    <a:close/>
                    <a:moveTo>
                      <a:pt x="82" y="563487"/>
                    </a:moveTo>
                    <a:lnTo>
                      <a:pt x="108170" y="563487"/>
                    </a:lnTo>
                    <a:lnTo>
                      <a:pt x="108088" y="563709"/>
                    </a:lnTo>
                    <a:lnTo>
                      <a:pt x="0" y="563709"/>
                    </a:lnTo>
                    <a:close/>
                    <a:moveTo>
                      <a:pt x="4758023" y="221"/>
                    </a:moveTo>
                    <a:lnTo>
                      <a:pt x="4758105" y="221"/>
                    </a:lnTo>
                    <a:lnTo>
                      <a:pt x="4758105" y="563487"/>
                    </a:lnTo>
                    <a:lnTo>
                      <a:pt x="4549542" y="563487"/>
                    </a:lnTo>
                    <a:close/>
                    <a:moveTo>
                      <a:pt x="316651" y="221"/>
                    </a:moveTo>
                    <a:lnTo>
                      <a:pt x="4649935" y="221"/>
                    </a:lnTo>
                    <a:lnTo>
                      <a:pt x="4441454" y="563487"/>
                    </a:lnTo>
                    <a:lnTo>
                      <a:pt x="108170" y="563487"/>
                    </a:lnTo>
                    <a:close/>
                    <a:moveTo>
                      <a:pt x="0" y="221"/>
                    </a:moveTo>
                    <a:lnTo>
                      <a:pt x="208563" y="221"/>
                    </a:lnTo>
                    <a:lnTo>
                      <a:pt x="82" y="563487"/>
                    </a:lnTo>
                    <a:lnTo>
                      <a:pt x="0" y="563487"/>
                    </a:lnTo>
                    <a:close/>
                    <a:moveTo>
                      <a:pt x="4650017" y="0"/>
                    </a:moveTo>
                    <a:lnTo>
                      <a:pt x="4758105" y="0"/>
                    </a:lnTo>
                    <a:lnTo>
                      <a:pt x="4758023" y="221"/>
                    </a:lnTo>
                    <a:lnTo>
                      <a:pt x="4649935" y="221"/>
                    </a:lnTo>
                    <a:close/>
                    <a:moveTo>
                      <a:pt x="208645" y="0"/>
                    </a:moveTo>
                    <a:lnTo>
                      <a:pt x="316733" y="0"/>
                    </a:lnTo>
                    <a:lnTo>
                      <a:pt x="316651" y="221"/>
                    </a:lnTo>
                    <a:lnTo>
                      <a:pt x="208563" y="221"/>
                    </a:lnTo>
                    <a:close/>
                  </a:path>
                </a:pathLst>
              </a:custGeom>
              <a:solidFill>
                <a:srgbClr val="4F9FB5"/>
              </a:solidFill>
              <a:ln w="12700" cap="flat" cmpd="sng" algn="ctr">
                <a:noFill/>
                <a:prstDash val="solid"/>
                <a:miter lim="800000"/>
              </a:ln>
              <a:effectLst/>
            </p:spPr>
            <p:txBody>
              <a:bodyPr anchor="ctr">
                <a:norm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defRPr/>
                </a:pPr>
                <a:r>
                  <a:rPr lang="en-US" altLang="zh-CN" sz="1350" b="1" kern="0">
                    <a:solidFill>
                      <a:srgbClr val="FFFFFF"/>
                    </a:solidFill>
                    <a:latin typeface="Arial" panose="020b0604020202020204" pitchFamily="34" charset="0"/>
                    <a:ea typeface="微软雅黑" panose="020b0503020204020204" pitchFamily="34" charset="-122"/>
                    <a:cs typeface="Arial" panose="020b0604020202020204" pitchFamily="34" charset="0"/>
                  </a:rPr>
                  <a:t>《2019</a:t>
                </a:r>
                <a:r>
                  <a:rPr lang="zh-CN" altLang="en-US" sz="1350" b="1" kern="0">
                    <a:solidFill>
                      <a:srgbClr val="FFFFFF"/>
                    </a:solidFill>
                    <a:latin typeface="Arial" panose="020b0604020202020204" pitchFamily="34" charset="0"/>
                    <a:ea typeface="微软雅黑" panose="020b0503020204020204" pitchFamily="34" charset="-122"/>
                    <a:cs typeface="Arial" panose="020b0604020202020204" pitchFamily="34" charset="0"/>
                  </a:rPr>
                  <a:t>年中国血管性认知障碍诊治指南</a:t>
                </a:r>
                <a:r>
                  <a:rPr lang="en-US" altLang="zh-CN" sz="1350" b="1" kern="0">
                    <a:solidFill>
                      <a:srgbClr val="FFFFFF"/>
                    </a:solidFill>
                    <a:latin typeface="Arial" panose="020b0604020202020204" pitchFamily="34" charset="0"/>
                    <a:ea typeface="微软雅黑" panose="020b0503020204020204" pitchFamily="34" charset="-122"/>
                    <a:cs typeface="Arial" panose="020b0604020202020204" pitchFamily="34" charset="0"/>
                  </a:rPr>
                  <a:t>》</a:t>
                </a:r>
              </a:p>
            </p:txBody>
          </p:sp>
        </p:grpSp>
        <p:grpSp>
          <p:nvGrpSpPr>
            <p:cNvPr id="8" name="组合 7">
              <a:extLst>
                <a:ext uri="{FF2B5EF4-FFF2-40B4-BE49-F238E27FC236}">
                  <a16:creationId xmlns:a16="http://schemas.microsoft.com/office/drawing/2014/main" id="{9B7634E1-D8DF-41DA-AF9C-C971282F5DF6}"/>
                </a:ext>
              </a:extLst>
            </p:cNvPr>
            <p:cNvGrpSpPr/>
            <p:nvPr/>
          </p:nvGrpSpPr>
          <p:grpSpPr>
            <a:xfrm>
              <a:off x="3174243" y="3731003"/>
              <a:ext cx="7134225" cy="1356686"/>
              <a:chOff x="827584" y="2943547"/>
              <a:chExt cx="7134225" cy="1356686"/>
            </a:xfrm>
          </p:grpSpPr>
          <p:sp>
            <p:nvSpPr>
              <p:cNvPr id="9" name="MH_Text_1">
                <a:extLst>
                  <a:ext uri="{FF2B5EF4-FFF2-40B4-BE49-F238E27FC236}">
                    <a16:creationId xmlns:a16="http://schemas.microsoft.com/office/drawing/2014/main" id="{76609FA3-71BB-456D-9316-93E8E2A86287}"/>
                  </a:ext>
                </a:extLst>
              </p:cNvPr>
              <p:cNvSpPr/>
              <p:nvPr/>
            </p:nvSpPr>
            <p:spPr>
              <a:xfrm>
                <a:off x="827584" y="3359119"/>
                <a:ext cx="7134225" cy="941114"/>
              </a:xfrm>
              <a:prstGeom prst="rect">
                <a:avLst/>
              </a:prstGeom>
              <a:noFill/>
              <a:ln w="12700" cap="flat" cmpd="sng" algn="ctr">
                <a:solidFill>
                  <a:srgbClr val="4F9FB5"/>
                </a:solidFill>
                <a:prstDash val="solid"/>
                <a:miter lim="800000"/>
              </a:ln>
              <a:effectLst/>
            </p:spPr>
            <p:txBody>
              <a:bodyPr anchor="ctr">
                <a:norm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r>
                  <a:rPr lang="zh-CN" altLang="en-US" sz="1500">
                    <a:latin typeface="Arial" panose="020b0604020202020204" pitchFamily="34" charset="0"/>
                    <a:ea typeface="微软雅黑" panose="020b0503020204020204" pitchFamily="34" charset="-122"/>
                    <a:cs typeface="Arial" panose="020b0604020202020204" pitchFamily="34" charset="0"/>
                  </a:rPr>
                  <a:t>丁苯酞对改善卒中后认知障碍可能有效 </a:t>
                </a:r>
                <a:r>
                  <a:rPr lang="en-US" altLang="zh-CN" sz="1500" b="1">
                    <a:latin typeface="Arial" panose="020b0604020202020204" pitchFamily="34" charset="0"/>
                    <a:ea typeface="微软雅黑" panose="020b0503020204020204" pitchFamily="34" charset="-122"/>
                    <a:cs typeface="Arial" panose="020b0604020202020204" pitchFamily="34" charset="0"/>
                  </a:rPr>
                  <a:t>(Ⅱb</a:t>
                </a:r>
                <a:r>
                  <a:rPr lang="zh-CN" altLang="en-US" sz="1500" b="1">
                    <a:latin typeface="Arial" panose="020b0604020202020204" pitchFamily="34" charset="0"/>
                    <a:ea typeface="微软雅黑" panose="020b0503020204020204" pitchFamily="34" charset="-122"/>
                    <a:cs typeface="Arial" panose="020b0604020202020204" pitchFamily="34" charset="0"/>
                  </a:rPr>
                  <a:t>级推荐，</a:t>
                </a:r>
                <a:r>
                  <a:rPr lang="en-US" altLang="zh-CN" sz="1500" b="1">
                    <a:latin typeface="Arial" panose="020b0604020202020204" pitchFamily="34" charset="0"/>
                    <a:ea typeface="微软雅黑" panose="020b0503020204020204" pitchFamily="34" charset="-122"/>
                    <a:cs typeface="Arial" panose="020b0604020202020204" pitchFamily="34" charset="0"/>
                  </a:rPr>
                  <a:t>B</a:t>
                </a:r>
                <a:r>
                  <a:rPr lang="zh-CN" altLang="en-US" sz="1500" b="1">
                    <a:latin typeface="Arial" panose="020b0604020202020204" pitchFamily="34" charset="0"/>
                    <a:ea typeface="微软雅黑" panose="020b0503020204020204" pitchFamily="34" charset="-122"/>
                    <a:cs typeface="Arial" panose="020b0604020202020204" pitchFamily="34" charset="0"/>
                  </a:rPr>
                  <a:t>级证据</a:t>
                </a:r>
                <a:r>
                  <a:rPr lang="en-US" altLang="zh-CN" sz="1500" b="1">
                    <a:latin typeface="Arial" panose="020b0604020202020204" pitchFamily="34" charset="0"/>
                    <a:ea typeface="微软雅黑" panose="020b0503020204020204" pitchFamily="34" charset="-122"/>
                    <a:cs typeface="Arial" panose="020b0604020202020204" pitchFamily="34" charset="0"/>
                  </a:rPr>
                  <a:t>)</a:t>
                </a:r>
                <a:endParaRPr lang="zh-CN" altLang="en-US" sz="1500" b="1">
                  <a:latin typeface="Arial" panose="020b0604020202020204" pitchFamily="34" charset="0"/>
                  <a:ea typeface="微软雅黑" panose="020b0503020204020204" pitchFamily="34" charset="-122"/>
                  <a:cs typeface="Arial" panose="020b0604020202020204" pitchFamily="34" charset="0"/>
                </a:endParaRPr>
              </a:p>
            </p:txBody>
          </p:sp>
          <p:sp>
            <p:nvSpPr>
              <p:cNvPr id="10" name="MH_SubTitle_1">
                <a:extLst>
                  <a:ext uri="{FF2B5EF4-FFF2-40B4-BE49-F238E27FC236}">
                    <a16:creationId xmlns:a16="http://schemas.microsoft.com/office/drawing/2014/main" id="{967C65A2-51C4-4EFD-860A-95F23BE0AFDD}"/>
                  </a:ext>
                </a:extLst>
              </p:cNvPr>
              <p:cNvSpPr/>
              <p:nvPr/>
            </p:nvSpPr>
            <p:spPr>
              <a:xfrm>
                <a:off x="3198639" y="2943547"/>
                <a:ext cx="4757737" cy="422672"/>
              </a:xfrm>
              <a:custGeom>
                <a:gdLst>
                  <a:gd name="connsiteX0" fmla="*/ 4441454 w 4758105"/>
                  <a:gd name="connsiteY0" fmla="*/ 563487 h 563709"/>
                  <a:gd name="connsiteX1" fmla="*/ 4549542 w 4758105"/>
                  <a:gd name="connsiteY1" fmla="*/ 563487 h 563709"/>
                  <a:gd name="connsiteX2" fmla="*/ 4549460 w 4758105"/>
                  <a:gd name="connsiteY2" fmla="*/ 563709 h 563709"/>
                  <a:gd name="connsiteX3" fmla="*/ 4441372 w 4758105"/>
                  <a:gd name="connsiteY3" fmla="*/ 563709 h 563709"/>
                  <a:gd name="connsiteX4" fmla="*/ 82 w 4758105"/>
                  <a:gd name="connsiteY4" fmla="*/ 563487 h 563709"/>
                  <a:gd name="connsiteX5" fmla="*/ 108170 w 4758105"/>
                  <a:gd name="connsiteY5" fmla="*/ 563487 h 563709"/>
                  <a:gd name="connsiteX6" fmla="*/ 108088 w 4758105"/>
                  <a:gd name="connsiteY6" fmla="*/ 563709 h 563709"/>
                  <a:gd name="connsiteX7" fmla="*/ 0 w 4758105"/>
                  <a:gd name="connsiteY7" fmla="*/ 563709 h 563709"/>
                  <a:gd name="connsiteX8" fmla="*/ 4758023 w 4758105"/>
                  <a:gd name="connsiteY8" fmla="*/ 221 h 563709"/>
                  <a:gd name="connsiteX9" fmla="*/ 4758105 w 4758105"/>
                  <a:gd name="connsiteY9" fmla="*/ 221 h 563709"/>
                  <a:gd name="connsiteX10" fmla="*/ 4758105 w 4758105"/>
                  <a:gd name="connsiteY10" fmla="*/ 563487 h 563709"/>
                  <a:gd name="connsiteX11" fmla="*/ 4549542 w 4758105"/>
                  <a:gd name="connsiteY11" fmla="*/ 563487 h 563709"/>
                  <a:gd name="connsiteX12" fmla="*/ 316651 w 4758105"/>
                  <a:gd name="connsiteY12" fmla="*/ 221 h 563709"/>
                  <a:gd name="connsiteX13" fmla="*/ 4649935 w 4758105"/>
                  <a:gd name="connsiteY13" fmla="*/ 221 h 563709"/>
                  <a:gd name="connsiteX14" fmla="*/ 4441454 w 4758105"/>
                  <a:gd name="connsiteY14" fmla="*/ 563487 h 563709"/>
                  <a:gd name="connsiteX15" fmla="*/ 108170 w 4758105"/>
                  <a:gd name="connsiteY15" fmla="*/ 563487 h 563709"/>
                  <a:gd name="connsiteX16" fmla="*/ 0 w 4758105"/>
                  <a:gd name="connsiteY16" fmla="*/ 221 h 563709"/>
                  <a:gd name="connsiteX17" fmla="*/ 208563 w 4758105"/>
                  <a:gd name="connsiteY17" fmla="*/ 221 h 563709"/>
                  <a:gd name="connsiteX18" fmla="*/ 82 w 4758105"/>
                  <a:gd name="connsiteY18" fmla="*/ 563487 h 563709"/>
                  <a:gd name="connsiteX19" fmla="*/ 0 w 4758105"/>
                  <a:gd name="connsiteY19" fmla="*/ 563487 h 563709"/>
                  <a:gd name="connsiteX20" fmla="*/ 4650017 w 4758105"/>
                  <a:gd name="connsiteY20" fmla="*/ 0 h 563709"/>
                  <a:gd name="connsiteX21" fmla="*/ 4758105 w 4758105"/>
                  <a:gd name="connsiteY21" fmla="*/ 0 h 563709"/>
                  <a:gd name="connsiteX22" fmla="*/ 4758023 w 4758105"/>
                  <a:gd name="connsiteY22" fmla="*/ 221 h 563709"/>
                  <a:gd name="connsiteX23" fmla="*/ 4649935 w 4758105"/>
                  <a:gd name="connsiteY23" fmla="*/ 221 h 563709"/>
                  <a:gd name="connsiteX24" fmla="*/ 208645 w 4758105"/>
                  <a:gd name="connsiteY24" fmla="*/ 0 h 563709"/>
                  <a:gd name="connsiteX25" fmla="*/ 316733 w 4758105"/>
                  <a:gd name="connsiteY25" fmla="*/ 0 h 563709"/>
                  <a:gd name="connsiteX26" fmla="*/ 316651 w 4758105"/>
                  <a:gd name="connsiteY26" fmla="*/ 221 h 563709"/>
                  <a:gd name="connsiteX27" fmla="*/ 208563 w 4758105"/>
                  <a:gd name="connsiteY27" fmla="*/ 221 h 56370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8105" h="563709">
                    <a:moveTo>
                      <a:pt x="4441454" y="563487"/>
                    </a:moveTo>
                    <a:lnTo>
                      <a:pt x="4549542" y="563487"/>
                    </a:lnTo>
                    <a:lnTo>
                      <a:pt x="4549460" y="563709"/>
                    </a:lnTo>
                    <a:lnTo>
                      <a:pt x="4441372" y="563709"/>
                    </a:lnTo>
                    <a:close/>
                    <a:moveTo>
                      <a:pt x="82" y="563487"/>
                    </a:moveTo>
                    <a:lnTo>
                      <a:pt x="108170" y="563487"/>
                    </a:lnTo>
                    <a:lnTo>
                      <a:pt x="108088" y="563709"/>
                    </a:lnTo>
                    <a:lnTo>
                      <a:pt x="0" y="563709"/>
                    </a:lnTo>
                    <a:close/>
                    <a:moveTo>
                      <a:pt x="4758023" y="221"/>
                    </a:moveTo>
                    <a:lnTo>
                      <a:pt x="4758105" y="221"/>
                    </a:lnTo>
                    <a:lnTo>
                      <a:pt x="4758105" y="563487"/>
                    </a:lnTo>
                    <a:lnTo>
                      <a:pt x="4549542" y="563487"/>
                    </a:lnTo>
                    <a:close/>
                    <a:moveTo>
                      <a:pt x="316651" y="221"/>
                    </a:moveTo>
                    <a:lnTo>
                      <a:pt x="4649935" y="221"/>
                    </a:lnTo>
                    <a:lnTo>
                      <a:pt x="4441454" y="563487"/>
                    </a:lnTo>
                    <a:lnTo>
                      <a:pt x="108170" y="563487"/>
                    </a:lnTo>
                    <a:close/>
                    <a:moveTo>
                      <a:pt x="0" y="221"/>
                    </a:moveTo>
                    <a:lnTo>
                      <a:pt x="208563" y="221"/>
                    </a:lnTo>
                    <a:lnTo>
                      <a:pt x="82" y="563487"/>
                    </a:lnTo>
                    <a:lnTo>
                      <a:pt x="0" y="563487"/>
                    </a:lnTo>
                    <a:close/>
                    <a:moveTo>
                      <a:pt x="4650017" y="0"/>
                    </a:moveTo>
                    <a:lnTo>
                      <a:pt x="4758105" y="0"/>
                    </a:lnTo>
                    <a:lnTo>
                      <a:pt x="4758023" y="221"/>
                    </a:lnTo>
                    <a:lnTo>
                      <a:pt x="4649935" y="221"/>
                    </a:lnTo>
                    <a:close/>
                    <a:moveTo>
                      <a:pt x="208645" y="0"/>
                    </a:moveTo>
                    <a:lnTo>
                      <a:pt x="316733" y="0"/>
                    </a:lnTo>
                    <a:lnTo>
                      <a:pt x="316651" y="221"/>
                    </a:lnTo>
                    <a:lnTo>
                      <a:pt x="208563" y="221"/>
                    </a:lnTo>
                    <a:close/>
                  </a:path>
                </a:pathLst>
              </a:custGeom>
              <a:solidFill>
                <a:srgbClr val="4F9FB5"/>
              </a:solidFill>
              <a:ln w="12700" cap="flat" cmpd="sng" algn="ctr">
                <a:noFill/>
                <a:prstDash val="solid"/>
                <a:miter lim="800000"/>
              </a:ln>
              <a:effectLst/>
            </p:spPr>
            <p:txBody>
              <a:bodyPr anchor="ctr">
                <a:norm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defRPr/>
                </a:pPr>
                <a:r>
                  <a:rPr lang="zh-CN" altLang="en-US" sz="1350" b="1" kern="0">
                    <a:solidFill>
                      <a:srgbClr val="FFFFFF"/>
                    </a:solidFill>
                    <a:latin typeface="Arial" panose="020b0604020202020204" pitchFamily="34" charset="0"/>
                    <a:ea typeface="微软雅黑" panose="020b0503020204020204" pitchFamily="34" charset="-122"/>
                    <a:cs typeface="Arial" panose="020b0604020202020204" pitchFamily="34" charset="0"/>
                  </a:rPr>
                  <a:t>卒中后认知障碍管理专家共识</a:t>
                </a:r>
                <a:r>
                  <a:rPr lang="en-US" altLang="zh-CN" sz="1350" b="1" kern="0">
                    <a:solidFill>
                      <a:srgbClr val="FFFFFF"/>
                    </a:solidFill>
                    <a:latin typeface="Arial" panose="020b0604020202020204" pitchFamily="34" charset="0"/>
                    <a:ea typeface="微软雅黑" panose="020b0503020204020204" pitchFamily="34" charset="-122"/>
                    <a:cs typeface="Arial" panose="020b0604020202020204" pitchFamily="34" charset="0"/>
                  </a:rPr>
                  <a:t>(2021)</a:t>
                </a:r>
              </a:p>
            </p:txBody>
          </p:sp>
        </p:grpSp>
      </p:grpSp>
      <p:pic>
        <p:nvPicPr>
          <p:cNvPr id="13"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912331513"/>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图片 4">
            <a:extLst>
              <a:ext uri="{FF2B5EF4-FFF2-40B4-BE49-F238E27FC236}">
                <a16:creationId xmlns:a16="http://schemas.microsoft.com/office/drawing/2014/main" id="{A4D46D96-2244-E131-2B02-80940502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9" y="824345"/>
            <a:ext cx="2914053" cy="3830340"/>
          </a:xfrm>
          <a:prstGeom prst="rect">
            <a:avLst/>
          </a:prstGeom>
        </p:spPr>
      </p:pic>
      <p:sp>
        <p:nvSpPr>
          <p:cNvPr id="6" name="文本框 5">
            <a:extLst>
              <a:ext uri="{FF2B5EF4-FFF2-40B4-BE49-F238E27FC236}">
                <a16:creationId xmlns:a16="http://schemas.microsoft.com/office/drawing/2014/main" id="{D11ADB53-6FFC-5C1B-A394-99A754C96993}"/>
              </a:ext>
            </a:extLst>
          </p:cNvPr>
          <p:cNvSpPr txBox="1"/>
          <p:nvPr/>
        </p:nvSpPr>
        <p:spPr>
          <a:xfrm>
            <a:off x="3912802" y="1308380"/>
            <a:ext cx="4963184" cy="1251336"/>
          </a:xfrm>
          <a:prstGeom prst="roundRect">
            <a:avLst/>
          </a:prstGeom>
          <a:noFill/>
          <a:ln>
            <a:solidFill>
              <a:srgbClr val="27776D"/>
            </a:solidFill>
          </a:ln>
        </p:spPr>
        <p:txBody>
          <a:bodyPr wrap="square" rtlCol="0">
            <a:spAutoFit/>
          </a:bodyPr>
          <a:lstStyle/>
          <a:p>
            <a:pPr algn="ctr">
              <a:lnSpc>
                <a:spcPct val="125000"/>
              </a:lnSpc>
            </a:pPr>
            <a:r>
              <a:rPr lang="en-US" altLang="zh-CN" sz="1100" b="1">
                <a:latin typeface="微软雅黑" panose="020b0503020204020204" pitchFamily="34" charset="-122"/>
                <a:ea typeface="微软雅黑" panose="020b0503020204020204" pitchFamily="34" charset="-122"/>
              </a:rPr>
              <a:t>3-</a:t>
            </a:r>
            <a:r>
              <a:rPr lang="zh-CN" altLang="en-US" sz="1100" b="1">
                <a:latin typeface="微软雅黑" panose="020b0503020204020204" pitchFamily="34" charset="-122"/>
                <a:ea typeface="微软雅黑" panose="020b0503020204020204" pitchFamily="34" charset="-122"/>
              </a:rPr>
              <a:t>正丁基苯酞治疗认知障碍的疗效和安全性：</a:t>
            </a:r>
            <a:endParaRPr lang="en-US" altLang="zh-CN" sz="1100" b="1">
              <a:latin typeface="微软雅黑" panose="020b0503020204020204" pitchFamily="34" charset="-122"/>
              <a:ea typeface="微软雅黑" panose="020b0503020204020204" pitchFamily="34" charset="-122"/>
            </a:endParaRPr>
          </a:p>
          <a:p>
            <a:pPr algn="ctr">
              <a:lnSpc>
                <a:spcPct val="125000"/>
              </a:lnSpc>
            </a:pPr>
            <a:r>
              <a:rPr lang="zh-CN" altLang="en-US" sz="1100" b="1">
                <a:latin typeface="微软雅黑" panose="020b0503020204020204" pitchFamily="34" charset="-122"/>
                <a:ea typeface="微软雅黑" panose="020b0503020204020204" pitchFamily="34" charset="-122"/>
              </a:rPr>
              <a:t>系统综述和荟萃分析</a:t>
            </a:r>
            <a:endParaRPr lang="en-US" altLang="zh-CN" sz="1100" b="1">
              <a:latin typeface="微软雅黑" panose="020b0503020204020204" pitchFamily="34" charset="-122"/>
              <a:ea typeface="微软雅黑" panose="020b0503020204020204" pitchFamily="34" charset="-122"/>
            </a:endParaRPr>
          </a:p>
          <a:p>
            <a:pPr algn="ctr">
              <a:lnSpc>
                <a:spcPct val="125000"/>
              </a:lnSpc>
            </a:pPr>
            <a:r>
              <a:rPr lang="en-US" altLang="zh-CN" sz="1100" b="1">
                <a:latin typeface="微软雅黑" panose="020b0503020204020204" pitchFamily="34" charset="-122"/>
                <a:ea typeface="微软雅黑" panose="020b0503020204020204" pitchFamily="34" charset="-122"/>
              </a:rPr>
              <a:t>CNS Neuroscience &amp; Therapeutics</a:t>
            </a:r>
          </a:p>
          <a:p>
            <a:pPr algn="ctr">
              <a:lnSpc>
                <a:spcPct val="125000"/>
              </a:lnSpc>
            </a:pPr>
            <a:r>
              <a:rPr lang="en-US" altLang="zh-CN" sz="1100" b="1">
                <a:latin typeface="微软雅黑" panose="020b0503020204020204" pitchFamily="34" charset="-122"/>
                <a:ea typeface="微软雅黑" panose="020b0503020204020204" pitchFamily="34" charset="-122"/>
              </a:rPr>
              <a:t>IF</a:t>
            </a:r>
            <a:r>
              <a:rPr lang="zh-CN" altLang="en-US" sz="1100" b="1">
                <a:latin typeface="微软雅黑" panose="020b0503020204020204" pitchFamily="34" charset="-122"/>
                <a:ea typeface="微软雅黑" panose="020b0503020204020204" pitchFamily="34" charset="-122"/>
              </a:rPr>
              <a:t>：</a:t>
            </a:r>
            <a:r>
              <a:rPr lang="en-US" altLang="zh-CN" sz="1100" b="1">
                <a:latin typeface="微软雅黑" panose="020b0503020204020204" pitchFamily="34" charset="-122"/>
                <a:ea typeface="微软雅黑" panose="020b0503020204020204" pitchFamily="34" charset="-122"/>
              </a:rPr>
              <a:t>7.035</a:t>
            </a:r>
          </a:p>
          <a:p>
            <a:pPr algn="ctr">
              <a:lnSpc>
                <a:spcPct val="125000"/>
              </a:lnSpc>
            </a:pPr>
            <a:r>
              <a:rPr lang="zh-CN" altLang="en-US" sz="1100" b="1">
                <a:latin typeface="微软雅黑" panose="020b0503020204020204" pitchFamily="34" charset="-122"/>
                <a:ea typeface="微软雅黑" panose="020b0503020204020204" pitchFamily="34" charset="-122"/>
              </a:rPr>
              <a:t>王涛    华中科技大学同济医学院协和医院神经内科</a:t>
            </a:r>
          </a:p>
        </p:txBody>
      </p:sp>
      <p:sp>
        <p:nvSpPr>
          <p:cNvPr id="7" name="文本框 6">
            <a:extLst>
              <a:ext uri="{FF2B5EF4-FFF2-40B4-BE49-F238E27FC236}">
                <a16:creationId xmlns:a16="http://schemas.microsoft.com/office/drawing/2014/main" id="{22AC757E-5126-EADE-AEB6-0CB3043BEB67}"/>
              </a:ext>
            </a:extLst>
          </p:cNvPr>
          <p:cNvSpPr txBox="1"/>
          <p:nvPr/>
        </p:nvSpPr>
        <p:spPr>
          <a:xfrm>
            <a:off x="3912802" y="3081118"/>
            <a:ext cx="4963184" cy="1192809"/>
          </a:xfrm>
          <a:prstGeom prst="roundRect">
            <a:avLst/>
          </a:prstGeom>
          <a:noFill/>
          <a:ln>
            <a:solidFill>
              <a:srgbClr val="27776D"/>
            </a:solidFill>
          </a:ln>
        </p:spPr>
        <p:txBody>
          <a:bodyPr wrap="square" rtlCol="0">
            <a:spAutoFit/>
          </a:bodyPr>
          <a:lstStyle/>
          <a:p>
            <a:pPr algn="ctr">
              <a:lnSpc>
                <a:spcPct val="150000"/>
              </a:lnSpc>
            </a:pPr>
            <a:r>
              <a:rPr lang="zh-CN" altLang="en-US" sz="1100" b="1">
                <a:latin typeface="微软雅黑" panose="020b0503020204020204" pitchFamily="34" charset="-122"/>
                <a:ea typeface="微软雅黑" panose="020b0503020204020204" pitchFamily="34" charset="-122"/>
              </a:rPr>
              <a:t>主要结论</a:t>
            </a:r>
            <a:endParaRPr lang="en-US" altLang="zh-CN" sz="1100" b="1">
              <a:latin typeface="微软雅黑" panose="020b0503020204020204" pitchFamily="34" charset="-122"/>
              <a:ea typeface="微软雅黑" panose="020b0503020204020204" pitchFamily="34" charset="-122"/>
            </a:endParaRPr>
          </a:p>
          <a:p>
            <a:pPr algn="just">
              <a:lnSpc>
                <a:spcPct val="150000"/>
              </a:lnSpc>
            </a:pPr>
            <a:r>
              <a:rPr lang="en-US" altLang="zh-CN" sz="1100" b="1">
                <a:latin typeface="微软雅黑" panose="020b0503020204020204" pitchFamily="34" charset="-122"/>
                <a:ea typeface="微软雅黑" panose="020b0503020204020204" pitchFamily="34" charset="-122"/>
              </a:rPr>
              <a:t>       NBP</a:t>
            </a:r>
            <a:r>
              <a:rPr lang="zh-CN" altLang="en-US" sz="1100" b="1">
                <a:latin typeface="微软雅黑" panose="020b0503020204020204" pitchFamily="34" charset="-122"/>
                <a:ea typeface="微软雅黑" panose="020b0503020204020204" pitchFamily="34" charset="-122"/>
              </a:rPr>
              <a:t>对认知障碍有改善作用，</a:t>
            </a:r>
            <a:r>
              <a:rPr lang="en-US" altLang="zh-CN" sz="1100" b="1">
                <a:latin typeface="微软雅黑" panose="020b0503020204020204" pitchFamily="34" charset="-122"/>
                <a:ea typeface="微软雅黑" panose="020b0503020204020204" pitchFamily="34" charset="-122"/>
              </a:rPr>
              <a:t>NBP</a:t>
            </a:r>
            <a:r>
              <a:rPr lang="zh-CN" altLang="en-US" sz="1100" b="1">
                <a:latin typeface="微软雅黑" panose="020b0503020204020204" pitchFamily="34" charset="-122"/>
                <a:ea typeface="微软雅黑" panose="020b0503020204020204" pitchFamily="34" charset="-122"/>
              </a:rPr>
              <a:t>组在临床疗效、</a:t>
            </a:r>
            <a:r>
              <a:rPr lang="en-US" altLang="zh-CN" sz="1100" b="1">
                <a:latin typeface="微软雅黑" panose="020b0503020204020204" pitchFamily="34" charset="-122"/>
                <a:ea typeface="微软雅黑" panose="020b0503020204020204" pitchFamily="34" charset="-122"/>
              </a:rPr>
              <a:t>MMSE</a:t>
            </a:r>
            <a:r>
              <a:rPr lang="zh-CN" altLang="en-US" sz="1100" b="1">
                <a:latin typeface="微软雅黑" panose="020b0503020204020204" pitchFamily="34" charset="-122"/>
                <a:ea typeface="微软雅黑" panose="020b0503020204020204" pitchFamily="34" charset="-122"/>
              </a:rPr>
              <a:t>、</a:t>
            </a:r>
            <a:r>
              <a:rPr lang="en-US" altLang="zh-CN" sz="1100" b="1">
                <a:latin typeface="微软雅黑" panose="020b0503020204020204" pitchFamily="34" charset="-122"/>
                <a:ea typeface="微软雅黑" panose="020b0503020204020204" pitchFamily="34" charset="-122"/>
              </a:rPr>
              <a:t>MoCA</a:t>
            </a:r>
            <a:r>
              <a:rPr lang="zh-CN" altLang="en-US" sz="1100" b="1">
                <a:latin typeface="微软雅黑" panose="020b0503020204020204" pitchFamily="34" charset="-122"/>
                <a:ea typeface="微软雅黑" panose="020b0503020204020204" pitchFamily="34" charset="-122"/>
              </a:rPr>
              <a:t>及</a:t>
            </a:r>
            <a:r>
              <a:rPr lang="en-US" altLang="zh-CN" sz="1100" b="1">
                <a:latin typeface="微软雅黑" panose="020b0503020204020204" pitchFamily="34" charset="-122"/>
                <a:ea typeface="微软雅黑" panose="020b0503020204020204" pitchFamily="34" charset="-122"/>
              </a:rPr>
              <a:t>ADAS- cog </a:t>
            </a:r>
            <a:r>
              <a:rPr lang="zh-CN" altLang="en-US" sz="1100" b="1">
                <a:latin typeface="微软雅黑" panose="020b0503020204020204" pitchFamily="34" charset="-122"/>
                <a:ea typeface="微软雅黑" panose="020b0503020204020204" pitchFamily="34" charset="-122"/>
              </a:rPr>
              <a:t>和 </a:t>
            </a:r>
            <a:r>
              <a:rPr lang="en-US" altLang="zh-CN" sz="1100" b="1">
                <a:latin typeface="微软雅黑" panose="020b0503020204020204" pitchFamily="34" charset="-122"/>
                <a:ea typeface="微软雅黑" panose="020b0503020204020204" pitchFamily="34" charset="-122"/>
              </a:rPr>
              <a:t>CIBIC- plus</a:t>
            </a:r>
            <a:r>
              <a:rPr lang="zh-CN" altLang="en-US" sz="1100" b="1">
                <a:latin typeface="微软雅黑" panose="020b0503020204020204" pitchFamily="34" charset="-122"/>
                <a:ea typeface="微软雅黑" panose="020b0503020204020204" pitchFamily="34" charset="-122"/>
              </a:rPr>
              <a:t>方面均优于对照组，表现更好，两组患者不良事件发生率无显著差异。</a:t>
            </a:r>
          </a:p>
        </p:txBody>
      </p:sp>
      <p:sp>
        <p:nvSpPr>
          <p:cNvPr id="8" name="标题 1">
            <a:extLst>
              <a:ext uri="{FF2B5EF4-FFF2-40B4-BE49-F238E27FC236}">
                <a16:creationId xmlns:a16="http://schemas.microsoft.com/office/drawing/2014/main" id="{B2E6805B-6542-DFFE-E07C-649D9F697462}"/>
              </a:ext>
            </a:extLst>
          </p:cNvPr>
          <p:cNvSpPr txBox="1"/>
          <p:nvPr/>
        </p:nvSpPr>
        <p:spPr>
          <a:xfrm>
            <a:off x="705775" y="72456"/>
            <a:ext cx="6303169" cy="4418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1800" b="1">
                <a:latin typeface="微软雅黑" panose="020b0503020204020204" pitchFamily="34" charset="-122"/>
                <a:ea typeface="微软雅黑" panose="020b0503020204020204" pitchFamily="34" charset="-122"/>
              </a:rPr>
              <a:t>Meta</a:t>
            </a:r>
            <a:r>
              <a:rPr lang="zh-CN" altLang="en-US" sz="1800" b="1">
                <a:latin typeface="微软雅黑" panose="020b0503020204020204" pitchFamily="34" charset="-122"/>
                <a:ea typeface="微软雅黑" panose="020b0503020204020204" pitchFamily="34" charset="-122"/>
              </a:rPr>
              <a:t>分析证实：恩必普能有效治疗认知障碍</a:t>
            </a:r>
          </a:p>
        </p:txBody>
      </p:sp>
      <p:sp>
        <p:nvSpPr>
          <p:cNvPr id="10" name="文本框 9">
            <a:extLst>
              <a:ext uri="{FF2B5EF4-FFF2-40B4-BE49-F238E27FC236}">
                <a16:creationId xmlns:a16="http://schemas.microsoft.com/office/drawing/2014/main" id="{E02CBB43-8999-AF99-970C-3EB3DCC4E7B7}"/>
              </a:ext>
            </a:extLst>
          </p:cNvPr>
          <p:cNvSpPr txBox="1"/>
          <p:nvPr/>
        </p:nvSpPr>
        <p:spPr>
          <a:xfrm>
            <a:off x="6077607" y="4735094"/>
            <a:ext cx="2798380" cy="230832"/>
          </a:xfrm>
          <a:prstGeom prst="rect">
            <a:avLst/>
          </a:prstGeom>
          <a:noFill/>
        </p:spPr>
        <p:txBody>
          <a:bodyPr wrap="square">
            <a:spAutoFit/>
          </a:bodyPr>
          <a:lstStyle/>
          <a:p>
            <a:pPr algn="r"/>
            <a:r>
              <a:rPr lang="en-US" altLang="zh-CN" sz="900" b="0" i="0">
                <a:solidFill>
                  <a:srgbClr val="212121"/>
                </a:solidFill>
                <a:effectLst/>
                <a:latin typeface="Arial" panose="020b0604020202020204" pitchFamily="34" charset="0"/>
                <a:cs typeface="Arial" panose="020b0604020202020204" pitchFamily="34" charset="0"/>
              </a:rPr>
              <a:t>CNS Neurosci Ther. 2022</a:t>
            </a:r>
            <a:r>
              <a:rPr lang="en-US" altLang="zh-CN" sz="900">
                <a:solidFill>
                  <a:srgbClr val="212121"/>
                </a:solidFill>
                <a:latin typeface="Arial" panose="020b0604020202020204" pitchFamily="34" charset="0"/>
                <a:cs typeface="Arial" panose="020b0604020202020204" pitchFamily="34" charset="0"/>
              </a:rPr>
              <a:t>,</a:t>
            </a:r>
            <a:r>
              <a:rPr lang="zh-CN" altLang="en-US" sz="900">
                <a:solidFill>
                  <a:srgbClr val="212121"/>
                </a:solidFill>
                <a:latin typeface="Arial" panose="020b0604020202020204" pitchFamily="34" charset="0"/>
                <a:cs typeface="Arial" panose="020b0604020202020204" pitchFamily="34" charset="0"/>
              </a:rPr>
              <a:t> </a:t>
            </a:r>
            <a:r>
              <a:rPr lang="en-US" altLang="zh-CN" sz="900" b="0" i="0">
                <a:solidFill>
                  <a:srgbClr val="212121"/>
                </a:solidFill>
                <a:effectLst/>
                <a:latin typeface="Arial" panose="020b0604020202020204" pitchFamily="34" charset="0"/>
                <a:cs typeface="Arial" panose="020b0604020202020204" pitchFamily="34" charset="0"/>
              </a:rPr>
              <a:t>28(11):1706-1717.</a:t>
            </a:r>
            <a:endParaRPr lang="zh-CN" altLang="en-US" sz="900">
              <a:latin typeface="Arial" panose="020b0604020202020204" pitchFamily="34" charset="0"/>
              <a:cs typeface="Arial" panose="020b0604020202020204" pitchFamily="34" charset="0"/>
            </a:endParaRPr>
          </a:p>
        </p:txBody>
      </p:sp>
      <p:pic>
        <p:nvPicPr>
          <p:cNvPr id="11"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565746291"/>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1">
            <a:extLst>
              <a:ext uri="{FF2B5EF4-FFF2-40B4-BE49-F238E27FC236}">
                <a16:creationId xmlns:a16="http://schemas.microsoft.com/office/drawing/2014/main" id="{E5F1DABB-39BF-9459-4BB5-9B70321622FE}"/>
              </a:ext>
            </a:extLst>
          </p:cNvPr>
          <p:cNvSpPr txBox="1"/>
          <p:nvPr/>
        </p:nvSpPr>
        <p:spPr>
          <a:xfrm>
            <a:off x="705775" y="72456"/>
            <a:ext cx="6303169" cy="4418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1800" b="1">
                <a:latin typeface="微软雅黑" panose="020b0503020204020204" pitchFamily="34" charset="-122"/>
                <a:ea typeface="微软雅黑" panose="020b0503020204020204" pitchFamily="34" charset="-122"/>
              </a:rPr>
              <a:t>Meta</a:t>
            </a:r>
            <a:r>
              <a:rPr lang="zh-CN" altLang="en-US" sz="1800" b="1">
                <a:latin typeface="微软雅黑" panose="020b0503020204020204" pitchFamily="34" charset="-122"/>
                <a:ea typeface="微软雅黑" panose="020b0503020204020204" pitchFamily="34" charset="-122"/>
              </a:rPr>
              <a:t>分析证实：恩必普能有效治疗认知障碍</a:t>
            </a:r>
          </a:p>
        </p:txBody>
      </p:sp>
      <p:grpSp>
        <p:nvGrpSpPr>
          <p:cNvPr id="3" name="组合 2">
            <a:extLst>
              <a:ext uri="{FF2B5EF4-FFF2-40B4-BE49-F238E27FC236}">
                <a16:creationId xmlns:a16="http://schemas.microsoft.com/office/drawing/2014/main" id="{FBC7436D-4C4F-A993-88C1-375B538261AC}"/>
              </a:ext>
            </a:extLst>
          </p:cNvPr>
          <p:cNvGrpSpPr/>
          <p:nvPr/>
        </p:nvGrpSpPr>
        <p:grpSpPr>
          <a:xfrm>
            <a:off x="639610" y="903536"/>
            <a:ext cx="1726406" cy="419100"/>
            <a:chOff x="1644650" y="1682750"/>
            <a:chExt cx="2301875" cy="558800"/>
          </a:xfrm>
        </p:grpSpPr>
        <p:sp>
          <p:nvSpPr>
            <p:cNvPr id="4" name="椭圆 3">
              <a:extLst>
                <a:ext uri="{FF2B5EF4-FFF2-40B4-BE49-F238E27FC236}">
                  <a16:creationId xmlns:a16="http://schemas.microsoft.com/office/drawing/2014/main" id="{2E45BA8D-1786-CF04-DA4A-07A0C06C902A}"/>
                </a:ext>
              </a:extLst>
            </p:cNvPr>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5" name="椭圆 4">
              <a:extLst>
                <a:ext uri="{FF2B5EF4-FFF2-40B4-BE49-F238E27FC236}">
                  <a16:creationId xmlns:a16="http://schemas.microsoft.com/office/drawing/2014/main" id="{BE9F92ED-80C2-9CF4-660E-9F7CAAEA5E0B}"/>
                </a:ext>
              </a:extLst>
            </p:cNvPr>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 name="椭圆 5">
              <a:extLst>
                <a:ext uri="{FF2B5EF4-FFF2-40B4-BE49-F238E27FC236}">
                  <a16:creationId xmlns:a16="http://schemas.microsoft.com/office/drawing/2014/main" id="{A61F4A4F-9F0C-FABA-D419-A2BFF356EAE7}"/>
                </a:ext>
              </a:extLst>
            </p:cNvPr>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7" name="椭圆 6">
              <a:extLst>
                <a:ext uri="{FF2B5EF4-FFF2-40B4-BE49-F238E27FC236}">
                  <a16:creationId xmlns:a16="http://schemas.microsoft.com/office/drawing/2014/main" id="{360547C1-7C1A-30FD-D0B6-A7EA9CF2796D}"/>
                </a:ext>
              </a:extLst>
            </p:cNvPr>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8" name="文本框 7">
              <a:extLst>
                <a:ext uri="{FF2B5EF4-FFF2-40B4-BE49-F238E27FC236}">
                  <a16:creationId xmlns:a16="http://schemas.microsoft.com/office/drawing/2014/main" id="{E3A00F2D-8A61-1F55-68D0-A8D2CB67BC83}"/>
                </a:ext>
              </a:extLst>
            </p:cNvPr>
            <p:cNvSpPr txBox="1"/>
            <p:nvPr/>
          </p:nvSpPr>
          <p:spPr>
            <a:xfrm>
              <a:off x="1733550" y="1716523"/>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研</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9" name="文本框 8">
              <a:extLst>
                <a:ext uri="{FF2B5EF4-FFF2-40B4-BE49-F238E27FC236}">
                  <a16:creationId xmlns:a16="http://schemas.microsoft.com/office/drawing/2014/main" id="{EC4E691C-2E0B-6015-C8BF-3E3C8742AB28}"/>
                </a:ext>
              </a:extLst>
            </p:cNvPr>
            <p:cNvSpPr txBox="1"/>
            <p:nvPr/>
          </p:nvSpPr>
          <p:spPr>
            <a:xfrm>
              <a:off x="2314575" y="1731317"/>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究</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10" name="文本框 9">
              <a:extLst>
                <a:ext uri="{FF2B5EF4-FFF2-40B4-BE49-F238E27FC236}">
                  <a16:creationId xmlns:a16="http://schemas.microsoft.com/office/drawing/2014/main" id="{E6D6CBA2-B675-BC5E-8547-E2740074FEF6}"/>
                </a:ext>
              </a:extLst>
            </p:cNvPr>
            <p:cNvSpPr txBox="1"/>
            <p:nvPr/>
          </p:nvSpPr>
          <p:spPr>
            <a:xfrm>
              <a:off x="2895600" y="1723815"/>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方</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11" name="文本框 10">
              <a:extLst>
                <a:ext uri="{FF2B5EF4-FFF2-40B4-BE49-F238E27FC236}">
                  <a16:creationId xmlns:a16="http://schemas.microsoft.com/office/drawing/2014/main" id="{677696AA-45BF-7C7A-2D78-BEE9F97DB6D6}"/>
                </a:ext>
              </a:extLst>
            </p:cNvPr>
            <p:cNvSpPr txBox="1"/>
            <p:nvPr/>
          </p:nvSpPr>
          <p:spPr>
            <a:xfrm>
              <a:off x="3476625" y="1731317"/>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法</a:t>
              </a:r>
              <a:endParaRPr lang="zh-CN" altLang="en-US" sz="1800">
                <a:solidFill>
                  <a:schemeClr val="bg1"/>
                </a:solidFill>
                <a:effectLst>
                  <a:outerShdw blurRad="38100" dist="38100" dir="2700000" algn="tl">
                    <a:srgbClr val="000000">
                      <a:alpha val="43137"/>
                    </a:srgbClr>
                  </a:outerShdw>
                </a:effectLst>
                <a:cs typeface="+mn-ea"/>
                <a:sym typeface="+mn-lt"/>
              </a:endParaRPr>
            </a:p>
          </p:txBody>
        </p:sp>
      </p:grpSp>
      <p:pic>
        <p:nvPicPr>
          <p:cNvPr id="12" name="图片 11" descr="1">
            <a:extLst>
              <a:ext uri="{FF2B5EF4-FFF2-40B4-BE49-F238E27FC236}">
                <a16:creationId xmlns:a16="http://schemas.microsoft.com/office/drawing/2014/main" id="{7D7B4E32-D6BC-A4F0-0EAE-60119EC552D1}"/>
              </a:ext>
            </a:extLst>
          </p:cNvPr>
          <p:cNvPicPr>
            <a:picLocks noChangeAspect="1"/>
          </p:cNvPicPr>
          <p:nvPr/>
        </p:nvPicPr>
        <p:blipFill>
          <a:blip r:embed="rId2"/>
          <a:stretch>
            <a:fillRect/>
          </a:stretch>
        </p:blipFill>
        <p:spPr>
          <a:xfrm>
            <a:off x="5004537" y="1101990"/>
            <a:ext cx="3344459" cy="3120391"/>
          </a:xfrm>
          <a:prstGeom prst="rect">
            <a:avLst/>
          </a:prstGeom>
        </p:spPr>
      </p:pic>
      <p:sp>
        <p:nvSpPr>
          <p:cNvPr id="13" name="文本框 12">
            <a:extLst>
              <a:ext uri="{FF2B5EF4-FFF2-40B4-BE49-F238E27FC236}">
                <a16:creationId xmlns:a16="http://schemas.microsoft.com/office/drawing/2014/main" id="{A22B82FF-4921-3A3A-9DB1-61D4FF4E4D35}"/>
              </a:ext>
            </a:extLst>
          </p:cNvPr>
          <p:cNvSpPr txBox="1"/>
          <p:nvPr/>
        </p:nvSpPr>
        <p:spPr>
          <a:xfrm>
            <a:off x="639610" y="1720640"/>
            <a:ext cx="4155810" cy="1883272"/>
          </a:xfrm>
          <a:prstGeom prst="rect">
            <a:avLst/>
          </a:prstGeom>
          <a:noFill/>
        </p:spPr>
        <p:txBody>
          <a:bodyPr wrap="square" rtlCol="0">
            <a:spAutoFit/>
          </a:bodyPr>
          <a:lstStyle/>
          <a:p>
            <a:pPr marL="214313" indent="-214313">
              <a:lnSpc>
                <a:spcPct val="200000"/>
              </a:lnSpc>
              <a:spcBef>
                <a:spcPct val="0"/>
              </a:spcBef>
              <a:spcAft>
                <a:spcPct val="0"/>
              </a:spcAft>
              <a:buFont typeface="Wingdings" pitchFamily="2" charset="2"/>
              <a:buChar char="Ø"/>
            </a:pPr>
            <a:r>
              <a:rPr lang="zh-CN" altLang="en-US" sz="1200">
                <a:solidFill>
                  <a:prstClr val="black"/>
                </a:solidFill>
                <a:latin typeface="微软雅黑" panose="020b0503020204020204" pitchFamily="34" charset="-122"/>
                <a:ea typeface="微软雅黑" panose="020b0503020204020204" pitchFamily="34" charset="-122"/>
              </a:rPr>
              <a:t>纳入研究：</a:t>
            </a:r>
            <a:r>
              <a:rPr lang="en-US" altLang="zh-CN" sz="1200">
                <a:solidFill>
                  <a:prstClr val="black"/>
                </a:solidFill>
                <a:latin typeface="微软雅黑" panose="020b0503020204020204" pitchFamily="34" charset="-122"/>
                <a:ea typeface="微软雅黑" panose="020b0503020204020204" pitchFamily="34" charset="-122"/>
              </a:rPr>
              <a:t>2016-2020</a:t>
            </a:r>
            <a:r>
              <a:rPr lang="zh-CN" altLang="en-US" sz="1200">
                <a:solidFill>
                  <a:prstClr val="black"/>
                </a:solidFill>
                <a:latin typeface="微软雅黑" panose="020b0503020204020204" pitchFamily="34" charset="-122"/>
                <a:ea typeface="微软雅黑" panose="020b0503020204020204" pitchFamily="34" charset="-122"/>
              </a:rPr>
              <a:t>年英文发表的随机对照研究；</a:t>
            </a:r>
            <a:endParaRPr lang="en-US" altLang="zh-CN" sz="1200">
              <a:solidFill>
                <a:prstClr val="black"/>
              </a:solidFill>
              <a:latin typeface="微软雅黑" panose="020b0503020204020204" pitchFamily="34" charset="-122"/>
              <a:ea typeface="微软雅黑" panose="020b0503020204020204" pitchFamily="34" charset="-122"/>
            </a:endParaRPr>
          </a:p>
          <a:p>
            <a:pPr marL="214313" indent="-214313">
              <a:lnSpc>
                <a:spcPct val="200000"/>
              </a:lnSpc>
              <a:spcBef>
                <a:spcPct val="0"/>
              </a:spcBef>
              <a:spcAft>
                <a:spcPct val="0"/>
              </a:spcAft>
              <a:buFont typeface="Wingdings" pitchFamily="2" charset="2"/>
              <a:buChar char="Ø"/>
            </a:pPr>
            <a:r>
              <a:rPr lang="zh-CN" altLang="en-US" sz="1200">
                <a:solidFill>
                  <a:prstClr val="black"/>
                </a:solidFill>
                <a:latin typeface="微软雅黑" panose="020b0503020204020204" pitchFamily="34" charset="-122"/>
                <a:ea typeface="微软雅黑" panose="020b0503020204020204" pitchFamily="34" charset="-122"/>
              </a:rPr>
              <a:t>样本量：</a:t>
            </a:r>
            <a:r>
              <a:rPr lang="en-US" altLang="zh-CN" sz="1200">
                <a:solidFill>
                  <a:prstClr val="black"/>
                </a:solidFill>
                <a:latin typeface="微软雅黑" panose="020b0503020204020204" pitchFamily="34" charset="-122"/>
                <a:ea typeface="微软雅黑" panose="020b0503020204020204" pitchFamily="34" charset="-122"/>
              </a:rPr>
              <a:t>6 </a:t>
            </a:r>
            <a:r>
              <a:rPr lang="zh-CN" altLang="en-US" sz="1200">
                <a:solidFill>
                  <a:prstClr val="black"/>
                </a:solidFill>
                <a:latin typeface="微软雅黑" panose="020b0503020204020204" pitchFamily="34" charset="-122"/>
                <a:ea typeface="微软雅黑" panose="020b0503020204020204" pitchFamily="34" charset="-122"/>
              </a:rPr>
              <a:t>个</a:t>
            </a:r>
            <a:r>
              <a:rPr lang="en-US" altLang="zh-CN" sz="1200">
                <a:solidFill>
                  <a:prstClr val="black"/>
                </a:solidFill>
                <a:latin typeface="微软雅黑" panose="020b0503020204020204" pitchFamily="34" charset="-122"/>
                <a:ea typeface="微软雅黑" panose="020b0503020204020204" pitchFamily="34" charset="-122"/>
              </a:rPr>
              <a:t>RCT</a:t>
            </a:r>
            <a:r>
              <a:rPr lang="zh-CN" altLang="en-US" sz="1200">
                <a:solidFill>
                  <a:prstClr val="black"/>
                </a:solidFill>
                <a:latin typeface="微软雅黑" panose="020b0503020204020204" pitchFamily="34" charset="-122"/>
                <a:ea typeface="微软雅黑" panose="020b0503020204020204" pitchFamily="34" charset="-122"/>
              </a:rPr>
              <a:t>研究，</a:t>
            </a:r>
            <a:r>
              <a:rPr lang="en-US" altLang="zh-CN" sz="1200">
                <a:solidFill>
                  <a:prstClr val="black"/>
                </a:solidFill>
                <a:latin typeface="微软雅黑" panose="020b0503020204020204" pitchFamily="34" charset="-122"/>
                <a:ea typeface="微软雅黑" panose="020b0503020204020204" pitchFamily="34" charset="-122"/>
              </a:rPr>
              <a:t>851</a:t>
            </a:r>
            <a:r>
              <a:rPr lang="zh-CN" altLang="en-US" sz="1200">
                <a:solidFill>
                  <a:prstClr val="black"/>
                </a:solidFill>
                <a:latin typeface="微软雅黑" panose="020b0503020204020204" pitchFamily="34" charset="-122"/>
                <a:ea typeface="微软雅黑" panose="020b0503020204020204" pitchFamily="34" charset="-122"/>
              </a:rPr>
              <a:t>例患者；</a:t>
            </a:r>
            <a:endParaRPr lang="en-US" altLang="zh-CN" sz="1200">
              <a:solidFill>
                <a:prstClr val="black"/>
              </a:solidFill>
              <a:latin typeface="微软雅黑" panose="020b0503020204020204" pitchFamily="34" charset="-122"/>
              <a:ea typeface="微软雅黑" panose="020b0503020204020204" pitchFamily="34" charset="-122"/>
            </a:endParaRPr>
          </a:p>
          <a:p>
            <a:pPr marL="214313" indent="-214313">
              <a:lnSpc>
                <a:spcPct val="200000"/>
              </a:lnSpc>
              <a:spcBef>
                <a:spcPct val="0"/>
              </a:spcBef>
              <a:spcAft>
                <a:spcPct val="0"/>
              </a:spcAft>
              <a:buFont typeface="Wingdings" pitchFamily="2" charset="2"/>
              <a:buChar char="Ø"/>
            </a:pPr>
            <a:r>
              <a:rPr lang="zh-CN" altLang="en-US" sz="1200">
                <a:solidFill>
                  <a:prstClr val="black"/>
                </a:solidFill>
                <a:latin typeface="微软雅黑" panose="020b0503020204020204" pitchFamily="34" charset="-122"/>
                <a:ea typeface="微软雅黑" panose="020b0503020204020204" pitchFamily="34" charset="-122"/>
              </a:rPr>
              <a:t>恩必普治疗组：</a:t>
            </a:r>
            <a:r>
              <a:rPr lang="en-US" altLang="zh-CN" sz="1200">
                <a:solidFill>
                  <a:prstClr val="black"/>
                </a:solidFill>
                <a:latin typeface="微软雅黑" panose="020b0503020204020204" pitchFamily="34" charset="-122"/>
                <a:ea typeface="微软雅黑" panose="020b0503020204020204" pitchFamily="34" charset="-122"/>
              </a:rPr>
              <a:t>446 </a:t>
            </a:r>
            <a:r>
              <a:rPr lang="zh-CN" altLang="en-US" sz="1200">
                <a:solidFill>
                  <a:prstClr val="black"/>
                </a:solidFill>
                <a:latin typeface="微软雅黑" panose="020b0503020204020204" pitchFamily="34" charset="-122"/>
                <a:ea typeface="微软雅黑" panose="020b0503020204020204" pitchFamily="34" charset="-122"/>
              </a:rPr>
              <a:t>例；</a:t>
            </a:r>
            <a:endParaRPr lang="en-US" altLang="zh-CN" sz="1200">
              <a:solidFill>
                <a:prstClr val="black"/>
              </a:solidFill>
              <a:latin typeface="微软雅黑" panose="020b0503020204020204" pitchFamily="34" charset="-122"/>
              <a:ea typeface="微软雅黑" panose="020b0503020204020204" pitchFamily="34" charset="-122"/>
            </a:endParaRPr>
          </a:p>
          <a:p>
            <a:pPr marL="214313" indent="-214313">
              <a:lnSpc>
                <a:spcPct val="200000"/>
              </a:lnSpc>
              <a:spcBef>
                <a:spcPct val="0"/>
              </a:spcBef>
              <a:spcAft>
                <a:spcPct val="0"/>
              </a:spcAft>
              <a:buFont typeface="Wingdings" pitchFamily="2" charset="2"/>
              <a:buChar char="Ø"/>
            </a:pPr>
            <a:r>
              <a:rPr lang="zh-CN" altLang="en-US" sz="1200">
                <a:solidFill>
                  <a:prstClr val="black"/>
                </a:solidFill>
                <a:latin typeface="微软雅黑" panose="020b0503020204020204" pitchFamily="34" charset="-122"/>
                <a:ea typeface="微软雅黑" panose="020b0503020204020204" pitchFamily="34" charset="-122"/>
              </a:rPr>
              <a:t>研究疾病类型：</a:t>
            </a:r>
            <a:r>
              <a:rPr lang="en-US" altLang="zh-CN" sz="1200">
                <a:solidFill>
                  <a:prstClr val="black"/>
                </a:solidFill>
                <a:latin typeface="微软雅黑" panose="020b0503020204020204" pitchFamily="34" charset="-122"/>
                <a:ea typeface="微软雅黑" panose="020b0503020204020204" pitchFamily="34" charset="-122"/>
              </a:rPr>
              <a:t>VD</a:t>
            </a:r>
            <a:r>
              <a:rPr lang="zh-CN" altLang="en-US" sz="1200">
                <a:solidFill>
                  <a:prstClr val="black"/>
                </a:solidFill>
                <a:latin typeface="微软雅黑" panose="020b0503020204020204" pitchFamily="34" charset="-122"/>
                <a:ea typeface="微软雅黑" panose="020b0503020204020204" pitchFamily="34" charset="-122"/>
              </a:rPr>
              <a:t>、</a:t>
            </a:r>
            <a:r>
              <a:rPr lang="en-US" altLang="zh-CN" sz="1200">
                <a:solidFill>
                  <a:prstClr val="black"/>
                </a:solidFill>
                <a:latin typeface="微软雅黑" panose="020b0503020204020204" pitchFamily="34" charset="-122"/>
                <a:ea typeface="微软雅黑" panose="020b0503020204020204" pitchFamily="34" charset="-122"/>
              </a:rPr>
              <a:t>PDD</a:t>
            </a:r>
            <a:r>
              <a:rPr lang="zh-CN" altLang="en-US" sz="1200">
                <a:solidFill>
                  <a:prstClr val="black"/>
                </a:solidFill>
                <a:latin typeface="微软雅黑" panose="020b0503020204020204" pitchFamily="34" charset="-122"/>
                <a:ea typeface="微软雅黑" panose="020b0503020204020204" pitchFamily="34" charset="-122"/>
              </a:rPr>
              <a:t>、非痴呆型血管认知障碍；</a:t>
            </a:r>
            <a:endParaRPr lang="en-US" altLang="zh-CN" sz="1200">
              <a:solidFill>
                <a:prstClr val="black"/>
              </a:solidFill>
              <a:latin typeface="微软雅黑" panose="020b0503020204020204" pitchFamily="34" charset="-122"/>
              <a:ea typeface="微软雅黑" panose="020b0503020204020204" pitchFamily="34" charset="-122"/>
            </a:endParaRPr>
          </a:p>
          <a:p>
            <a:pPr marL="214313" indent="-214313">
              <a:lnSpc>
                <a:spcPct val="200000"/>
              </a:lnSpc>
              <a:spcBef>
                <a:spcPct val="0"/>
              </a:spcBef>
              <a:spcAft>
                <a:spcPct val="0"/>
              </a:spcAft>
              <a:buFont typeface="Wingdings" pitchFamily="2" charset="2"/>
              <a:buChar char="Ø"/>
            </a:pPr>
            <a:r>
              <a:rPr lang="zh-CN" altLang="en-US" sz="1200">
                <a:solidFill>
                  <a:prstClr val="black"/>
                </a:solidFill>
                <a:latin typeface="微软雅黑" panose="020b0503020204020204" pitchFamily="34" charset="-122"/>
                <a:ea typeface="微软雅黑" panose="020b0503020204020204" pitchFamily="34" charset="-122"/>
              </a:rPr>
              <a:t>使用量表：</a:t>
            </a:r>
            <a:r>
              <a:rPr lang="en-US" altLang="zh-CN" sz="1200">
                <a:solidFill>
                  <a:prstClr val="black"/>
                </a:solidFill>
                <a:latin typeface="微软雅黑" panose="020b0503020204020204" pitchFamily="34" charset="-122"/>
                <a:ea typeface="微软雅黑" panose="020b0503020204020204" pitchFamily="34" charset="-122"/>
              </a:rPr>
              <a:t>MMSE</a:t>
            </a:r>
            <a:r>
              <a:rPr lang="zh-CN" altLang="en-US" sz="1200">
                <a:solidFill>
                  <a:prstClr val="black"/>
                </a:solidFill>
                <a:latin typeface="微软雅黑" panose="020b0503020204020204" pitchFamily="34" charset="-122"/>
                <a:ea typeface="微软雅黑" panose="020b0503020204020204" pitchFamily="34" charset="-122"/>
              </a:rPr>
              <a:t>、</a:t>
            </a:r>
            <a:r>
              <a:rPr lang="en-US" altLang="zh-CN" sz="1200">
                <a:solidFill>
                  <a:prstClr val="black"/>
                </a:solidFill>
                <a:latin typeface="微软雅黑" panose="020b0503020204020204" pitchFamily="34" charset="-122"/>
                <a:ea typeface="微软雅黑" panose="020b0503020204020204" pitchFamily="34" charset="-122"/>
              </a:rPr>
              <a:t>MoCA</a:t>
            </a:r>
            <a:r>
              <a:rPr lang="zh-CN" altLang="en-US" sz="1200">
                <a:solidFill>
                  <a:prstClr val="black"/>
                </a:solidFill>
                <a:latin typeface="微软雅黑" panose="020b0503020204020204" pitchFamily="34" charset="-122"/>
                <a:ea typeface="微软雅黑" panose="020b0503020204020204" pitchFamily="34" charset="-122"/>
              </a:rPr>
              <a:t>、</a:t>
            </a:r>
            <a:r>
              <a:rPr lang="en-US" altLang="zh-CN" sz="1200">
                <a:solidFill>
                  <a:prstClr val="black"/>
                </a:solidFill>
                <a:latin typeface="微软雅黑" panose="020b0503020204020204" pitchFamily="34" charset="-122"/>
                <a:ea typeface="微软雅黑" panose="020b0503020204020204" pitchFamily="34" charset="-122"/>
              </a:rPr>
              <a:t>ADAS-cog</a:t>
            </a:r>
            <a:r>
              <a:rPr lang="zh-CN" altLang="en-US" sz="1200">
                <a:solidFill>
                  <a:prstClr val="black"/>
                </a:solidFill>
                <a:latin typeface="微软雅黑" panose="020b0503020204020204" pitchFamily="34" charset="-122"/>
                <a:ea typeface="微软雅黑" panose="020b0503020204020204" pitchFamily="34" charset="-122"/>
              </a:rPr>
              <a:t>和</a:t>
            </a:r>
            <a:r>
              <a:rPr lang="en-US" altLang="zh-CN" sz="1200">
                <a:solidFill>
                  <a:prstClr val="black"/>
                </a:solidFill>
                <a:latin typeface="微软雅黑" panose="020b0503020204020204" pitchFamily="34" charset="-122"/>
                <a:ea typeface="微软雅黑" panose="020b0503020204020204" pitchFamily="34" charset="-122"/>
              </a:rPr>
              <a:t>CIBIC-plus</a:t>
            </a:r>
            <a:r>
              <a:rPr lang="zh-CN" altLang="en-US" sz="1200">
                <a:solidFill>
                  <a:prstClr val="black"/>
                </a:solidFill>
                <a:latin typeface="微软雅黑" panose="020b0503020204020204" pitchFamily="34" charset="-122"/>
                <a:ea typeface="微软雅黑" panose="020b0503020204020204" pitchFamily="34" charset="-122"/>
              </a:rPr>
              <a:t>。</a:t>
            </a:r>
            <a:endParaRPr lang="en-US" altLang="zh-CN" sz="1200">
              <a:solidFill>
                <a:prstClr val="black"/>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3975D020-C378-EB0A-E0A4-0C362202DEA4}"/>
              </a:ext>
            </a:extLst>
          </p:cNvPr>
          <p:cNvSpPr txBox="1"/>
          <p:nvPr/>
        </p:nvSpPr>
        <p:spPr>
          <a:xfrm>
            <a:off x="5091546" y="4287982"/>
            <a:ext cx="3214255" cy="253916"/>
          </a:xfrm>
          <a:prstGeom prst="rect">
            <a:avLst/>
          </a:prstGeom>
          <a:noFill/>
        </p:spPr>
        <p:txBody>
          <a:bodyPr wrap="square" rtlCol="0">
            <a:spAutoFit/>
          </a:bodyPr>
          <a:lstStyle/>
          <a:p>
            <a:pPr algn="ctr"/>
            <a:r>
              <a:rPr lang="zh-CN" altLang="en-US" sz="1050">
                <a:solidFill>
                  <a:schemeClr val="tx1">
                    <a:lumMod val="75000"/>
                    <a:lumOff val="25000"/>
                  </a:schemeClr>
                </a:solidFill>
              </a:rPr>
              <a:t>纳入研究筛选流程</a:t>
            </a:r>
          </a:p>
        </p:txBody>
      </p:sp>
      <p:sp>
        <p:nvSpPr>
          <p:cNvPr id="15" name="文本框 14">
            <a:extLst>
              <a:ext uri="{FF2B5EF4-FFF2-40B4-BE49-F238E27FC236}">
                <a16:creationId xmlns:a16="http://schemas.microsoft.com/office/drawing/2014/main" id="{75645A76-D05D-ACF0-ABF0-C5F8ADAC8C46}"/>
              </a:ext>
            </a:extLst>
          </p:cNvPr>
          <p:cNvSpPr txBox="1"/>
          <p:nvPr/>
        </p:nvSpPr>
        <p:spPr>
          <a:xfrm>
            <a:off x="706285" y="4415381"/>
            <a:ext cx="3065930" cy="253916"/>
          </a:xfrm>
          <a:prstGeom prst="rect">
            <a:avLst/>
          </a:prstGeom>
          <a:noFill/>
        </p:spPr>
        <p:txBody>
          <a:bodyPr wrap="square" rtlCol="0">
            <a:spAutoFit/>
          </a:bodyPr>
          <a:lstStyle/>
          <a:p>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注：</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：血管性痴呆；</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PDD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：帕金森病伴痴呆</a:t>
            </a:r>
            <a:endParaRPr lang="zh-CN" altLang="en-US" sz="1013"/>
          </a:p>
        </p:txBody>
      </p:sp>
      <p:sp>
        <p:nvSpPr>
          <p:cNvPr id="16" name="文本框 15">
            <a:extLst>
              <a:ext uri="{FF2B5EF4-FFF2-40B4-BE49-F238E27FC236}">
                <a16:creationId xmlns:a16="http://schemas.microsoft.com/office/drawing/2014/main" id="{3C186EEA-A82D-5369-CF11-73A00D31705D}"/>
              </a:ext>
            </a:extLst>
          </p:cNvPr>
          <p:cNvSpPr txBox="1"/>
          <p:nvPr/>
        </p:nvSpPr>
        <p:spPr>
          <a:xfrm>
            <a:off x="6077607" y="4735094"/>
            <a:ext cx="2798380" cy="230832"/>
          </a:xfrm>
          <a:prstGeom prst="rect">
            <a:avLst/>
          </a:prstGeom>
          <a:noFill/>
        </p:spPr>
        <p:txBody>
          <a:bodyPr wrap="square">
            <a:spAutoFit/>
          </a:bodyPr>
          <a:lstStyle/>
          <a:p>
            <a:pPr algn="r"/>
            <a:r>
              <a:rPr lang="en-US" altLang="zh-CN" sz="900" b="0" i="0">
                <a:solidFill>
                  <a:srgbClr val="212121"/>
                </a:solidFill>
                <a:effectLst/>
                <a:latin typeface="Arial" panose="020b0604020202020204" pitchFamily="34" charset="0"/>
                <a:cs typeface="Arial" panose="020b0604020202020204" pitchFamily="34" charset="0"/>
              </a:rPr>
              <a:t>CNS Neurosci Ther. 2022</a:t>
            </a:r>
            <a:r>
              <a:rPr lang="en-US" altLang="zh-CN" sz="900">
                <a:solidFill>
                  <a:srgbClr val="212121"/>
                </a:solidFill>
                <a:latin typeface="Arial" panose="020b0604020202020204" pitchFamily="34" charset="0"/>
                <a:cs typeface="Arial" panose="020b0604020202020204" pitchFamily="34" charset="0"/>
              </a:rPr>
              <a:t>,</a:t>
            </a:r>
            <a:r>
              <a:rPr lang="zh-CN" altLang="en-US" sz="900">
                <a:solidFill>
                  <a:srgbClr val="212121"/>
                </a:solidFill>
                <a:latin typeface="Arial" panose="020b0604020202020204" pitchFamily="34" charset="0"/>
                <a:cs typeface="Arial" panose="020b0604020202020204" pitchFamily="34" charset="0"/>
              </a:rPr>
              <a:t> </a:t>
            </a:r>
            <a:r>
              <a:rPr lang="en-US" altLang="zh-CN" sz="900" b="0" i="0">
                <a:solidFill>
                  <a:srgbClr val="212121"/>
                </a:solidFill>
                <a:effectLst/>
                <a:latin typeface="Arial" panose="020b0604020202020204" pitchFamily="34" charset="0"/>
                <a:cs typeface="Arial" panose="020b0604020202020204" pitchFamily="34" charset="0"/>
              </a:rPr>
              <a:t>28(11):1706-1717.</a:t>
            </a:r>
            <a:endParaRPr lang="zh-CN" altLang="en-US" sz="900">
              <a:latin typeface="Arial" panose="020b0604020202020204" pitchFamily="34" charset="0"/>
              <a:cs typeface="Arial" panose="020b0604020202020204" pitchFamily="34" charset="0"/>
            </a:endParaRPr>
          </a:p>
        </p:txBody>
      </p:sp>
      <p:pic>
        <p:nvPicPr>
          <p:cNvPr id="17"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404690729"/>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1">
            <a:extLst>
              <a:ext uri="{FF2B5EF4-FFF2-40B4-BE49-F238E27FC236}">
                <a16:creationId xmlns:a16="http://schemas.microsoft.com/office/drawing/2014/main" id="{0D41829C-38E3-DEB6-E6C2-71CACA81D828}"/>
              </a:ext>
            </a:extLst>
          </p:cNvPr>
          <p:cNvSpPr txBox="1"/>
          <p:nvPr/>
        </p:nvSpPr>
        <p:spPr>
          <a:xfrm>
            <a:off x="705775" y="72456"/>
            <a:ext cx="6303169" cy="4418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1800" b="1">
                <a:latin typeface="微软雅黑" panose="020b0503020204020204" pitchFamily="34" charset="-122"/>
                <a:ea typeface="微软雅黑" panose="020b0503020204020204" pitchFamily="34" charset="-122"/>
              </a:rPr>
              <a:t>丁苯酞组治疗认知障碍临床疗效优于对照组</a:t>
            </a:r>
          </a:p>
        </p:txBody>
      </p:sp>
      <p:sp>
        <p:nvSpPr>
          <p:cNvPr id="3" name="文本框 2">
            <a:extLst>
              <a:ext uri="{FF2B5EF4-FFF2-40B4-BE49-F238E27FC236}">
                <a16:creationId xmlns:a16="http://schemas.microsoft.com/office/drawing/2014/main" id="{5D79D7BE-2723-AC21-4127-3FFA6FAE280F}"/>
              </a:ext>
            </a:extLst>
          </p:cNvPr>
          <p:cNvSpPr txBox="1"/>
          <p:nvPr/>
        </p:nvSpPr>
        <p:spPr>
          <a:xfrm>
            <a:off x="254569" y="1933008"/>
            <a:ext cx="3698867" cy="1883272"/>
          </a:xfrm>
          <a:prstGeom prst="rect">
            <a:avLst/>
          </a:prstGeom>
          <a:noFill/>
        </p:spPr>
        <p:txBody>
          <a:bodyPr wrap="square" rtlCol="0">
            <a:spAutoFit/>
          </a:bodyPr>
          <a:lstStyle/>
          <a:p>
            <a:pPr marL="214313" indent="-214313" algn="just">
              <a:lnSpc>
                <a:spcPct val="200000"/>
              </a:lnSpc>
              <a:buFont typeface="Wingdings" pitchFamily="2" charset="2"/>
              <a:buChar char="Ø"/>
            </a:pP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共纳入</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项研究，包含</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387</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例患者；</a:t>
            </a:r>
            <a:endPar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4313" indent="-214313" algn="just">
              <a:lnSpc>
                <a:spcPct val="200000"/>
              </a:lnSpc>
              <a:buFont typeface="Wingdings" pitchFamily="2" charset="2"/>
              <a:buChar char="Ø"/>
            </a:pP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均无明显异质性</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200" kern="100" spc="45" baseline="300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0%</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 0.89)</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4313" indent="-214313" algn="just">
              <a:lnSpc>
                <a:spcPct val="200000"/>
              </a:lnSpc>
              <a:buFont typeface="Wingdings" pitchFamily="2" charset="2"/>
              <a:buChar char="Ø"/>
            </a:pP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NBP</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组临床疗效优于对照组，差异有统计学意义</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(RR = 1.22, 95% CI = [1.10, 1.35]</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 0.0003)</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200" kern="1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D91224C6-7765-F934-6FCC-AF1E66921CA8}"/>
              </a:ext>
            </a:extLst>
          </p:cNvPr>
          <p:cNvGrpSpPr/>
          <p:nvPr/>
        </p:nvGrpSpPr>
        <p:grpSpPr>
          <a:xfrm>
            <a:off x="639610" y="986795"/>
            <a:ext cx="1726406" cy="419100"/>
            <a:chOff x="1644650" y="1682750"/>
            <a:chExt cx="2301875" cy="558800"/>
          </a:xfrm>
        </p:grpSpPr>
        <p:sp>
          <p:nvSpPr>
            <p:cNvPr id="5" name="椭圆 4">
              <a:extLst>
                <a:ext uri="{FF2B5EF4-FFF2-40B4-BE49-F238E27FC236}">
                  <a16:creationId xmlns:a16="http://schemas.microsoft.com/office/drawing/2014/main" id="{F5F029C7-2828-11D0-E54F-BA5BCEC956F2}"/>
                </a:ext>
              </a:extLst>
            </p:cNvPr>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 name="椭圆 5">
              <a:extLst>
                <a:ext uri="{FF2B5EF4-FFF2-40B4-BE49-F238E27FC236}">
                  <a16:creationId xmlns:a16="http://schemas.microsoft.com/office/drawing/2014/main" id="{03572415-706A-9DD1-323D-B18EDA65D3F2}"/>
                </a:ext>
              </a:extLst>
            </p:cNvPr>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7" name="椭圆 6">
              <a:extLst>
                <a:ext uri="{FF2B5EF4-FFF2-40B4-BE49-F238E27FC236}">
                  <a16:creationId xmlns:a16="http://schemas.microsoft.com/office/drawing/2014/main" id="{0AFC5416-D549-DBA1-BBF6-5E69714A8C3E}"/>
                </a:ext>
              </a:extLst>
            </p:cNvPr>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8" name="椭圆 7">
              <a:extLst>
                <a:ext uri="{FF2B5EF4-FFF2-40B4-BE49-F238E27FC236}">
                  <a16:creationId xmlns:a16="http://schemas.microsoft.com/office/drawing/2014/main" id="{F8E66F0D-E7F3-709E-8794-F643BCED0834}"/>
                </a:ext>
              </a:extLst>
            </p:cNvPr>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9" name="文本框 8">
              <a:extLst>
                <a:ext uri="{FF2B5EF4-FFF2-40B4-BE49-F238E27FC236}">
                  <a16:creationId xmlns:a16="http://schemas.microsoft.com/office/drawing/2014/main" id="{E6595374-0FD6-383D-8B01-04FAB428D542}"/>
                </a:ext>
              </a:extLst>
            </p:cNvPr>
            <p:cNvSpPr txBox="1"/>
            <p:nvPr/>
          </p:nvSpPr>
          <p:spPr>
            <a:xfrm>
              <a:off x="1733550" y="1716523"/>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研</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10" name="文本框 9">
              <a:extLst>
                <a:ext uri="{FF2B5EF4-FFF2-40B4-BE49-F238E27FC236}">
                  <a16:creationId xmlns:a16="http://schemas.microsoft.com/office/drawing/2014/main" id="{A1C524E9-08CF-C56E-B3F9-7BF0D3B55F05}"/>
                </a:ext>
              </a:extLst>
            </p:cNvPr>
            <p:cNvSpPr txBox="1"/>
            <p:nvPr/>
          </p:nvSpPr>
          <p:spPr>
            <a:xfrm>
              <a:off x="2314575" y="1731317"/>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究</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11" name="文本框 10">
              <a:extLst>
                <a:ext uri="{FF2B5EF4-FFF2-40B4-BE49-F238E27FC236}">
                  <a16:creationId xmlns:a16="http://schemas.microsoft.com/office/drawing/2014/main" id="{611DB874-BF89-AE82-3C8C-F1AE0FD6FF2F}"/>
                </a:ext>
              </a:extLst>
            </p:cNvPr>
            <p:cNvSpPr txBox="1"/>
            <p:nvPr/>
          </p:nvSpPr>
          <p:spPr>
            <a:xfrm>
              <a:off x="2895600" y="1723815"/>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结</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12" name="文本框 11">
              <a:extLst>
                <a:ext uri="{FF2B5EF4-FFF2-40B4-BE49-F238E27FC236}">
                  <a16:creationId xmlns:a16="http://schemas.microsoft.com/office/drawing/2014/main" id="{1A227495-FC8C-CB8C-07A8-2BAB4F1A60AB}"/>
                </a:ext>
              </a:extLst>
            </p:cNvPr>
            <p:cNvSpPr txBox="1"/>
            <p:nvPr/>
          </p:nvSpPr>
          <p:spPr>
            <a:xfrm>
              <a:off x="3476625" y="1731317"/>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果</a:t>
              </a:r>
              <a:endParaRPr lang="zh-CN" altLang="en-US" sz="1800">
                <a:solidFill>
                  <a:schemeClr val="bg1"/>
                </a:solidFill>
                <a:effectLst>
                  <a:outerShdw blurRad="38100" dist="38100" dir="2700000" algn="tl">
                    <a:srgbClr val="000000">
                      <a:alpha val="43137"/>
                    </a:srgbClr>
                  </a:outerShdw>
                </a:effectLst>
                <a:cs typeface="+mn-ea"/>
                <a:sym typeface="+mn-lt"/>
              </a:endParaRPr>
            </a:p>
          </p:txBody>
        </p:sp>
      </p:grpSp>
      <p:pic>
        <p:nvPicPr>
          <p:cNvPr id="13" name="图片 12" descr="2">
            <a:extLst>
              <a:ext uri="{FF2B5EF4-FFF2-40B4-BE49-F238E27FC236}">
                <a16:creationId xmlns:a16="http://schemas.microsoft.com/office/drawing/2014/main" id="{BBA6FDBE-55E9-E838-3B12-9F7829BE28A6}"/>
              </a:ext>
            </a:extLst>
          </p:cNvPr>
          <p:cNvPicPr>
            <a:picLocks noChangeAspect="1"/>
          </p:cNvPicPr>
          <p:nvPr/>
        </p:nvPicPr>
        <p:blipFill>
          <a:blip r:embed="rId2"/>
          <a:stretch>
            <a:fillRect/>
          </a:stretch>
        </p:blipFill>
        <p:spPr>
          <a:xfrm>
            <a:off x="3953435" y="1717260"/>
            <a:ext cx="5050623" cy="2291717"/>
          </a:xfrm>
          <a:prstGeom prst="roundRect">
            <a:avLst>
              <a:gd name="adj" fmla="val 8594"/>
            </a:avLst>
          </a:prstGeom>
          <a:solidFill>
            <a:srgbClr val="FFFFFF">
              <a:shade val="85000"/>
            </a:srgbClr>
          </a:solidFill>
          <a:ln>
            <a:solidFill>
              <a:srgbClr val="27776D"/>
            </a:solidFill>
          </a:ln>
          <a:effectLst>
            <a:outerShdw blurRad="50800" dist="38100" dir="2700000" algn="tl" rotWithShape="0">
              <a:prstClr val="black">
                <a:alpha val="40000"/>
              </a:prstClr>
            </a:outerShdw>
          </a:effectLst>
        </p:spPr>
      </p:pic>
      <p:sp>
        <p:nvSpPr>
          <p:cNvPr id="14" name="文本框 13">
            <a:extLst>
              <a:ext uri="{FF2B5EF4-FFF2-40B4-BE49-F238E27FC236}">
                <a16:creationId xmlns:a16="http://schemas.microsoft.com/office/drawing/2014/main" id="{65834DC2-A4AB-A408-46F6-BAA1E48C9F78}"/>
              </a:ext>
            </a:extLst>
          </p:cNvPr>
          <p:cNvSpPr txBox="1"/>
          <p:nvPr/>
        </p:nvSpPr>
        <p:spPr>
          <a:xfrm>
            <a:off x="5136777" y="1249209"/>
            <a:ext cx="2931844" cy="307777"/>
          </a:xfrm>
          <a:prstGeom prst="rect">
            <a:avLst/>
          </a:prstGeom>
          <a:noFill/>
        </p:spPr>
        <p:txBody>
          <a:bodyPr wrap="square" rtlCol="0">
            <a:spAutoFit/>
          </a:bodyPr>
          <a:lstStyle/>
          <a:p>
            <a:pPr algn="ctr"/>
            <a:r>
              <a:rPr lang="zh-CN" altLang="en-US"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临床疗效</a:t>
            </a:r>
            <a:r>
              <a:rPr lang="en-US" altLang="zh-CN"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Meta</a:t>
            </a:r>
            <a:r>
              <a:rPr lang="zh-CN" altLang="en-US"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分析结果</a:t>
            </a:r>
            <a:endParaRPr lang="zh-CN" altLang="en-US" sz="1400" b="1" kern="1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7895831-25D2-C484-CE5B-8138D8596BAA}"/>
              </a:ext>
            </a:extLst>
          </p:cNvPr>
          <p:cNvSpPr txBox="1"/>
          <p:nvPr/>
        </p:nvSpPr>
        <p:spPr>
          <a:xfrm>
            <a:off x="6077607" y="4735094"/>
            <a:ext cx="2798380" cy="230832"/>
          </a:xfrm>
          <a:prstGeom prst="rect">
            <a:avLst/>
          </a:prstGeom>
          <a:noFill/>
        </p:spPr>
        <p:txBody>
          <a:bodyPr wrap="square">
            <a:spAutoFit/>
          </a:bodyPr>
          <a:lstStyle/>
          <a:p>
            <a:pPr algn="r"/>
            <a:r>
              <a:rPr lang="en-US" altLang="zh-CN" sz="900" b="0" i="0">
                <a:solidFill>
                  <a:srgbClr val="212121"/>
                </a:solidFill>
                <a:effectLst/>
                <a:latin typeface="Arial" panose="020b0604020202020204" pitchFamily="34" charset="0"/>
                <a:cs typeface="Arial" panose="020b0604020202020204" pitchFamily="34" charset="0"/>
              </a:rPr>
              <a:t>CNS Neurosci Ther. 2022</a:t>
            </a:r>
            <a:r>
              <a:rPr lang="en-US" altLang="zh-CN" sz="900">
                <a:solidFill>
                  <a:srgbClr val="212121"/>
                </a:solidFill>
                <a:latin typeface="Arial" panose="020b0604020202020204" pitchFamily="34" charset="0"/>
                <a:cs typeface="Arial" panose="020b0604020202020204" pitchFamily="34" charset="0"/>
              </a:rPr>
              <a:t>,</a:t>
            </a:r>
            <a:r>
              <a:rPr lang="zh-CN" altLang="en-US" sz="900">
                <a:solidFill>
                  <a:srgbClr val="212121"/>
                </a:solidFill>
                <a:latin typeface="Arial" panose="020b0604020202020204" pitchFamily="34" charset="0"/>
                <a:cs typeface="Arial" panose="020b0604020202020204" pitchFamily="34" charset="0"/>
              </a:rPr>
              <a:t> </a:t>
            </a:r>
            <a:r>
              <a:rPr lang="en-US" altLang="zh-CN" sz="900" b="0" i="0">
                <a:solidFill>
                  <a:srgbClr val="212121"/>
                </a:solidFill>
                <a:effectLst/>
                <a:latin typeface="Arial" panose="020b0604020202020204" pitchFamily="34" charset="0"/>
                <a:cs typeface="Arial" panose="020b0604020202020204" pitchFamily="34" charset="0"/>
              </a:rPr>
              <a:t>28(11):1706-1717.</a:t>
            </a:r>
            <a:endParaRPr lang="zh-CN" altLang="en-US" sz="900">
              <a:latin typeface="Arial" panose="020b0604020202020204" pitchFamily="34" charset="0"/>
              <a:cs typeface="Arial" panose="020b0604020202020204" pitchFamily="34" charset="0"/>
            </a:endParaRPr>
          </a:p>
        </p:txBody>
      </p:sp>
      <p:pic>
        <p:nvPicPr>
          <p:cNvPr id="16"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790494604"/>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1">
            <a:extLst>
              <a:ext uri="{FF2B5EF4-FFF2-40B4-BE49-F238E27FC236}">
                <a16:creationId xmlns:a16="http://schemas.microsoft.com/office/drawing/2014/main" id="{0D41829C-38E3-DEB6-E6C2-71CACA81D828}"/>
              </a:ext>
            </a:extLst>
          </p:cNvPr>
          <p:cNvSpPr txBox="1"/>
          <p:nvPr/>
        </p:nvSpPr>
        <p:spPr>
          <a:xfrm>
            <a:off x="705775" y="72456"/>
            <a:ext cx="6303169" cy="4418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1800" b="1">
                <a:latin typeface="微软雅黑" panose="020b0503020204020204" pitchFamily="34" charset="-122"/>
                <a:ea typeface="微软雅黑" panose="020b0503020204020204" pitchFamily="34" charset="-122"/>
              </a:rPr>
              <a:t>丁苯酞组</a:t>
            </a:r>
            <a:r>
              <a:rPr lang="en-US" altLang="zh-CN" sz="1800" b="1">
                <a:latin typeface="微软雅黑" panose="020b0503020204020204" pitchFamily="34" charset="-122"/>
                <a:ea typeface="微软雅黑" panose="020b0503020204020204" pitchFamily="34" charset="-122"/>
              </a:rPr>
              <a:t>MMSE</a:t>
            </a:r>
            <a:r>
              <a:rPr lang="zh-CN" altLang="en-US" sz="1800" b="1">
                <a:latin typeface="微软雅黑" panose="020b0503020204020204" pitchFamily="34" charset="-122"/>
                <a:ea typeface="微软雅黑" panose="020b0503020204020204" pitchFamily="34" charset="-122"/>
              </a:rPr>
              <a:t>评分相比对照组明显提高</a:t>
            </a:r>
          </a:p>
        </p:txBody>
      </p:sp>
      <p:sp>
        <p:nvSpPr>
          <p:cNvPr id="15" name="文本框 14">
            <a:extLst>
              <a:ext uri="{FF2B5EF4-FFF2-40B4-BE49-F238E27FC236}">
                <a16:creationId xmlns:a16="http://schemas.microsoft.com/office/drawing/2014/main" id="{533D26EB-6DBE-FFF6-F853-9F642E4DA5FE}"/>
              </a:ext>
            </a:extLst>
          </p:cNvPr>
          <p:cNvSpPr txBox="1"/>
          <p:nvPr/>
        </p:nvSpPr>
        <p:spPr>
          <a:xfrm>
            <a:off x="375817" y="1385065"/>
            <a:ext cx="4264311" cy="2813591"/>
          </a:xfrm>
          <a:prstGeom prst="rect">
            <a:avLst/>
          </a:prstGeom>
          <a:noFill/>
        </p:spPr>
        <p:txBody>
          <a:bodyPr wrap="square" rtlCol="0">
            <a:spAutoFit/>
          </a:bodyPr>
          <a:lstStyle/>
          <a:p>
            <a:pPr marL="214313" indent="-214313" algn="just">
              <a:lnSpc>
                <a:spcPct val="200000"/>
              </a:lnSpc>
              <a:buFont typeface="Wingdings" pitchFamily="2" charset="2"/>
              <a:buChar char="Ø"/>
            </a:pP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两项研究包含</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VD</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，存在显著异质性</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200" kern="100" spc="45" baseline="300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 90%</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 0.002)</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；一项研究</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PDD</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，另一项研究非痴呆型血管性认知障碍，两者均不存在异质性；</a:t>
            </a:r>
            <a:endPar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4313" indent="-214313" algn="just">
              <a:lnSpc>
                <a:spcPct val="200000"/>
              </a:lnSpc>
              <a:buFont typeface="Wingdings" pitchFamily="2" charset="2"/>
              <a:buChar char="Ø"/>
            </a:pP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NBP</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组的</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MMSE</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得分显著提高：</a:t>
            </a:r>
            <a:endPar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4313" indent="-214313" algn="just">
              <a:lnSpc>
                <a:spcPct val="200000"/>
              </a:lnSpc>
              <a:buFont typeface="Arial" panose="020b0604020202020204" pitchFamily="34" charset="0"/>
              <a:buChar char="•"/>
            </a:pP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SMD = 1.02, 95% CI = [0.24, 1.80]</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 0.01</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4313" indent="-214313" algn="just">
              <a:lnSpc>
                <a:spcPct val="200000"/>
              </a:lnSpc>
              <a:buFont typeface="Arial" panose="020b0604020202020204" pitchFamily="34" charset="0"/>
              <a:buChar char="•"/>
            </a:pP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PDD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SMD = 1.13, 95% CI = [0.69, 1.58]</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&lt; 0.00001</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4313" indent="-214313" algn="just">
              <a:lnSpc>
                <a:spcPct val="200000"/>
              </a:lnSpc>
              <a:buFont typeface="Arial" panose="020b0604020202020204" pitchFamily="34" charset="0"/>
              <a:buChar char="•"/>
            </a:pP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非痴呆型血管认知障碍：</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SMD = 1.35, 95% CI = [1.09, 1.61]</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&lt; 0.00001)</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050" kern="1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91BE6D17-2DA2-83A4-9D30-C1C3730745C5}"/>
              </a:ext>
            </a:extLst>
          </p:cNvPr>
          <p:cNvGrpSpPr/>
          <p:nvPr/>
        </p:nvGrpSpPr>
        <p:grpSpPr>
          <a:xfrm>
            <a:off x="639610" y="771395"/>
            <a:ext cx="1726406" cy="419100"/>
            <a:chOff x="1644650" y="1682750"/>
            <a:chExt cx="2301875" cy="558800"/>
          </a:xfrm>
        </p:grpSpPr>
        <p:sp>
          <p:nvSpPr>
            <p:cNvPr id="17" name="椭圆 16">
              <a:extLst>
                <a:ext uri="{FF2B5EF4-FFF2-40B4-BE49-F238E27FC236}">
                  <a16:creationId xmlns:a16="http://schemas.microsoft.com/office/drawing/2014/main" id="{8FB1BF50-B370-05AD-BA57-BF5B3AA20F4B}"/>
                </a:ext>
              </a:extLst>
            </p:cNvPr>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8" name="椭圆 17">
              <a:extLst>
                <a:ext uri="{FF2B5EF4-FFF2-40B4-BE49-F238E27FC236}">
                  <a16:creationId xmlns:a16="http://schemas.microsoft.com/office/drawing/2014/main" id="{AEF172C6-BF9C-D889-6170-4EA1EC39A8DA}"/>
                </a:ext>
              </a:extLst>
            </p:cNvPr>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19" name="椭圆 18">
              <a:extLst>
                <a:ext uri="{FF2B5EF4-FFF2-40B4-BE49-F238E27FC236}">
                  <a16:creationId xmlns:a16="http://schemas.microsoft.com/office/drawing/2014/main" id="{0430951D-5AD5-D6C3-26F3-245CE4716498}"/>
                </a:ext>
              </a:extLst>
            </p:cNvPr>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0" name="椭圆 19">
              <a:extLst>
                <a:ext uri="{FF2B5EF4-FFF2-40B4-BE49-F238E27FC236}">
                  <a16:creationId xmlns:a16="http://schemas.microsoft.com/office/drawing/2014/main" id="{D5FF9720-D51B-DF9A-5BD8-D33FF6B0B761}"/>
                </a:ext>
              </a:extLst>
            </p:cNvPr>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21" name="文本框 20">
              <a:extLst>
                <a:ext uri="{FF2B5EF4-FFF2-40B4-BE49-F238E27FC236}">
                  <a16:creationId xmlns:a16="http://schemas.microsoft.com/office/drawing/2014/main" id="{2F987A5E-EB09-BA48-4A15-AA3E8DBBB3ED}"/>
                </a:ext>
              </a:extLst>
            </p:cNvPr>
            <p:cNvSpPr txBox="1"/>
            <p:nvPr/>
          </p:nvSpPr>
          <p:spPr>
            <a:xfrm>
              <a:off x="1733550" y="1716523"/>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研</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22" name="文本框 21">
              <a:extLst>
                <a:ext uri="{FF2B5EF4-FFF2-40B4-BE49-F238E27FC236}">
                  <a16:creationId xmlns:a16="http://schemas.microsoft.com/office/drawing/2014/main" id="{B3FEFBDC-8792-58AA-4BD9-B8B35AB68B1E}"/>
                </a:ext>
              </a:extLst>
            </p:cNvPr>
            <p:cNvSpPr txBox="1"/>
            <p:nvPr/>
          </p:nvSpPr>
          <p:spPr>
            <a:xfrm>
              <a:off x="2314575" y="1731317"/>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究</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23" name="文本框 22">
              <a:extLst>
                <a:ext uri="{FF2B5EF4-FFF2-40B4-BE49-F238E27FC236}">
                  <a16:creationId xmlns:a16="http://schemas.microsoft.com/office/drawing/2014/main" id="{9ADE41CA-07A7-E692-6E38-EAC2067555C6}"/>
                </a:ext>
              </a:extLst>
            </p:cNvPr>
            <p:cNvSpPr txBox="1"/>
            <p:nvPr/>
          </p:nvSpPr>
          <p:spPr>
            <a:xfrm>
              <a:off x="2895600" y="1723815"/>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结</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24" name="文本框 23">
              <a:extLst>
                <a:ext uri="{FF2B5EF4-FFF2-40B4-BE49-F238E27FC236}">
                  <a16:creationId xmlns:a16="http://schemas.microsoft.com/office/drawing/2014/main" id="{1CA5D530-6CE7-DD5C-24C4-D287D610EBF0}"/>
                </a:ext>
              </a:extLst>
            </p:cNvPr>
            <p:cNvSpPr txBox="1"/>
            <p:nvPr/>
          </p:nvSpPr>
          <p:spPr>
            <a:xfrm>
              <a:off x="3476625" y="1731317"/>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果</a:t>
              </a:r>
              <a:endParaRPr lang="zh-CN" altLang="en-US" sz="1800">
                <a:solidFill>
                  <a:schemeClr val="bg1"/>
                </a:solidFill>
                <a:effectLst>
                  <a:outerShdw blurRad="38100" dist="38100" dir="2700000" algn="tl">
                    <a:srgbClr val="000000">
                      <a:alpha val="43137"/>
                    </a:srgbClr>
                  </a:outerShdw>
                </a:effectLst>
                <a:cs typeface="+mn-ea"/>
                <a:sym typeface="+mn-lt"/>
              </a:endParaRPr>
            </a:p>
          </p:txBody>
        </p:sp>
      </p:grpSp>
      <p:sp>
        <p:nvSpPr>
          <p:cNvPr id="25" name="文本框 24">
            <a:extLst>
              <a:ext uri="{FF2B5EF4-FFF2-40B4-BE49-F238E27FC236}">
                <a16:creationId xmlns:a16="http://schemas.microsoft.com/office/drawing/2014/main" id="{EAC49676-6CBD-B156-5D2C-FF17E845406D}"/>
              </a:ext>
            </a:extLst>
          </p:cNvPr>
          <p:cNvSpPr txBox="1"/>
          <p:nvPr/>
        </p:nvSpPr>
        <p:spPr>
          <a:xfrm>
            <a:off x="4825045" y="884343"/>
            <a:ext cx="3825357" cy="307777"/>
          </a:xfrm>
          <a:prstGeom prst="rect">
            <a:avLst/>
          </a:prstGeom>
          <a:noFill/>
        </p:spPr>
        <p:txBody>
          <a:bodyPr wrap="square" rtlCol="0">
            <a:spAutoFit/>
          </a:bodyPr>
          <a:lstStyle/>
          <a:p>
            <a:pPr algn="ctr"/>
            <a:r>
              <a:rPr lang="en-US" altLang="zh-CN"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NBP</a:t>
            </a:r>
            <a:r>
              <a:rPr lang="zh-CN" altLang="en-US"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治疗对</a:t>
            </a:r>
            <a:r>
              <a:rPr lang="en-US" altLang="zh-CN"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MMSE</a:t>
            </a:r>
            <a:r>
              <a:rPr lang="zh-CN" altLang="en-US"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影响的</a:t>
            </a:r>
            <a:r>
              <a:rPr lang="en-US" altLang="zh-CN"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Meta</a:t>
            </a:r>
            <a:r>
              <a:rPr lang="zh-CN" altLang="en-US"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分析结果</a:t>
            </a:r>
            <a:endParaRPr lang="zh-CN" altLang="en-US" sz="900" kern="1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 name="图片 25" descr="3">
            <a:extLst>
              <a:ext uri="{FF2B5EF4-FFF2-40B4-BE49-F238E27FC236}">
                <a16:creationId xmlns:a16="http://schemas.microsoft.com/office/drawing/2014/main" id="{C01FCEAE-6AD1-82C4-57B9-0BAAB7B71587}"/>
              </a:ext>
            </a:extLst>
          </p:cNvPr>
          <p:cNvPicPr>
            <a:picLocks noChangeAspect="1"/>
          </p:cNvPicPr>
          <p:nvPr/>
        </p:nvPicPr>
        <p:blipFill>
          <a:blip r:embed="rId2"/>
          <a:stretch>
            <a:fillRect/>
          </a:stretch>
        </p:blipFill>
        <p:spPr>
          <a:xfrm>
            <a:off x="4820070" y="1367200"/>
            <a:ext cx="3948113" cy="2943701"/>
          </a:xfrm>
          <a:prstGeom prst="roundRect">
            <a:avLst>
              <a:gd name="adj" fmla="val 8594"/>
            </a:avLst>
          </a:prstGeom>
          <a:solidFill>
            <a:srgbClr val="FFFFFF">
              <a:shade val="85000"/>
            </a:srgbClr>
          </a:solidFill>
          <a:ln>
            <a:solidFill>
              <a:srgbClr val="27776D"/>
            </a:solidFill>
          </a:ln>
          <a:effectLst>
            <a:outerShdw blurRad="50800" dist="38100" dir="2700000" algn="tl" rotWithShape="0">
              <a:prstClr val="black">
                <a:alpha val="40000"/>
              </a:prstClr>
            </a:outerShdw>
          </a:effectLst>
        </p:spPr>
      </p:pic>
      <p:sp>
        <p:nvSpPr>
          <p:cNvPr id="27" name="文本框 26">
            <a:extLst>
              <a:ext uri="{FF2B5EF4-FFF2-40B4-BE49-F238E27FC236}">
                <a16:creationId xmlns:a16="http://schemas.microsoft.com/office/drawing/2014/main" id="{471CD55A-F455-008C-65B3-E22EBB1A93CD}"/>
              </a:ext>
            </a:extLst>
          </p:cNvPr>
          <p:cNvSpPr txBox="1"/>
          <p:nvPr/>
        </p:nvSpPr>
        <p:spPr>
          <a:xfrm>
            <a:off x="5914831" y="4428950"/>
            <a:ext cx="3065930" cy="253916"/>
          </a:xfrm>
          <a:prstGeom prst="rect">
            <a:avLst/>
          </a:prstGeom>
          <a:noFill/>
        </p:spPr>
        <p:txBody>
          <a:bodyPr wrap="square" rtlCol="0">
            <a:spAutoFit/>
          </a:bodyPr>
          <a:lstStyle/>
          <a:p>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：血管性痴呆；</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PDD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：帕金森病伴痴呆）</a:t>
            </a:r>
            <a:endParaRPr lang="zh-CN" altLang="en-US" sz="1013"/>
          </a:p>
        </p:txBody>
      </p:sp>
      <p:sp>
        <p:nvSpPr>
          <p:cNvPr id="28" name="文本框 27">
            <a:extLst>
              <a:ext uri="{FF2B5EF4-FFF2-40B4-BE49-F238E27FC236}">
                <a16:creationId xmlns:a16="http://schemas.microsoft.com/office/drawing/2014/main" id="{FA6E3AB6-6E6D-8884-8579-0D38FB096E62}"/>
              </a:ext>
            </a:extLst>
          </p:cNvPr>
          <p:cNvSpPr txBox="1"/>
          <p:nvPr/>
        </p:nvSpPr>
        <p:spPr>
          <a:xfrm>
            <a:off x="6077607" y="4735094"/>
            <a:ext cx="2798380" cy="230832"/>
          </a:xfrm>
          <a:prstGeom prst="rect">
            <a:avLst/>
          </a:prstGeom>
          <a:noFill/>
        </p:spPr>
        <p:txBody>
          <a:bodyPr wrap="square">
            <a:spAutoFit/>
          </a:bodyPr>
          <a:lstStyle/>
          <a:p>
            <a:pPr algn="r"/>
            <a:r>
              <a:rPr lang="en-US" altLang="zh-CN" sz="900" b="0" i="0">
                <a:solidFill>
                  <a:srgbClr val="212121"/>
                </a:solidFill>
                <a:effectLst/>
                <a:latin typeface="Arial" panose="020b0604020202020204" pitchFamily="34" charset="0"/>
                <a:cs typeface="Arial" panose="020b0604020202020204" pitchFamily="34" charset="0"/>
              </a:rPr>
              <a:t>CNS Neurosci Ther. 2022</a:t>
            </a:r>
            <a:r>
              <a:rPr lang="en-US" altLang="zh-CN" sz="900">
                <a:solidFill>
                  <a:srgbClr val="212121"/>
                </a:solidFill>
                <a:latin typeface="Arial" panose="020b0604020202020204" pitchFamily="34" charset="0"/>
                <a:cs typeface="Arial" panose="020b0604020202020204" pitchFamily="34" charset="0"/>
              </a:rPr>
              <a:t>,</a:t>
            </a:r>
            <a:r>
              <a:rPr lang="zh-CN" altLang="en-US" sz="900">
                <a:solidFill>
                  <a:srgbClr val="212121"/>
                </a:solidFill>
                <a:latin typeface="Arial" panose="020b0604020202020204" pitchFamily="34" charset="0"/>
                <a:cs typeface="Arial" panose="020b0604020202020204" pitchFamily="34" charset="0"/>
              </a:rPr>
              <a:t> </a:t>
            </a:r>
            <a:r>
              <a:rPr lang="en-US" altLang="zh-CN" sz="900" b="0" i="0">
                <a:solidFill>
                  <a:srgbClr val="212121"/>
                </a:solidFill>
                <a:effectLst/>
                <a:latin typeface="Arial" panose="020b0604020202020204" pitchFamily="34" charset="0"/>
                <a:cs typeface="Arial" panose="020b0604020202020204" pitchFamily="34" charset="0"/>
              </a:rPr>
              <a:t>28(11):1706-1717.</a:t>
            </a:r>
            <a:endParaRPr lang="zh-CN" altLang="en-US" sz="900">
              <a:latin typeface="Arial" panose="020b0604020202020204" pitchFamily="34" charset="0"/>
              <a:cs typeface="Arial" panose="020b0604020202020204" pitchFamily="34" charset="0"/>
            </a:endParaRPr>
          </a:p>
        </p:txBody>
      </p:sp>
      <p:pic>
        <p:nvPicPr>
          <p:cNvPr id="29"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3772747253"/>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1">
            <a:extLst>
              <a:ext uri="{FF2B5EF4-FFF2-40B4-BE49-F238E27FC236}">
                <a16:creationId xmlns:a16="http://schemas.microsoft.com/office/drawing/2014/main" id="{0D41829C-38E3-DEB6-E6C2-71CACA81D828}"/>
              </a:ext>
            </a:extLst>
          </p:cNvPr>
          <p:cNvSpPr txBox="1"/>
          <p:nvPr/>
        </p:nvSpPr>
        <p:spPr>
          <a:xfrm>
            <a:off x="705775" y="72456"/>
            <a:ext cx="6303169" cy="4418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1800" b="1">
                <a:latin typeface="微软雅黑" panose="020b0503020204020204" pitchFamily="34" charset="-122"/>
                <a:ea typeface="微软雅黑" panose="020b0503020204020204" pitchFamily="34" charset="-122"/>
              </a:rPr>
              <a:t>NBP</a:t>
            </a:r>
            <a:r>
              <a:rPr lang="zh-CN" altLang="en-US" sz="1800" b="1">
                <a:latin typeface="微软雅黑" panose="020b0503020204020204" pitchFamily="34" charset="-122"/>
                <a:ea typeface="微软雅黑" panose="020b0503020204020204" pitchFamily="34" charset="-122"/>
              </a:rPr>
              <a:t>组在改善认知障碍患者的</a:t>
            </a:r>
            <a:r>
              <a:rPr lang="en-US" altLang="zh-CN" sz="1800" b="1">
                <a:latin typeface="微软雅黑" panose="020b0503020204020204" pitchFamily="34" charset="-122"/>
                <a:ea typeface="微软雅黑" panose="020b0503020204020204" pitchFamily="34" charset="-122"/>
              </a:rPr>
              <a:t>MoCA</a:t>
            </a:r>
            <a:r>
              <a:rPr lang="zh-CN" altLang="en-US" sz="1800" b="1">
                <a:latin typeface="微软雅黑" panose="020b0503020204020204" pitchFamily="34" charset="-122"/>
                <a:ea typeface="微软雅黑" panose="020b0503020204020204" pitchFamily="34" charset="-122"/>
              </a:rPr>
              <a:t>评分方面优于对照组</a:t>
            </a:r>
          </a:p>
        </p:txBody>
      </p:sp>
      <p:sp>
        <p:nvSpPr>
          <p:cNvPr id="3" name="文本框 2">
            <a:extLst>
              <a:ext uri="{FF2B5EF4-FFF2-40B4-BE49-F238E27FC236}">
                <a16:creationId xmlns:a16="http://schemas.microsoft.com/office/drawing/2014/main" id="{E158639A-A6A3-95DE-4E2F-83EEBD005D90}"/>
              </a:ext>
            </a:extLst>
          </p:cNvPr>
          <p:cNvSpPr txBox="1"/>
          <p:nvPr/>
        </p:nvSpPr>
        <p:spPr>
          <a:xfrm>
            <a:off x="261233" y="1504896"/>
            <a:ext cx="4465061" cy="2167260"/>
          </a:xfrm>
          <a:prstGeom prst="rect">
            <a:avLst/>
          </a:prstGeom>
          <a:noFill/>
        </p:spPr>
        <p:txBody>
          <a:bodyPr wrap="square" rtlCol="0">
            <a:spAutoFit/>
          </a:bodyPr>
          <a:lstStyle/>
          <a:p>
            <a:pPr marL="214313" indent="-214313" algn="just">
              <a:lnSpc>
                <a:spcPct val="200000"/>
              </a:lnSpc>
              <a:buFont typeface="Wingdings" pitchFamily="2" charset="2"/>
              <a:buChar char="Ø"/>
            </a:pP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综合三项研究，观察到异质性</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200" kern="100" spc="45" baseline="300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42%</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 0.18)</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：一项研究为</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VD</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，异质性不适用；另外两项研究为</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PDD</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，为可接受的异质性</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200" kern="100" spc="45" baseline="300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 54%</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 0.14)</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4313" indent="-214313" algn="just">
              <a:lnSpc>
                <a:spcPct val="200000"/>
              </a:lnSpc>
              <a:buFont typeface="Wingdings" pitchFamily="2" charset="2"/>
              <a:buChar char="Ø"/>
            </a:pP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NBP</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组在改善认知障碍患者的</a:t>
            </a:r>
            <a:r>
              <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MoCA</a:t>
            </a:r>
            <a:r>
              <a:rPr lang="zh-CN" altLang="en-US"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评分方面优于对照组：</a:t>
            </a:r>
            <a:endParaRPr lang="en-US" altLang="zh-CN" sz="120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4313" indent="-214313" algn="just">
              <a:lnSpc>
                <a:spcPct val="200000"/>
              </a:lnSpc>
              <a:buFont typeface="Arial" panose="020b0604020202020204" pitchFamily="34" charset="0"/>
              <a:buChar char="•"/>
            </a:pP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SMD = 1.31, 95% CI = [0.90, 1.72]</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&lt; 0.00001</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14313" indent="-214313" algn="just">
              <a:lnSpc>
                <a:spcPct val="200000"/>
              </a:lnSpc>
              <a:buFont typeface="Arial" panose="020b0604020202020204" pitchFamily="34" charset="0"/>
              <a:buChar char="•"/>
            </a:pP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PDD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SMD = 1.00, 95% CI = [0.66, 1.34]</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 &lt; 0.00001</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050" kern="1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01DEDF56-94E9-E283-0738-F91FE7909E69}"/>
              </a:ext>
            </a:extLst>
          </p:cNvPr>
          <p:cNvGrpSpPr/>
          <p:nvPr/>
        </p:nvGrpSpPr>
        <p:grpSpPr>
          <a:xfrm>
            <a:off x="599543" y="865072"/>
            <a:ext cx="1726406" cy="419100"/>
            <a:chOff x="1644650" y="1682750"/>
            <a:chExt cx="2301875" cy="558800"/>
          </a:xfrm>
        </p:grpSpPr>
        <p:sp>
          <p:nvSpPr>
            <p:cNvPr id="5" name="椭圆 4">
              <a:extLst>
                <a:ext uri="{FF2B5EF4-FFF2-40B4-BE49-F238E27FC236}">
                  <a16:creationId xmlns:a16="http://schemas.microsoft.com/office/drawing/2014/main" id="{EF3F7E45-D726-9F30-9B08-67AE137BB070}"/>
                </a:ext>
              </a:extLst>
            </p:cNvPr>
            <p:cNvSpPr/>
            <p:nvPr/>
          </p:nvSpPr>
          <p:spPr>
            <a:xfrm>
              <a:off x="164465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6" name="椭圆 5">
              <a:extLst>
                <a:ext uri="{FF2B5EF4-FFF2-40B4-BE49-F238E27FC236}">
                  <a16:creationId xmlns:a16="http://schemas.microsoft.com/office/drawing/2014/main" id="{DBA2F7F0-6E23-C98C-FD87-95B5FECAD5ED}"/>
                </a:ext>
              </a:extLst>
            </p:cNvPr>
            <p:cNvSpPr/>
            <p:nvPr/>
          </p:nvSpPr>
          <p:spPr>
            <a:xfrm>
              <a:off x="222567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7" name="椭圆 6">
              <a:extLst>
                <a:ext uri="{FF2B5EF4-FFF2-40B4-BE49-F238E27FC236}">
                  <a16:creationId xmlns:a16="http://schemas.microsoft.com/office/drawing/2014/main" id="{A87009AB-0A45-2DC3-6597-E8B9DBA27A24}"/>
                </a:ext>
              </a:extLst>
            </p:cNvPr>
            <p:cNvSpPr/>
            <p:nvPr/>
          </p:nvSpPr>
          <p:spPr>
            <a:xfrm>
              <a:off x="2806700"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8" name="椭圆 7">
              <a:extLst>
                <a:ext uri="{FF2B5EF4-FFF2-40B4-BE49-F238E27FC236}">
                  <a16:creationId xmlns:a16="http://schemas.microsoft.com/office/drawing/2014/main" id="{36F86756-D8C2-1DD7-F47E-6544EFF00775}"/>
                </a:ext>
              </a:extLst>
            </p:cNvPr>
            <p:cNvSpPr/>
            <p:nvPr/>
          </p:nvSpPr>
          <p:spPr>
            <a:xfrm>
              <a:off x="3387725" y="1682750"/>
              <a:ext cx="558800" cy="558800"/>
            </a:xfrm>
            <a:prstGeom prst="ellipse">
              <a:avLst/>
            </a:prstGeom>
            <a:solidFill>
              <a:srgbClr val="3E7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9" name="文本框 8">
              <a:extLst>
                <a:ext uri="{FF2B5EF4-FFF2-40B4-BE49-F238E27FC236}">
                  <a16:creationId xmlns:a16="http://schemas.microsoft.com/office/drawing/2014/main" id="{82F5322C-DFB6-9DFC-8A4A-CD4202DB6FE7}"/>
                </a:ext>
              </a:extLst>
            </p:cNvPr>
            <p:cNvSpPr txBox="1"/>
            <p:nvPr/>
          </p:nvSpPr>
          <p:spPr>
            <a:xfrm>
              <a:off x="1733550" y="1716523"/>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研</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10" name="文本框 9">
              <a:extLst>
                <a:ext uri="{FF2B5EF4-FFF2-40B4-BE49-F238E27FC236}">
                  <a16:creationId xmlns:a16="http://schemas.microsoft.com/office/drawing/2014/main" id="{DA77FC30-DC08-F1F0-2C9F-3E1F232B284C}"/>
                </a:ext>
              </a:extLst>
            </p:cNvPr>
            <p:cNvSpPr txBox="1"/>
            <p:nvPr/>
          </p:nvSpPr>
          <p:spPr>
            <a:xfrm>
              <a:off x="2314575" y="1731317"/>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究</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11" name="文本框 10">
              <a:extLst>
                <a:ext uri="{FF2B5EF4-FFF2-40B4-BE49-F238E27FC236}">
                  <a16:creationId xmlns:a16="http://schemas.microsoft.com/office/drawing/2014/main" id="{B4344215-55EE-D30A-F854-069C72A10C71}"/>
                </a:ext>
              </a:extLst>
            </p:cNvPr>
            <p:cNvSpPr txBox="1"/>
            <p:nvPr/>
          </p:nvSpPr>
          <p:spPr>
            <a:xfrm>
              <a:off x="2895600" y="1723815"/>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结</a:t>
              </a:r>
              <a:endParaRPr lang="zh-CN" altLang="en-US" sz="1800">
                <a:solidFill>
                  <a:schemeClr val="bg1"/>
                </a:solidFill>
                <a:effectLst>
                  <a:outerShdw blurRad="38100" dist="38100" dir="2700000" algn="tl">
                    <a:srgbClr val="000000">
                      <a:alpha val="43137"/>
                    </a:srgbClr>
                  </a:outerShdw>
                </a:effectLst>
                <a:cs typeface="+mn-ea"/>
                <a:sym typeface="+mn-lt"/>
              </a:endParaRPr>
            </a:p>
          </p:txBody>
        </p:sp>
        <p:sp>
          <p:nvSpPr>
            <p:cNvPr id="12" name="文本框 11">
              <a:extLst>
                <a:ext uri="{FF2B5EF4-FFF2-40B4-BE49-F238E27FC236}">
                  <a16:creationId xmlns:a16="http://schemas.microsoft.com/office/drawing/2014/main" id="{E3DEBCCE-5265-53C7-029C-0552AFFAA9CC}"/>
                </a:ext>
              </a:extLst>
            </p:cNvPr>
            <p:cNvSpPr txBox="1"/>
            <p:nvPr/>
          </p:nvSpPr>
          <p:spPr>
            <a:xfrm>
              <a:off x="3476625" y="1731317"/>
              <a:ext cx="381000" cy="492443"/>
            </a:xfrm>
            <a:prstGeom prst="rect">
              <a:avLst/>
            </a:prstGeom>
            <a:noFill/>
          </p:spPr>
          <p:txBody>
            <a:bodyPr wrap="square" rtlCol="0">
              <a:spAutoFit/>
            </a:bodyPr>
            <a:lstStyle/>
            <a:p>
              <a:pPr algn="ctr"/>
              <a:r>
                <a:rPr lang="zh-CN" altLang="en-US" sz="1800">
                  <a:solidFill>
                    <a:schemeClr val="bg1"/>
                  </a:solidFill>
                  <a:effectLst>
                    <a:outerShdw blurRad="38100" dist="38100" dir="2700000" algn="tl">
                      <a:srgbClr val="000000">
                        <a:alpha val="43137"/>
                      </a:srgbClr>
                    </a:outerShdw>
                  </a:effectLst>
                  <a:cs typeface="+mn-ea"/>
                  <a:sym typeface="+mn-lt"/>
                </a:rPr>
                <a:t>果</a:t>
              </a:r>
              <a:endParaRPr lang="zh-CN" altLang="en-US" sz="1800">
                <a:solidFill>
                  <a:schemeClr val="bg1"/>
                </a:solidFill>
                <a:effectLst>
                  <a:outerShdw blurRad="38100" dist="38100" dir="2700000" algn="tl">
                    <a:srgbClr val="000000">
                      <a:alpha val="43137"/>
                    </a:srgbClr>
                  </a:outerShdw>
                </a:effectLst>
                <a:cs typeface="+mn-ea"/>
                <a:sym typeface="+mn-lt"/>
              </a:endParaRPr>
            </a:p>
          </p:txBody>
        </p:sp>
      </p:grpSp>
      <p:sp>
        <p:nvSpPr>
          <p:cNvPr id="13" name="文本框 12">
            <a:extLst>
              <a:ext uri="{FF2B5EF4-FFF2-40B4-BE49-F238E27FC236}">
                <a16:creationId xmlns:a16="http://schemas.microsoft.com/office/drawing/2014/main" id="{CEE2218E-7211-3C86-0965-9FF044B86F35}"/>
              </a:ext>
            </a:extLst>
          </p:cNvPr>
          <p:cNvSpPr txBox="1"/>
          <p:nvPr/>
        </p:nvSpPr>
        <p:spPr>
          <a:xfrm>
            <a:off x="5007356" y="1227897"/>
            <a:ext cx="3675602" cy="307777"/>
          </a:xfrm>
          <a:prstGeom prst="rect">
            <a:avLst/>
          </a:prstGeom>
          <a:noFill/>
        </p:spPr>
        <p:txBody>
          <a:bodyPr wrap="square" rtlCol="0">
            <a:spAutoFit/>
          </a:bodyPr>
          <a:lstStyle/>
          <a:p>
            <a:pPr algn="ctr"/>
            <a:r>
              <a:rPr lang="zh-CN" altLang="en-US"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NBP</a:t>
            </a:r>
            <a:r>
              <a:rPr lang="zh-CN" altLang="en-US"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处理对</a:t>
            </a:r>
            <a:r>
              <a:rPr lang="en-US" altLang="zh-CN"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MoCA</a:t>
            </a:r>
            <a:r>
              <a:rPr lang="zh-CN" altLang="en-US"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影响的</a:t>
            </a:r>
            <a:r>
              <a:rPr lang="en-US" altLang="zh-CN"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Meta</a:t>
            </a:r>
            <a:r>
              <a:rPr lang="zh-CN" altLang="en-US" sz="1400" b="1"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分析结果</a:t>
            </a:r>
            <a:endParaRPr lang="zh-CN" altLang="en-US" sz="1400" b="1" kern="1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13" descr="4">
            <a:extLst>
              <a:ext uri="{FF2B5EF4-FFF2-40B4-BE49-F238E27FC236}">
                <a16:creationId xmlns:a16="http://schemas.microsoft.com/office/drawing/2014/main" id="{6F4C3942-8A29-5366-C778-92A869BDE1BC}"/>
              </a:ext>
            </a:extLst>
          </p:cNvPr>
          <p:cNvPicPr>
            <a:picLocks noChangeAspect="1"/>
          </p:cNvPicPr>
          <p:nvPr/>
        </p:nvPicPr>
        <p:blipFill>
          <a:blip r:embed="rId2"/>
          <a:stretch>
            <a:fillRect/>
          </a:stretch>
        </p:blipFill>
        <p:spPr>
          <a:xfrm>
            <a:off x="4868856" y="1794363"/>
            <a:ext cx="3948113" cy="2446496"/>
          </a:xfrm>
          <a:prstGeom prst="roundRect">
            <a:avLst>
              <a:gd name="adj" fmla="val 8594"/>
            </a:avLst>
          </a:prstGeom>
          <a:solidFill>
            <a:srgbClr val="FFFFFF">
              <a:shade val="85000"/>
            </a:srgbClr>
          </a:solidFill>
          <a:ln>
            <a:solidFill>
              <a:srgbClr val="27776D"/>
            </a:solidFill>
          </a:ln>
          <a:effectLst>
            <a:outerShdw blurRad="50800" dist="38100" dir="2700000" algn="tl" rotWithShape="0">
              <a:prstClr val="black">
                <a:alpha val="40000"/>
              </a:prstClr>
            </a:outerShdw>
          </a:effectLst>
        </p:spPr>
      </p:pic>
      <p:sp>
        <p:nvSpPr>
          <p:cNvPr id="28" name="文本框 27">
            <a:extLst>
              <a:ext uri="{FF2B5EF4-FFF2-40B4-BE49-F238E27FC236}">
                <a16:creationId xmlns:a16="http://schemas.microsoft.com/office/drawing/2014/main" id="{132226CC-3D24-72D9-C1D6-D1F82BD45DE4}"/>
              </a:ext>
            </a:extLst>
          </p:cNvPr>
          <p:cNvSpPr txBox="1"/>
          <p:nvPr/>
        </p:nvSpPr>
        <p:spPr>
          <a:xfrm>
            <a:off x="5914831" y="4807324"/>
            <a:ext cx="3065930" cy="253916"/>
          </a:xfrm>
          <a:prstGeom prst="rect">
            <a:avLst/>
          </a:prstGeom>
          <a:noFill/>
        </p:spPr>
        <p:txBody>
          <a:bodyPr wrap="square" rtlCol="0">
            <a:spAutoFit/>
          </a:bodyPr>
          <a:lstStyle/>
          <a:p>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VD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：血管性痴呆；</a:t>
            </a:r>
            <a:r>
              <a:rPr lang="en-US" altLang="zh-CN"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PDD</a:t>
            </a:r>
            <a:r>
              <a:rPr lang="zh-CN" altLang="en-US" sz="1050" kern="100" spc="45">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：帕金森病伴痴呆）</a:t>
            </a:r>
            <a:endParaRPr lang="zh-CN" altLang="en-US" sz="1013"/>
          </a:p>
        </p:txBody>
      </p:sp>
      <p:pic>
        <p:nvPicPr>
          <p:cNvPr id="29"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317802387"/>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3">
            <a:extLst>
              <a:ext uri="{FF2B5EF4-FFF2-40B4-BE49-F238E27FC236}">
                <a16:creationId xmlns:a16="http://schemas.microsoft.com/office/drawing/2014/main" id="{AAA58C87-CE76-4A26-BEC1-0C97B6AE8397}"/>
              </a:ext>
            </a:extLst>
          </p:cNvPr>
          <p:cNvSpPr txBox="1">
            <a:spLocks noChangeArrowheads="1"/>
          </p:cNvSpPr>
          <p:nvPr/>
        </p:nvSpPr>
        <p:spPr>
          <a:xfrm>
            <a:off x="764176" y="116378"/>
            <a:ext cx="8127576" cy="38985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a:latin typeface="微软雅黑" panose="020b0503020204020204" pitchFamily="34" charset="-122"/>
                <a:ea typeface="微软雅黑" panose="020b0503020204020204" pitchFamily="34" charset="-122"/>
              </a:rPr>
              <a:t>恩必普治疗皮层下非痴呆血管性认知障碍的试验方案</a:t>
            </a:r>
          </a:p>
        </p:txBody>
      </p:sp>
      <p:sp>
        <p:nvSpPr>
          <p:cNvPr id="3" name="内容占位符 2">
            <a:extLst>
              <a:ext uri="{FF2B5EF4-FFF2-40B4-BE49-F238E27FC236}">
                <a16:creationId xmlns:a16="http://schemas.microsoft.com/office/drawing/2014/main" id="{A2DE9CB9-D872-44BE-94F9-B4460A5F9459}"/>
              </a:ext>
            </a:extLst>
          </p:cNvPr>
          <p:cNvSpPr txBox="1"/>
          <p:nvPr/>
        </p:nvSpPr>
        <p:spPr>
          <a:xfrm>
            <a:off x="4891002" y="1348127"/>
            <a:ext cx="4000751" cy="2884914"/>
          </a:xfrm>
          <a:prstGeom prst="roundRect">
            <a:avLst>
              <a:gd name="adj" fmla="val 9016"/>
            </a:avLst>
          </a:prstGeom>
          <a:solidFill>
            <a:srgbClr val="4F9FB5"/>
          </a:solidFill>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Clr>
                <a:schemeClr val="tx1"/>
              </a:buClr>
              <a:buSzPct val="60000"/>
              <a:buFont typeface="Wingdings" pitchFamily="2" charset="2"/>
              <a:buChar char="Ø"/>
            </a:pPr>
            <a:r>
              <a:rPr lang="zh-CN" altLang="en-US" sz="1400">
                <a:solidFill>
                  <a:schemeClr val="bg1"/>
                </a:solidFill>
                <a:latin typeface="微软雅黑" panose="020b0503020204020204" pitchFamily="34" charset="-122"/>
                <a:ea typeface="微软雅黑" panose="020b0503020204020204" pitchFamily="34" charset="-122"/>
              </a:rPr>
              <a:t>牵头单位：首都医科大学宣武医院</a:t>
            </a:r>
            <a:endParaRPr lang="en-US" altLang="zh-CN" sz="1400">
              <a:solidFill>
                <a:schemeClr val="bg1"/>
              </a:solidFill>
              <a:latin typeface="微软雅黑" panose="020b0503020204020204" pitchFamily="34" charset="-122"/>
              <a:ea typeface="微软雅黑" panose="020b0503020204020204" pitchFamily="34" charset="-122"/>
            </a:endParaRPr>
          </a:p>
          <a:p>
            <a:pPr>
              <a:lnSpc>
                <a:spcPct val="150000"/>
              </a:lnSpc>
              <a:buClr>
                <a:schemeClr val="tx1"/>
              </a:buClr>
              <a:buSzPct val="60000"/>
              <a:buFont typeface="Wingdings" pitchFamily="2" charset="2"/>
              <a:buChar char="Ø"/>
            </a:pPr>
            <a:r>
              <a:rPr lang="zh-CN" altLang="en-US" sz="1400">
                <a:solidFill>
                  <a:schemeClr val="bg1"/>
                </a:solidFill>
                <a:latin typeface="微软雅黑" panose="020b0503020204020204" pitchFamily="34" charset="-122"/>
                <a:ea typeface="微软雅黑" panose="020b0503020204020204" pitchFamily="34" charset="-122"/>
              </a:rPr>
              <a:t>参研单位：中国</a:t>
            </a:r>
            <a:r>
              <a:rPr lang="en-US" altLang="zh-CN" sz="1400">
                <a:solidFill>
                  <a:schemeClr val="bg1"/>
                </a:solidFill>
                <a:latin typeface="微软雅黑" panose="020b0503020204020204" pitchFamily="34" charset="-122"/>
                <a:ea typeface="微软雅黑" panose="020b0503020204020204" pitchFamily="34" charset="-122"/>
              </a:rPr>
              <a:t>15</a:t>
            </a:r>
            <a:r>
              <a:rPr lang="zh-CN" altLang="en-US" sz="1400">
                <a:solidFill>
                  <a:schemeClr val="bg1"/>
                </a:solidFill>
                <a:latin typeface="微软雅黑" panose="020b0503020204020204" pitchFamily="34" charset="-122"/>
                <a:ea typeface="微软雅黑" panose="020b0503020204020204" pitchFamily="34" charset="-122"/>
              </a:rPr>
              <a:t>个中心</a:t>
            </a:r>
            <a:endParaRPr lang="en-US" altLang="zh-CN" sz="1400">
              <a:solidFill>
                <a:schemeClr val="bg1"/>
              </a:solidFill>
              <a:latin typeface="微软雅黑" panose="020b0503020204020204" pitchFamily="34" charset="-122"/>
              <a:ea typeface="微软雅黑" panose="020b0503020204020204" pitchFamily="34" charset="-122"/>
            </a:endParaRPr>
          </a:p>
          <a:p>
            <a:pPr>
              <a:lnSpc>
                <a:spcPct val="150000"/>
              </a:lnSpc>
              <a:buClr>
                <a:schemeClr val="tx1"/>
              </a:buClr>
              <a:buSzPct val="60000"/>
              <a:buFont typeface="Wingdings" pitchFamily="2" charset="2"/>
              <a:buChar char="Ø"/>
            </a:pPr>
            <a:r>
              <a:rPr lang="zh-CN" altLang="en-US" sz="1400">
                <a:solidFill>
                  <a:schemeClr val="bg1"/>
                </a:solidFill>
                <a:latin typeface="微软雅黑" panose="020b0503020204020204" pitchFamily="34" charset="-122"/>
                <a:ea typeface="微软雅黑" panose="020b0503020204020204" pitchFamily="34" charset="-122"/>
              </a:rPr>
              <a:t>研究设计：多中心、随机、双盲、安慰剂对照</a:t>
            </a:r>
            <a:endParaRPr lang="en-US" altLang="zh-CN" sz="1400">
              <a:solidFill>
                <a:schemeClr val="bg1"/>
              </a:solidFill>
              <a:latin typeface="微软雅黑" panose="020b0503020204020204" pitchFamily="34" charset="-122"/>
              <a:ea typeface="微软雅黑" panose="020b0503020204020204" pitchFamily="34" charset="-122"/>
            </a:endParaRPr>
          </a:p>
          <a:p>
            <a:pPr>
              <a:lnSpc>
                <a:spcPct val="150000"/>
              </a:lnSpc>
              <a:buClr>
                <a:schemeClr val="tx1"/>
              </a:buClr>
              <a:buSzPct val="60000"/>
              <a:buFont typeface="Wingdings" pitchFamily="2" charset="2"/>
              <a:buChar char="Ø"/>
            </a:pPr>
            <a:r>
              <a:rPr lang="zh-CN" altLang="en-US" sz="1400">
                <a:solidFill>
                  <a:schemeClr val="bg1"/>
                </a:solidFill>
                <a:latin typeface="微软雅黑" panose="020b0503020204020204" pitchFamily="34" charset="-122"/>
                <a:ea typeface="微软雅黑" panose="020b0503020204020204" pitchFamily="34" charset="-122"/>
              </a:rPr>
              <a:t>入选病例及分组：</a:t>
            </a:r>
            <a:endParaRPr lang="en-US" altLang="zh-CN" sz="1400">
              <a:solidFill>
                <a:schemeClr val="bg1"/>
              </a:solidFill>
              <a:latin typeface="微软雅黑" panose="020b0503020204020204" pitchFamily="34" charset="-122"/>
              <a:ea typeface="微软雅黑" panose="020b0503020204020204" pitchFamily="34" charset="-122"/>
            </a:endParaRPr>
          </a:p>
          <a:p>
            <a:pPr marL="819150" lvl="2" indent="-285750">
              <a:lnSpc>
                <a:spcPct val="150000"/>
              </a:lnSpc>
              <a:buClr>
                <a:schemeClr val="tx1"/>
              </a:buClr>
            </a:pPr>
            <a:r>
              <a:rPr lang="zh-CN" altLang="en-US" sz="1400">
                <a:solidFill>
                  <a:schemeClr val="bg1"/>
                </a:solidFill>
                <a:latin typeface="微软雅黑" panose="020b0503020204020204" pitchFamily="34" charset="-122"/>
                <a:ea typeface="微软雅黑" panose="020b0503020204020204" pitchFamily="34" charset="-122"/>
              </a:rPr>
              <a:t>筛选</a:t>
            </a:r>
            <a:r>
              <a:rPr lang="en-US" altLang="zh-CN" sz="1400">
                <a:solidFill>
                  <a:schemeClr val="bg1"/>
                </a:solidFill>
                <a:latin typeface="微软雅黑" panose="020b0503020204020204" pitchFamily="34" charset="-122"/>
                <a:ea typeface="微软雅黑" panose="020b0503020204020204" pitchFamily="34" charset="-122"/>
              </a:rPr>
              <a:t>563</a:t>
            </a:r>
            <a:r>
              <a:rPr lang="zh-CN" altLang="en-US" sz="1400">
                <a:solidFill>
                  <a:schemeClr val="bg1"/>
                </a:solidFill>
                <a:latin typeface="微软雅黑" panose="020b0503020204020204" pitchFamily="34" charset="-122"/>
                <a:ea typeface="微软雅黑" panose="020b0503020204020204" pitchFamily="34" charset="-122"/>
              </a:rPr>
              <a:t>名患者，入组</a:t>
            </a:r>
            <a:r>
              <a:rPr lang="en-US" altLang="zh-CN" sz="1400">
                <a:solidFill>
                  <a:schemeClr val="bg1"/>
                </a:solidFill>
                <a:latin typeface="微软雅黑" panose="020b0503020204020204" pitchFamily="34" charset="-122"/>
                <a:ea typeface="微软雅黑" panose="020b0503020204020204" pitchFamily="34" charset="-122"/>
              </a:rPr>
              <a:t>281</a:t>
            </a:r>
            <a:r>
              <a:rPr lang="zh-CN" altLang="en-US" sz="1400">
                <a:solidFill>
                  <a:schemeClr val="bg1"/>
                </a:solidFill>
                <a:latin typeface="微软雅黑" panose="020b0503020204020204" pitchFamily="34" charset="-122"/>
                <a:ea typeface="微软雅黑" panose="020b0503020204020204" pitchFamily="34" charset="-122"/>
              </a:rPr>
              <a:t>名患者</a:t>
            </a:r>
            <a:endParaRPr lang="en-US" altLang="zh-CN" sz="1400">
              <a:solidFill>
                <a:schemeClr val="bg1"/>
              </a:solidFill>
              <a:latin typeface="微软雅黑" panose="020b0503020204020204" pitchFamily="34" charset="-122"/>
              <a:ea typeface="微软雅黑" panose="020b0503020204020204" pitchFamily="34" charset="-122"/>
            </a:endParaRPr>
          </a:p>
          <a:p>
            <a:pPr marL="819150" lvl="2" indent="-285750">
              <a:lnSpc>
                <a:spcPct val="150000"/>
              </a:lnSpc>
              <a:buClr>
                <a:schemeClr val="tx1"/>
              </a:buClr>
            </a:pPr>
            <a:r>
              <a:rPr lang="zh-CN" altLang="en-US" sz="1400">
                <a:solidFill>
                  <a:schemeClr val="bg1"/>
                </a:solidFill>
                <a:latin typeface="微软雅黑" panose="020b0503020204020204" pitchFamily="34" charset="-122"/>
                <a:ea typeface="微软雅黑" panose="020b0503020204020204" pitchFamily="34" charset="-122"/>
              </a:rPr>
              <a:t>恩必普组 </a:t>
            </a:r>
            <a:r>
              <a:rPr lang="en-US" altLang="zh-CN" sz="1400">
                <a:solidFill>
                  <a:schemeClr val="bg1"/>
                </a:solidFill>
                <a:latin typeface="微软雅黑" panose="020b0503020204020204" pitchFamily="34" charset="-122"/>
                <a:ea typeface="微软雅黑" panose="020b0503020204020204" pitchFamily="34" charset="-122"/>
              </a:rPr>
              <a:t>vs. </a:t>
            </a:r>
            <a:r>
              <a:rPr lang="zh-CN" altLang="en-US" sz="1400">
                <a:solidFill>
                  <a:schemeClr val="bg1"/>
                </a:solidFill>
                <a:latin typeface="微软雅黑" panose="020b0503020204020204" pitchFamily="34" charset="-122"/>
                <a:ea typeface="微软雅黑" panose="020b0503020204020204" pitchFamily="34" charset="-122"/>
              </a:rPr>
              <a:t>安慰剂组（</a:t>
            </a:r>
            <a:r>
              <a:rPr lang="en-US" altLang="zh-CN" sz="1400">
                <a:solidFill>
                  <a:schemeClr val="bg1"/>
                </a:solidFill>
                <a:latin typeface="微软雅黑" panose="020b0503020204020204" pitchFamily="34" charset="-122"/>
                <a:ea typeface="微软雅黑" panose="020b0503020204020204" pitchFamily="34" charset="-122"/>
              </a:rPr>
              <a:t>1:1）</a:t>
            </a:r>
          </a:p>
          <a:p>
            <a:pPr>
              <a:lnSpc>
                <a:spcPct val="150000"/>
              </a:lnSpc>
              <a:buClr>
                <a:schemeClr val="tx1"/>
              </a:buClr>
              <a:buSzPct val="60000"/>
              <a:buFont typeface="Wingdings" pitchFamily="2" charset="2"/>
              <a:buChar char="Ø"/>
            </a:pPr>
            <a:r>
              <a:rPr lang="zh-CN" altLang="en-US" sz="1400">
                <a:solidFill>
                  <a:schemeClr val="bg1"/>
                </a:solidFill>
                <a:latin typeface="微软雅黑" panose="020b0503020204020204" pitchFamily="34" charset="-122"/>
                <a:ea typeface="微软雅黑" panose="020b0503020204020204" pitchFamily="34" charset="-122"/>
              </a:rPr>
              <a:t>给药方法：恩必普</a:t>
            </a:r>
            <a:r>
              <a:rPr lang="en-US" altLang="zh-CN" sz="1400">
                <a:solidFill>
                  <a:schemeClr val="bg1"/>
                </a:solidFill>
                <a:latin typeface="微软雅黑" panose="020b0503020204020204" pitchFamily="34" charset="-122"/>
                <a:ea typeface="微软雅黑" panose="020b0503020204020204" pitchFamily="34" charset="-122"/>
              </a:rPr>
              <a:t>200mg</a:t>
            </a:r>
            <a:r>
              <a:rPr lang="zh-CN" altLang="en-US" sz="1400">
                <a:solidFill>
                  <a:schemeClr val="bg1"/>
                </a:solidFill>
                <a:latin typeface="微软雅黑" panose="020b0503020204020204" pitchFamily="34" charset="-122"/>
                <a:ea typeface="微软雅黑" panose="020b0503020204020204" pitchFamily="34" charset="-122"/>
              </a:rPr>
              <a:t>，</a:t>
            </a:r>
            <a:r>
              <a:rPr lang="en-US" altLang="zh-CN" sz="1400" err="1">
                <a:solidFill>
                  <a:schemeClr val="bg1"/>
                </a:solidFill>
                <a:latin typeface="微软雅黑" panose="020b0503020204020204" pitchFamily="34" charset="-122"/>
                <a:ea typeface="微软雅黑" panose="020b0503020204020204" pitchFamily="34" charset="-122"/>
              </a:rPr>
              <a:t>tid</a:t>
            </a:r>
            <a:r>
              <a:rPr lang="zh-CN" altLang="en-US" sz="1400">
                <a:solidFill>
                  <a:schemeClr val="bg1"/>
                </a:solidFill>
                <a:latin typeface="微软雅黑" panose="020b0503020204020204" pitchFamily="34" charset="-122"/>
                <a:ea typeface="微软雅黑" panose="020b0503020204020204" pitchFamily="34" charset="-122"/>
              </a:rPr>
              <a:t>，持续</a:t>
            </a:r>
            <a:r>
              <a:rPr lang="en-US" altLang="zh-CN" sz="1400">
                <a:solidFill>
                  <a:schemeClr val="bg1"/>
                </a:solidFill>
                <a:latin typeface="微软雅黑" panose="020b0503020204020204" pitchFamily="34" charset="-122"/>
                <a:ea typeface="微软雅黑" panose="020b0503020204020204" pitchFamily="34" charset="-122"/>
              </a:rPr>
              <a:t>24</a:t>
            </a:r>
            <a:r>
              <a:rPr lang="zh-CN" altLang="en-US" sz="1400">
                <a:solidFill>
                  <a:schemeClr val="bg1"/>
                </a:solidFill>
                <a:latin typeface="微软雅黑" panose="020b0503020204020204" pitchFamily="34" charset="-122"/>
                <a:ea typeface="微软雅黑" panose="020b0503020204020204" pitchFamily="34" charset="-122"/>
              </a:rPr>
              <a:t>周</a:t>
            </a:r>
            <a:endParaRPr lang="en-US" altLang="zh-CN" sz="140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E17FFAE8-CDAC-41E9-899A-3A71424CCD38}"/>
              </a:ext>
            </a:extLst>
          </p:cNvPr>
          <p:cNvSpPr>
            <a:spLocks noChangeArrowheads="1"/>
          </p:cNvSpPr>
          <p:nvPr/>
        </p:nvSpPr>
        <p:spPr bwMode="auto">
          <a:xfrm>
            <a:off x="5342026" y="4740081"/>
            <a:ext cx="35480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黑体" panose="02010609060101010101" pitchFamily="49" charset="-122"/>
              </a:defRPr>
            </a:lvl1pPr>
            <a:lvl2pPr marL="742950" indent="-285750" eaLnBrk="0" hangingPunct="0">
              <a:defRPr>
                <a:solidFill>
                  <a:schemeClr val="tx1"/>
                </a:solidFill>
                <a:latin typeface="Verdana" panose="020b0604030504040204" pitchFamily="34" charset="0"/>
                <a:ea typeface="黑体" panose="02010609060101010101" pitchFamily="49" charset="-122"/>
              </a:defRPr>
            </a:lvl2pPr>
            <a:lvl3pPr marL="1143000" indent="-228600" eaLnBrk="0" hangingPunct="0">
              <a:defRPr>
                <a:solidFill>
                  <a:schemeClr val="tx1"/>
                </a:solidFill>
                <a:latin typeface="Verdana" panose="020b0604030504040204" pitchFamily="34" charset="0"/>
                <a:ea typeface="黑体" panose="02010609060101010101" pitchFamily="49" charset="-122"/>
              </a:defRPr>
            </a:lvl3pPr>
            <a:lvl4pPr marL="1600200" indent="-228600" eaLnBrk="0" hangingPunct="0">
              <a:defRPr>
                <a:solidFill>
                  <a:schemeClr val="tx1"/>
                </a:solidFill>
                <a:latin typeface="Verdana" panose="020b0604030504040204" pitchFamily="34" charset="0"/>
                <a:ea typeface="黑体" panose="02010609060101010101" pitchFamily="49" charset="-122"/>
              </a:defRPr>
            </a:lvl4pPr>
            <a:lvl5pPr marL="2057400" indent="-228600" eaLnBrk="0" hangingPunct="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9pPr>
          </a:lstStyle>
          <a:p>
            <a:pPr algn="ctr" eaLnBrk="1" hangingPunct="1"/>
            <a:r>
              <a:rPr lang="en-US" altLang="zh-CN" sz="1000" err="1">
                <a:latin typeface="微软雅黑" panose="020b0503020204020204" pitchFamily="34" charset="-122"/>
                <a:ea typeface="微软雅黑" panose="020b0503020204020204" pitchFamily="34" charset="-122"/>
              </a:rPr>
              <a:t>Jianping Jia, et al. </a:t>
            </a:r>
            <a:r>
              <a:rPr lang="en-US" altLang="zh-CN" sz="1000" i="1">
                <a:latin typeface="微软雅黑" panose="020b0503020204020204" pitchFamily="34" charset="-122"/>
                <a:ea typeface="微软雅黑" panose="020b0503020204020204" pitchFamily="34" charset="-122"/>
              </a:rPr>
              <a:t>Alzheimer’s &amp; Dementia </a:t>
            </a:r>
            <a:r>
              <a:rPr lang="en-US" altLang="zh-CN" sz="1000">
                <a:latin typeface="微软雅黑" panose="020b0503020204020204" pitchFamily="34" charset="-122"/>
                <a:ea typeface="微软雅黑" panose="020b0503020204020204" pitchFamily="34" charset="-122"/>
              </a:rPr>
              <a:t>2015, 1-11.</a:t>
            </a:r>
            <a:endParaRPr lang="zh-CN" altLang="en-US" sz="1000">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86A68FBE-45D2-40EC-8EA7-150FA6DAC82A}"/>
              </a:ext>
            </a:extLst>
          </p:cNvPr>
          <p:cNvSpPr txBox="1"/>
          <p:nvPr/>
        </p:nvSpPr>
        <p:spPr>
          <a:xfrm>
            <a:off x="3016980" y="564018"/>
            <a:ext cx="3142695" cy="6235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zh-CN" altLang="en-US" sz="2800">
                <a:solidFill>
                  <a:srgbClr val="5DBBC3"/>
                </a:solidFill>
                <a:latin typeface="微软雅黑" panose="020b0503020204020204" pitchFamily="34" charset="-122"/>
                <a:ea typeface="微软雅黑" panose="020b0503020204020204" pitchFamily="34" charset="-122"/>
              </a:rPr>
              <a:t>试 验 方 案</a:t>
            </a:r>
          </a:p>
        </p:txBody>
      </p:sp>
      <p:pic>
        <p:nvPicPr>
          <p:cNvPr id="6" name="Picture 4">
            <a:extLst>
              <a:ext uri="{FF2B5EF4-FFF2-40B4-BE49-F238E27FC236}">
                <a16:creationId xmlns:a16="http://schemas.microsoft.com/office/drawing/2014/main" id="{F1D13F5F-0F45-4584-B823-E24682BD3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521" t="20815" r="5170" b="19579"/>
          <a:stretch>
            <a:fillRect/>
          </a:stretch>
        </p:blipFill>
        <p:spPr bwMode="auto">
          <a:xfrm>
            <a:off x="616288" y="1455542"/>
            <a:ext cx="3700817" cy="1116208"/>
          </a:xfrm>
          <a:prstGeom prst="rect">
            <a:avLst/>
          </a:prstGeom>
          <a:noFill/>
          <a:ln>
            <a:noFill/>
          </a:ln>
          <a:effectLst>
            <a:outerShdw blurRad="63500" sx="102000" sy="102000" algn="ctr" rotWithShape="0">
              <a:prstClr val="black">
                <a:alpha val="40000"/>
              </a:prstClr>
            </a:outerShdw>
          </a:effectLst>
        </p:spPr>
      </p:pic>
      <p:sp>
        <p:nvSpPr>
          <p:cNvPr id="7" name="标题 5">
            <a:extLst>
              <a:ext uri="{FF2B5EF4-FFF2-40B4-BE49-F238E27FC236}">
                <a16:creationId xmlns:a16="http://schemas.microsoft.com/office/drawing/2014/main" id="{26EBEF81-6BD9-4754-879A-408E0CE5FD61}"/>
              </a:ext>
            </a:extLst>
          </p:cNvPr>
          <p:cNvSpPr txBox="1"/>
          <p:nvPr/>
        </p:nvSpPr>
        <p:spPr bwMode="auto">
          <a:xfrm>
            <a:off x="269447" y="2895485"/>
            <a:ext cx="4539280" cy="1254273"/>
          </a:xfrm>
          <a:prstGeom prst="rect">
            <a:avLst/>
          </a:prstGeom>
          <a:noFill/>
          <a:ln w="19050">
            <a:solidFill>
              <a:srgbClr val="3B9B96"/>
            </a:solidFill>
          </a:ln>
        </p:spPr>
        <p:txBody>
          <a:bodyPr anchor="ctr"/>
          <a:lstStyle>
            <a:lvl1pPr>
              <a:defRPr sz="2800">
                <a:solidFill>
                  <a:schemeClr val="tx1"/>
                </a:solidFill>
                <a:latin typeface="Calibri" panose="020f0502020204030204" pitchFamily="34" charset="0"/>
                <a:ea typeface="宋体" pitchFamily="2" charset="-122"/>
                <a:cs typeface="宋体" panose="02010600030101010101" pitchFamily="2" charset="-122"/>
              </a:defRPr>
            </a:lvl1pPr>
            <a:lvl2pPr marL="742950" indent="-285750">
              <a:defRPr sz="2400">
                <a:solidFill>
                  <a:schemeClr val="tx1"/>
                </a:solidFill>
                <a:latin typeface="Calibri" panose="020f0502020204030204" pitchFamily="34" charset="0"/>
                <a:ea typeface="宋体" pitchFamily="2" charset="-122"/>
              </a:defRPr>
            </a:lvl2pPr>
            <a:lvl3pPr>
              <a:defRPr sz="2000">
                <a:solidFill>
                  <a:schemeClr val="tx1"/>
                </a:solidFill>
                <a:latin typeface="Calibri" panose="020f0502020204030204" pitchFamily="34" charset="0"/>
                <a:ea typeface="宋体" pitchFamily="2" charset="-122"/>
              </a:defRPr>
            </a:lvl3pPr>
            <a:lvl4pPr>
              <a:defRPr sz="2000">
                <a:solidFill>
                  <a:schemeClr val="tx1"/>
                </a:solidFill>
                <a:latin typeface="Calibri" panose="020f0502020204030204" pitchFamily="34" charset="0"/>
                <a:ea typeface="宋体" pitchFamily="2" charset="-122"/>
              </a:defRPr>
            </a:lvl4pPr>
            <a:lvl5pPr>
              <a:defRPr sz="2000">
                <a:solidFill>
                  <a:schemeClr val="tx1"/>
                </a:solidFill>
                <a:latin typeface="Calibri" panose="020f0502020204030204" pitchFamily="34" charset="0"/>
                <a:ea typeface="宋体" pitchFamily="2" charset="-122"/>
              </a:defRPr>
            </a:lvl5pPr>
            <a:lvl6pPr eaLnBrk="0" fontAlgn="base" hangingPunct="0">
              <a:spcAft>
                <a:spcPct val="0"/>
              </a:spcAft>
              <a:buFont typeface="Arial" panose="020b0604020202020204" pitchFamily="34" charset="0"/>
              <a:defRPr sz="2000">
                <a:solidFill>
                  <a:schemeClr val="tx1"/>
                </a:solidFill>
                <a:latin typeface="Calibri" panose="020f0502020204030204" pitchFamily="34" charset="0"/>
                <a:ea typeface="宋体" pitchFamily="2" charset="-122"/>
              </a:defRPr>
            </a:lvl6pPr>
            <a:lvl7pPr eaLnBrk="0" fontAlgn="base" hangingPunct="0">
              <a:spcAft>
                <a:spcPct val="0"/>
              </a:spcAft>
              <a:buFont typeface="Arial" panose="020b0604020202020204" pitchFamily="34" charset="0"/>
              <a:defRPr sz="2000">
                <a:solidFill>
                  <a:schemeClr val="tx1"/>
                </a:solidFill>
                <a:latin typeface="Calibri" panose="020f0502020204030204" pitchFamily="34" charset="0"/>
                <a:ea typeface="宋体" pitchFamily="2" charset="-122"/>
              </a:defRPr>
            </a:lvl7pPr>
            <a:lvl8pPr eaLnBrk="0" fontAlgn="base" hangingPunct="0">
              <a:spcAft>
                <a:spcPct val="0"/>
              </a:spcAft>
              <a:buFont typeface="Arial" panose="020b0604020202020204" pitchFamily="34" charset="0"/>
              <a:defRPr sz="2000">
                <a:solidFill>
                  <a:schemeClr val="tx1"/>
                </a:solidFill>
                <a:latin typeface="Calibri" panose="020f0502020204030204" pitchFamily="34" charset="0"/>
                <a:ea typeface="宋体" pitchFamily="2" charset="-122"/>
              </a:defRPr>
            </a:lvl8pPr>
            <a:lvl9pPr eaLnBrk="0" fontAlgn="base" hangingPunct="0">
              <a:spcAft>
                <a:spcPct val="0"/>
              </a:spcAft>
              <a:buFont typeface="Arial" panose="020b0604020202020204" pitchFamily="34" charset="0"/>
              <a:defRPr sz="2000">
                <a:solidFill>
                  <a:schemeClr val="tx1"/>
                </a:solidFill>
                <a:latin typeface="Calibri" panose="020f0502020204030204" pitchFamily="34" charset="0"/>
                <a:ea typeface="宋体" pitchFamily="2" charset="-122"/>
              </a:defRPr>
            </a:lvl9pPr>
          </a:lstStyle>
          <a:p>
            <a:pPr algn="ctr" eaLnBrk="1" hangingPunct="1">
              <a:lnSpc>
                <a:spcPct val="150000"/>
              </a:lnSpc>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正丁基苯酞对皮层下缺血性小血管病导致的</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lnSpc>
                <a:spcPct val="150000"/>
              </a:lnSpc>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非痴呆型血管性认知功能障碍患者的治疗作用：</a:t>
            </a:r>
            <a:br>
              <a:rPr lang="en-US" altLang="zh-CN" sz="1600" b="1">
                <a:latin typeface="微软雅黑" panose="020b0503020204020204" pitchFamily="34" charset="-122"/>
                <a:ea typeface="微软雅黑" panose="020b0503020204020204" pitchFamily="34" charset="-122"/>
                <a:cs typeface="微软雅黑" panose="020b0503020204020204" pitchFamily="34" charset="-122"/>
              </a:rPr>
            </a:b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多中心、随机、双盲、安慰剂对照研究</a:t>
            </a:r>
          </a:p>
        </p:txBody>
      </p:sp>
      <p:pic>
        <p:nvPicPr>
          <p:cNvPr id="8" name="New picture"/>
          <p:cNvPicPr>
            <a:picLocks noGrp="1" noSelect="1" noResize="1"/>
          </p:cNvPicPr>
          <p:nvPr/>
        </p:nvPicPr>
        <p:blipFill>
          <a:blip r:embed="rId4"/>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4290286115"/>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3">
            <a:extLst>
              <a:ext uri="{FF2B5EF4-FFF2-40B4-BE49-F238E27FC236}">
                <a16:creationId xmlns:a16="http://schemas.microsoft.com/office/drawing/2014/main" id="{0AEEA88E-E46F-490A-82D8-2A9B8934B883}"/>
              </a:ext>
            </a:extLst>
          </p:cNvPr>
          <p:cNvSpPr txBox="1">
            <a:spLocks noChangeArrowheads="1"/>
          </p:cNvSpPr>
          <p:nvPr/>
        </p:nvSpPr>
        <p:spPr>
          <a:xfrm>
            <a:off x="764176" y="116378"/>
            <a:ext cx="8127576" cy="38985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a:latin typeface="微软雅黑" panose="020b0503020204020204" pitchFamily="34" charset="-122"/>
                <a:ea typeface="微软雅黑" panose="020b0503020204020204" pitchFamily="34" charset="-122"/>
              </a:rPr>
              <a:t>恩必普软胶囊显著改善</a:t>
            </a:r>
            <a:r>
              <a:rPr lang="en-US" altLang="zh-CN" sz="1800" b="1">
                <a:latin typeface="微软雅黑" panose="020b0503020204020204" pitchFamily="34" charset="-122"/>
                <a:ea typeface="微软雅黑" panose="020b0503020204020204" pitchFamily="34" charset="-122"/>
              </a:rPr>
              <a:t>ADAS-cog </a:t>
            </a:r>
            <a:r>
              <a:rPr lang="zh-CN" altLang="en-US" sz="1800" b="1">
                <a:latin typeface="微软雅黑" panose="020b0503020204020204" pitchFamily="34" charset="-122"/>
                <a:ea typeface="微软雅黑" panose="020b0503020204020204" pitchFamily="34" charset="-122"/>
              </a:rPr>
              <a:t>和</a:t>
            </a:r>
            <a:r>
              <a:rPr lang="en-US" altLang="zh-CN" sz="1800" b="1">
                <a:latin typeface="微软雅黑" panose="020b0503020204020204" pitchFamily="34" charset="-122"/>
                <a:ea typeface="微软雅黑" panose="020b0503020204020204" pitchFamily="34" charset="-122"/>
              </a:rPr>
              <a:t>CIBIC-plus </a:t>
            </a:r>
            <a:r>
              <a:rPr lang="zh-CN" altLang="en-US" sz="1800" b="1">
                <a:latin typeface="微软雅黑" panose="020b0503020204020204" pitchFamily="34" charset="-122"/>
                <a:ea typeface="微软雅黑" panose="020b0503020204020204" pitchFamily="34" charset="-122"/>
              </a:rPr>
              <a:t>评分</a:t>
            </a:r>
          </a:p>
        </p:txBody>
      </p:sp>
      <p:sp>
        <p:nvSpPr>
          <p:cNvPr id="3" name="TextBox 3">
            <a:extLst>
              <a:ext uri="{FF2B5EF4-FFF2-40B4-BE49-F238E27FC236}">
                <a16:creationId xmlns:a16="http://schemas.microsoft.com/office/drawing/2014/main" id="{BD2560EB-7531-4894-9FE9-CA3008164B0A}"/>
              </a:ext>
            </a:extLst>
          </p:cNvPr>
          <p:cNvSpPr txBox="1"/>
          <p:nvPr/>
        </p:nvSpPr>
        <p:spPr>
          <a:xfrm>
            <a:off x="260130" y="3685290"/>
            <a:ext cx="8631621" cy="587084"/>
          </a:xfrm>
          <a:prstGeom prst="rect">
            <a:avLst/>
          </a:prstGeom>
          <a:noFill/>
        </p:spPr>
        <p:txBody>
          <a:bodyPr wrap="square"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just">
              <a:lnSpc>
                <a:spcPct val="120000"/>
              </a:lnSpc>
            </a:pPr>
            <a:r>
              <a:rPr lang="zh-CN" altLang="en-US">
                <a:latin typeface="Arial" panose="020b0604020202020204" pitchFamily="34" charset="0"/>
                <a:ea typeface="微软雅黑" panose="020b0503020204020204" pitchFamily="34" charset="-122"/>
                <a:cs typeface="Arial" panose="020b0604020202020204" pitchFamily="34" charset="0"/>
              </a:rPr>
              <a:t>结果显示，恩必普软胶囊治疗</a:t>
            </a:r>
            <a:r>
              <a:rPr lang="en-US" altLang="zh-CN">
                <a:latin typeface="Arial" panose="020b0604020202020204" pitchFamily="34" charset="0"/>
                <a:ea typeface="微软雅黑" panose="020b0503020204020204" pitchFamily="34" charset="-122"/>
                <a:cs typeface="Arial" panose="020b0604020202020204" pitchFamily="34" charset="0"/>
              </a:rPr>
              <a:t>24</a:t>
            </a:r>
            <a:r>
              <a:rPr lang="zh-CN" altLang="en-US">
                <a:latin typeface="Arial" panose="020b0604020202020204" pitchFamily="34" charset="0"/>
                <a:ea typeface="微软雅黑" panose="020b0503020204020204" pitchFamily="34" charset="-122"/>
                <a:cs typeface="Arial" panose="020b0604020202020204" pitchFamily="34" charset="0"/>
              </a:rPr>
              <a:t>周后，</a:t>
            </a:r>
            <a:r>
              <a:rPr lang="en-US" altLang="zh-CN">
                <a:latin typeface="Arial" panose="020b0604020202020204" pitchFamily="34" charset="0"/>
                <a:ea typeface="微软雅黑" panose="020b0503020204020204" pitchFamily="34" charset="-122"/>
                <a:cs typeface="Arial" panose="020b0604020202020204" pitchFamily="34" charset="0"/>
              </a:rPr>
              <a:t>NBP</a:t>
            </a:r>
            <a:r>
              <a:rPr lang="zh-CN" altLang="en-US">
                <a:latin typeface="Arial" panose="020b0604020202020204" pitchFamily="34" charset="0"/>
                <a:ea typeface="微软雅黑" panose="020b0503020204020204" pitchFamily="34" charset="-122"/>
                <a:cs typeface="Arial" panose="020b0604020202020204" pitchFamily="34" charset="0"/>
              </a:rPr>
              <a:t>组</a:t>
            </a:r>
            <a:r>
              <a:rPr lang="en-US" altLang="zh-CN">
                <a:latin typeface="Arial" panose="020b0604020202020204" pitchFamily="34" charset="0"/>
                <a:ea typeface="微软雅黑" panose="020b0503020204020204" pitchFamily="34" charset="-122"/>
                <a:cs typeface="Arial" panose="020b0604020202020204" pitchFamily="34" charset="0"/>
              </a:rPr>
              <a:t>ADAS-cog</a:t>
            </a:r>
            <a:r>
              <a:rPr lang="zh-CN" altLang="en-US">
                <a:latin typeface="Arial" panose="020b0604020202020204" pitchFamily="34" charset="0"/>
                <a:ea typeface="微软雅黑" panose="020b0503020204020204" pitchFamily="34" charset="-122"/>
                <a:cs typeface="Arial" panose="020b0604020202020204" pitchFamily="34" charset="0"/>
              </a:rPr>
              <a:t>评分较基线变化为</a:t>
            </a:r>
            <a:r>
              <a:rPr lang="en-US" altLang="zh-CN">
                <a:latin typeface="Arial" panose="020b0604020202020204" pitchFamily="34" charset="0"/>
                <a:ea typeface="微软雅黑" panose="020b0503020204020204" pitchFamily="34" charset="-122"/>
                <a:cs typeface="Arial" panose="020b0604020202020204" pitchFamily="34" charset="0"/>
              </a:rPr>
              <a:t>-2.46</a:t>
            </a:r>
            <a:r>
              <a:rPr lang="zh-CN" altLang="en-US">
                <a:latin typeface="Arial" panose="020b0604020202020204" pitchFamily="34" charset="0"/>
                <a:ea typeface="微软雅黑" panose="020b0503020204020204" pitchFamily="34" charset="-122"/>
                <a:cs typeface="Arial" panose="020b0604020202020204" pitchFamily="34" charset="0"/>
              </a:rPr>
              <a:t>，对照组为</a:t>
            </a:r>
            <a:r>
              <a:rPr lang="en-US" altLang="zh-CN">
                <a:latin typeface="Arial" panose="020b0604020202020204" pitchFamily="34" charset="0"/>
                <a:ea typeface="微软雅黑" panose="020b0503020204020204" pitchFamily="34" charset="-122"/>
                <a:cs typeface="Arial" panose="020b0604020202020204" pitchFamily="34" charset="0"/>
              </a:rPr>
              <a:t>-1.39</a:t>
            </a:r>
            <a:r>
              <a:rPr lang="zh-CN" altLang="en-US">
                <a:latin typeface="Arial" panose="020b0604020202020204" pitchFamily="34" charset="0"/>
                <a:ea typeface="微软雅黑" panose="020b0503020204020204" pitchFamily="34" charset="-122"/>
                <a:cs typeface="Arial" panose="020b0604020202020204" pitchFamily="34" charset="0"/>
              </a:rPr>
              <a:t>；</a:t>
            </a:r>
            <a:r>
              <a:rPr lang="en-US" altLang="zh-CN">
                <a:latin typeface="Arial" panose="020b0604020202020204" pitchFamily="34" charset="0"/>
                <a:ea typeface="微软雅黑" panose="020b0503020204020204" pitchFamily="34" charset="-122"/>
                <a:cs typeface="Arial" panose="020b0604020202020204" pitchFamily="34" charset="0"/>
              </a:rPr>
              <a:t> CIBIC-plus</a:t>
            </a:r>
            <a:r>
              <a:rPr lang="zh-CN" altLang="en-US">
                <a:latin typeface="Arial" panose="020b0604020202020204" pitchFamily="34" charset="0"/>
                <a:ea typeface="微软雅黑" panose="020b0503020204020204" pitchFamily="34" charset="-122"/>
                <a:cs typeface="Arial" panose="020b0604020202020204" pitchFamily="34" charset="0"/>
              </a:rPr>
              <a:t>评分较基线变化为</a:t>
            </a:r>
            <a:r>
              <a:rPr lang="en-US" altLang="zh-CN">
                <a:latin typeface="Arial" panose="020b0604020202020204" pitchFamily="34" charset="0"/>
                <a:ea typeface="微软雅黑" panose="020b0503020204020204" pitchFamily="34" charset="-122"/>
                <a:cs typeface="Arial" panose="020b0604020202020204" pitchFamily="34" charset="0"/>
              </a:rPr>
              <a:t>3.24</a:t>
            </a:r>
            <a:r>
              <a:rPr lang="zh-CN" altLang="en-US">
                <a:latin typeface="Arial" panose="020b0604020202020204" pitchFamily="34" charset="0"/>
                <a:ea typeface="微软雅黑" panose="020b0503020204020204" pitchFamily="34" charset="-122"/>
                <a:cs typeface="Arial" panose="020b0604020202020204" pitchFamily="34" charset="0"/>
              </a:rPr>
              <a:t>，对照组为</a:t>
            </a:r>
            <a:r>
              <a:rPr lang="en-US" altLang="zh-CN">
                <a:latin typeface="Arial" panose="020b0604020202020204" pitchFamily="34" charset="0"/>
                <a:ea typeface="微软雅黑" panose="020b0503020204020204" pitchFamily="34" charset="-122"/>
                <a:cs typeface="Arial" panose="020b0604020202020204" pitchFamily="34" charset="0"/>
              </a:rPr>
              <a:t>3.53</a:t>
            </a:r>
            <a:r>
              <a:rPr lang="zh-CN" altLang="en-US">
                <a:latin typeface="Arial" panose="020b0604020202020204" pitchFamily="34" charset="0"/>
                <a:ea typeface="微软雅黑" panose="020b0503020204020204" pitchFamily="34" charset="-122"/>
                <a:cs typeface="Arial" panose="020b0604020202020204" pitchFamily="34" charset="0"/>
              </a:rPr>
              <a:t>，</a:t>
            </a:r>
            <a:r>
              <a:rPr lang="en-US" altLang="zh-CN">
                <a:latin typeface="Arial" panose="020b0604020202020204" pitchFamily="34" charset="0"/>
                <a:ea typeface="微软雅黑" panose="020b0503020204020204" pitchFamily="34" charset="-122"/>
                <a:cs typeface="Arial" panose="020b0604020202020204" pitchFamily="34" charset="0"/>
              </a:rPr>
              <a:t>P≤0.05</a:t>
            </a:r>
            <a:r>
              <a:rPr lang="zh-CN" altLang="en-US">
                <a:latin typeface="Arial" panose="020b0604020202020204" pitchFamily="34" charset="0"/>
                <a:ea typeface="微软雅黑" panose="020b0503020204020204" pitchFamily="34" charset="-122"/>
                <a:cs typeface="Arial" panose="020b0604020202020204" pitchFamily="34" charset="0"/>
              </a:rPr>
              <a:t>，均具有统计学差异。</a:t>
            </a:r>
          </a:p>
        </p:txBody>
      </p:sp>
      <p:sp>
        <p:nvSpPr>
          <p:cNvPr id="6" name="矩形 3">
            <a:extLst>
              <a:ext uri="{FF2B5EF4-FFF2-40B4-BE49-F238E27FC236}">
                <a16:creationId xmlns:a16="http://schemas.microsoft.com/office/drawing/2014/main" id="{BBA14E04-CA94-4E56-96C5-37B7415F6A26}"/>
              </a:ext>
            </a:extLst>
          </p:cNvPr>
          <p:cNvSpPr>
            <a:spLocks noChangeArrowheads="1"/>
          </p:cNvSpPr>
          <p:nvPr/>
        </p:nvSpPr>
        <p:spPr bwMode="auto">
          <a:xfrm>
            <a:off x="5342026" y="4740081"/>
            <a:ext cx="35480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黑体" panose="02010609060101010101" pitchFamily="49" charset="-122"/>
              </a:defRPr>
            </a:lvl1pPr>
            <a:lvl2pPr marL="742950" indent="-285750" eaLnBrk="0" hangingPunct="0">
              <a:defRPr>
                <a:solidFill>
                  <a:schemeClr val="tx1"/>
                </a:solidFill>
                <a:latin typeface="Verdana" panose="020b0604030504040204" pitchFamily="34" charset="0"/>
                <a:ea typeface="黑体" panose="02010609060101010101" pitchFamily="49" charset="-122"/>
              </a:defRPr>
            </a:lvl2pPr>
            <a:lvl3pPr marL="1143000" indent="-228600" eaLnBrk="0" hangingPunct="0">
              <a:defRPr>
                <a:solidFill>
                  <a:schemeClr val="tx1"/>
                </a:solidFill>
                <a:latin typeface="Verdana" panose="020b0604030504040204" pitchFamily="34" charset="0"/>
                <a:ea typeface="黑体" panose="02010609060101010101" pitchFamily="49" charset="-122"/>
              </a:defRPr>
            </a:lvl3pPr>
            <a:lvl4pPr marL="1600200" indent="-228600" eaLnBrk="0" hangingPunct="0">
              <a:defRPr>
                <a:solidFill>
                  <a:schemeClr val="tx1"/>
                </a:solidFill>
                <a:latin typeface="Verdana" panose="020b0604030504040204" pitchFamily="34" charset="0"/>
                <a:ea typeface="黑体" panose="02010609060101010101" pitchFamily="49" charset="-122"/>
              </a:defRPr>
            </a:lvl4pPr>
            <a:lvl5pPr marL="2057400" indent="-228600" eaLnBrk="0" hangingPunct="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9pPr>
          </a:lstStyle>
          <a:p>
            <a:pPr algn="ctr" eaLnBrk="1" hangingPunct="1"/>
            <a:r>
              <a:rPr lang="en-US" altLang="zh-CN" sz="1000" err="1">
                <a:latin typeface="微软雅黑" panose="020b0503020204020204" pitchFamily="34" charset="-122"/>
                <a:ea typeface="微软雅黑" panose="020b0503020204020204" pitchFamily="34" charset="-122"/>
              </a:rPr>
              <a:t>Jianping Jia, et al. </a:t>
            </a:r>
            <a:r>
              <a:rPr lang="en-US" altLang="zh-CN" sz="1000" i="1">
                <a:latin typeface="微软雅黑" panose="020b0503020204020204" pitchFamily="34" charset="-122"/>
                <a:ea typeface="微软雅黑" panose="020b0503020204020204" pitchFamily="34" charset="-122"/>
              </a:rPr>
              <a:t>Alzheimer’s &amp; Dementia </a:t>
            </a:r>
            <a:r>
              <a:rPr lang="en-US" altLang="zh-CN" sz="1000">
                <a:latin typeface="微软雅黑" panose="020b0503020204020204" pitchFamily="34" charset="-122"/>
                <a:ea typeface="微软雅黑" panose="020b0503020204020204" pitchFamily="34" charset="-122"/>
              </a:rPr>
              <a:t>2015, 1-11.</a:t>
            </a:r>
            <a:endParaRPr lang="zh-CN" altLang="en-US" sz="100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EAE31C4-EA3D-46F9-8710-95575024C430}"/>
              </a:ext>
            </a:extLst>
          </p:cNvPr>
          <p:cNvPicPr>
            <a:picLocks noChangeAspect="1"/>
          </p:cNvPicPr>
          <p:nvPr/>
        </p:nvPicPr>
        <p:blipFill>
          <a:blip r:embed="rId2"/>
          <a:stretch>
            <a:fillRect/>
          </a:stretch>
        </p:blipFill>
        <p:spPr>
          <a:xfrm>
            <a:off x="260130" y="1152503"/>
            <a:ext cx="4034157" cy="2073991"/>
          </a:xfrm>
          <a:prstGeom prst="rect">
            <a:avLst/>
          </a:prstGeom>
          <a:ln w="19050">
            <a:solidFill>
              <a:schemeClr val="accent1">
                <a:lumMod val="50000"/>
              </a:schemeClr>
            </a:solidFill>
          </a:ln>
          <a:effectLst>
            <a:softEdge rad="0"/>
          </a:effectLst>
        </p:spPr>
      </p:pic>
      <p:pic>
        <p:nvPicPr>
          <p:cNvPr id="8" name="图片 7">
            <a:extLst>
              <a:ext uri="{FF2B5EF4-FFF2-40B4-BE49-F238E27FC236}">
                <a16:creationId xmlns:a16="http://schemas.microsoft.com/office/drawing/2014/main" id="{FE928EDE-6EC7-4E6E-BB82-8F297D3D3A91}"/>
              </a:ext>
            </a:extLst>
          </p:cNvPr>
          <p:cNvPicPr>
            <a:picLocks noChangeAspect="1"/>
          </p:cNvPicPr>
          <p:nvPr/>
        </p:nvPicPr>
        <p:blipFill>
          <a:blip r:embed="rId3"/>
          <a:stretch>
            <a:fillRect/>
          </a:stretch>
        </p:blipFill>
        <p:spPr>
          <a:xfrm>
            <a:off x="4849713" y="1152810"/>
            <a:ext cx="4034157" cy="2081249"/>
          </a:xfrm>
          <a:prstGeom prst="rect">
            <a:avLst/>
          </a:prstGeom>
          <a:ln w="19050">
            <a:solidFill>
              <a:schemeClr val="accent1">
                <a:lumMod val="50000"/>
              </a:schemeClr>
            </a:solidFill>
          </a:ln>
          <a:effectLst>
            <a:softEdge rad="0"/>
          </a:effectLst>
        </p:spPr>
      </p:pic>
      <p:pic>
        <p:nvPicPr>
          <p:cNvPr id="9" name="New picture"/>
          <p:cNvPicPr>
            <a:picLocks noGrp="1" noSelect="1" noResize="1"/>
          </p:cNvPicPr>
          <p:nvPr/>
        </p:nvPicPr>
        <p:blipFill>
          <a:blip r:embed="rId4"/>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3626683592"/>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3">
            <a:extLst>
              <a:ext uri="{FF2B5EF4-FFF2-40B4-BE49-F238E27FC236}">
                <a16:creationId xmlns:a16="http://schemas.microsoft.com/office/drawing/2014/main" id="{3A52F77A-4C27-4A30-9DB9-EFA9FF9EC6FC}"/>
              </a:ext>
            </a:extLst>
          </p:cNvPr>
          <p:cNvSpPr txBox="1">
            <a:spLocks noChangeArrowheads="1"/>
          </p:cNvSpPr>
          <p:nvPr/>
        </p:nvSpPr>
        <p:spPr>
          <a:xfrm>
            <a:off x="764176" y="116378"/>
            <a:ext cx="8127576" cy="38985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a:latin typeface="微软雅黑" panose="020b0503020204020204" pitchFamily="34" charset="-122"/>
                <a:ea typeface="微软雅黑" panose="020b0503020204020204" pitchFamily="34" charset="-122"/>
              </a:rPr>
              <a:t>恩必普软胶囊治疗安全有效</a:t>
            </a:r>
          </a:p>
        </p:txBody>
      </p:sp>
      <p:sp>
        <p:nvSpPr>
          <p:cNvPr id="15" name="内容占位符 2">
            <a:extLst>
              <a:ext uri="{FF2B5EF4-FFF2-40B4-BE49-F238E27FC236}">
                <a16:creationId xmlns:a16="http://schemas.microsoft.com/office/drawing/2014/main" id="{9C059A33-0A41-42C3-A739-18A65AFBF1EF}"/>
              </a:ext>
            </a:extLst>
          </p:cNvPr>
          <p:cNvSpPr>
            <a:spLocks noGrp="1" noChangeArrowheads="1"/>
          </p:cNvSpPr>
          <p:nvPr/>
        </p:nvSpPr>
        <p:spPr>
          <a:xfrm>
            <a:off x="701566" y="4077323"/>
            <a:ext cx="7472855" cy="793751"/>
          </a:xfrm>
          <a:prstGeom prst="rect">
            <a:avLst/>
          </a:prstGeom>
        </p:spPr>
        <p:txBody>
          <a:bodyPr vert="horz" lIns="68580" tIns="34290" rIns="68580" bIns="34290" rtlCol="0">
            <a:noAutofit/>
          </a:bodyPr>
          <a:lstStyle>
            <a:lvl1pPr marL="267970" indent="-267970" algn="l" defTabSz="685800" rtl="0" eaLnBrk="1" latinLnBrk="0" hangingPunct="1">
              <a:lnSpc>
                <a:spcPct val="90000"/>
              </a:lnSpc>
              <a:spcBef>
                <a:spcPts val="1350"/>
              </a:spcBef>
              <a:buClr>
                <a:schemeClr val="accent1">
                  <a:lumMod val="60000"/>
                  <a:lumOff val="40000"/>
                </a:schemeClr>
              </a:buClr>
              <a:buSzPct val="50000"/>
              <a:buFont typeface="Wingdings" pitchFamily="2" charset="2"/>
              <a:buChar char="u"/>
              <a:defRPr sz="2100" kern="1200">
                <a:solidFill>
                  <a:schemeClr val="accent1"/>
                </a:solidFill>
                <a:latin typeface="+mn-lt"/>
                <a:ea typeface="+mn-ea"/>
                <a:cs typeface="+mn-cs"/>
              </a:defRPr>
            </a:lvl1pPr>
            <a:lvl2pPr marL="267970" indent="-267970" algn="l" defTabSz="685800" rtl="0" eaLnBrk="1" latinLnBrk="0" hangingPunct="1">
              <a:lnSpc>
                <a:spcPct val="130000"/>
              </a:lnSpc>
              <a:spcBef>
                <a:spcPct val="0"/>
              </a:spcBef>
              <a:buFont typeface="Calibri" panose="020f0502020204030204" pitchFamily="34" charset="0"/>
              <a:buChar char=" "/>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lumMod val="5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20000"/>
              </a:lnSpc>
              <a:spcBef>
                <a:spcPct val="0"/>
              </a:spcBef>
              <a:buNone/>
            </a:pPr>
            <a:r>
              <a:rPr lang="zh-CN" altLang="en-US" sz="1400">
                <a:solidFill>
                  <a:schemeClr val="tx1"/>
                </a:solidFill>
                <a:latin typeface="微软雅黑" panose="020b0503020204020204" pitchFamily="34" charset="-122"/>
                <a:ea typeface="微软雅黑" panose="020b0503020204020204" pitchFamily="34" charset="-122"/>
              </a:rPr>
              <a:t>恩必普软胶囊治疗</a:t>
            </a:r>
            <a:r>
              <a:rPr lang="en-US" altLang="zh-CN" sz="1400">
                <a:solidFill>
                  <a:schemeClr val="tx1"/>
                </a:solidFill>
                <a:latin typeface="微软雅黑" panose="020b0503020204020204" pitchFamily="34" charset="-122"/>
                <a:ea typeface="微软雅黑" panose="020b0503020204020204" pitchFamily="34" charset="-122"/>
              </a:rPr>
              <a:t>24</a:t>
            </a:r>
            <a:r>
              <a:rPr lang="zh-CN" altLang="en-US" sz="1400">
                <a:solidFill>
                  <a:schemeClr val="tx1"/>
                </a:solidFill>
                <a:latin typeface="微软雅黑" panose="020b0503020204020204" pitchFamily="34" charset="-122"/>
                <a:ea typeface="微软雅黑" panose="020b0503020204020204" pitchFamily="34" charset="-122"/>
              </a:rPr>
              <a:t>周，</a:t>
            </a:r>
            <a:r>
              <a:rPr lang="en-US" altLang="zh-CN" sz="1400">
                <a:solidFill>
                  <a:schemeClr val="tx1"/>
                </a:solidFill>
                <a:latin typeface="微软雅黑" panose="020b0503020204020204" pitchFamily="34" charset="-122"/>
                <a:ea typeface="微软雅黑" panose="020b0503020204020204" pitchFamily="34" charset="-122"/>
              </a:rPr>
              <a:t>NBP</a:t>
            </a:r>
            <a:r>
              <a:rPr lang="zh-CN" altLang="en-US" sz="1400">
                <a:solidFill>
                  <a:schemeClr val="tx1"/>
                </a:solidFill>
                <a:latin typeface="微软雅黑" panose="020b0503020204020204" pitchFamily="34" charset="-122"/>
                <a:ea typeface="微软雅黑" panose="020b0503020204020204" pitchFamily="34" charset="-122"/>
              </a:rPr>
              <a:t>治疗组</a:t>
            </a:r>
            <a:r>
              <a:rPr lang="en-US" altLang="zh-CN" sz="1400">
                <a:solidFill>
                  <a:schemeClr val="tx1"/>
                </a:solidFill>
                <a:latin typeface="微软雅黑" panose="020b0503020204020204" pitchFamily="34" charset="-122"/>
                <a:ea typeface="微软雅黑" panose="020b0503020204020204" pitchFamily="34" charset="-122"/>
              </a:rPr>
              <a:t>57.1%</a:t>
            </a:r>
            <a:r>
              <a:rPr lang="zh-CN" altLang="en-US" sz="1400">
                <a:solidFill>
                  <a:schemeClr val="tx1"/>
                </a:solidFill>
                <a:latin typeface="微软雅黑" panose="020b0503020204020204" pitchFamily="34" charset="-122"/>
                <a:ea typeface="微软雅黑" panose="020b0503020204020204" pitchFamily="34" charset="-122"/>
              </a:rPr>
              <a:t>的患者整体功能显著提升，避免了进一步发展</a:t>
            </a:r>
            <a:r>
              <a:rPr lang="en-US" altLang="zh-CN" sz="1400" err="1">
                <a:solidFill>
                  <a:schemeClr val="tx1"/>
                </a:solidFill>
                <a:latin typeface="微软雅黑" panose="020b0503020204020204" pitchFamily="34" charset="-122"/>
                <a:ea typeface="微软雅黑" panose="020b0503020204020204" pitchFamily="34" charset="-122"/>
              </a:rPr>
              <a:t>VaD，</a:t>
            </a:r>
            <a:r>
              <a:rPr lang="zh-CN" altLang="en-US" sz="1400">
                <a:solidFill>
                  <a:schemeClr val="tx1"/>
                </a:solidFill>
                <a:latin typeface="微软雅黑" panose="020b0503020204020204" pitchFamily="34" charset="-122"/>
                <a:ea typeface="微软雅黑" panose="020b0503020204020204" pitchFamily="34" charset="-122"/>
              </a:rPr>
              <a:t>安慰剂组则为</a:t>
            </a:r>
            <a:r>
              <a:rPr lang="en-US" altLang="zh-CN" sz="1400">
                <a:solidFill>
                  <a:schemeClr val="tx1"/>
                </a:solidFill>
                <a:latin typeface="微软雅黑" panose="020b0503020204020204" pitchFamily="34" charset="-122"/>
                <a:ea typeface="微软雅黑" panose="020b0503020204020204" pitchFamily="34" charset="-122"/>
              </a:rPr>
              <a:t>42.1%</a:t>
            </a:r>
            <a:r>
              <a:rPr lang="zh-CN" altLang="en-US" sz="1400">
                <a:solidFill>
                  <a:schemeClr val="tx1"/>
                </a:solidFill>
                <a:latin typeface="微软雅黑" panose="020b0503020204020204" pitchFamily="34" charset="-122"/>
                <a:ea typeface="微软雅黑" panose="020b0503020204020204" pitchFamily="34" charset="-122"/>
              </a:rPr>
              <a:t>，两组相比具有统计学差异。</a:t>
            </a:r>
          </a:p>
        </p:txBody>
      </p:sp>
      <p:sp>
        <p:nvSpPr>
          <p:cNvPr id="16" name="矩形 3">
            <a:extLst>
              <a:ext uri="{FF2B5EF4-FFF2-40B4-BE49-F238E27FC236}">
                <a16:creationId xmlns:a16="http://schemas.microsoft.com/office/drawing/2014/main" id="{342F20CE-25C6-40C0-AA0E-5AFFB988DAF3}"/>
              </a:ext>
            </a:extLst>
          </p:cNvPr>
          <p:cNvSpPr>
            <a:spLocks noChangeArrowheads="1"/>
          </p:cNvSpPr>
          <p:nvPr/>
        </p:nvSpPr>
        <p:spPr bwMode="auto">
          <a:xfrm>
            <a:off x="5342026" y="4740081"/>
            <a:ext cx="35480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黑体" panose="02010609060101010101" pitchFamily="49" charset="-122"/>
              </a:defRPr>
            </a:lvl1pPr>
            <a:lvl2pPr marL="742950" indent="-285750" eaLnBrk="0" hangingPunct="0">
              <a:defRPr>
                <a:solidFill>
                  <a:schemeClr val="tx1"/>
                </a:solidFill>
                <a:latin typeface="Verdana" panose="020b0604030504040204" pitchFamily="34" charset="0"/>
                <a:ea typeface="黑体" panose="02010609060101010101" pitchFamily="49" charset="-122"/>
              </a:defRPr>
            </a:lvl2pPr>
            <a:lvl3pPr marL="1143000" indent="-228600" eaLnBrk="0" hangingPunct="0">
              <a:defRPr>
                <a:solidFill>
                  <a:schemeClr val="tx1"/>
                </a:solidFill>
                <a:latin typeface="Verdana" panose="020b0604030504040204" pitchFamily="34" charset="0"/>
                <a:ea typeface="黑体" panose="02010609060101010101" pitchFamily="49" charset="-122"/>
              </a:defRPr>
            </a:lvl3pPr>
            <a:lvl4pPr marL="1600200" indent="-228600" eaLnBrk="0" hangingPunct="0">
              <a:defRPr>
                <a:solidFill>
                  <a:schemeClr val="tx1"/>
                </a:solidFill>
                <a:latin typeface="Verdana" panose="020b0604030504040204" pitchFamily="34" charset="0"/>
                <a:ea typeface="黑体" panose="02010609060101010101" pitchFamily="49" charset="-122"/>
              </a:defRPr>
            </a:lvl4pPr>
            <a:lvl5pPr marL="2057400" indent="-228600" eaLnBrk="0" hangingPunct="0">
              <a:defRPr>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黑体" panose="02010609060101010101" pitchFamily="49" charset="-122"/>
              </a:defRPr>
            </a:lvl9pPr>
          </a:lstStyle>
          <a:p>
            <a:pPr algn="ctr" eaLnBrk="1" hangingPunct="1"/>
            <a:r>
              <a:rPr lang="en-US" altLang="zh-CN" sz="1000" err="1">
                <a:latin typeface="微软雅黑" panose="020b0503020204020204" pitchFamily="34" charset="-122"/>
                <a:ea typeface="微软雅黑" panose="020b0503020204020204" pitchFamily="34" charset="-122"/>
              </a:rPr>
              <a:t>Jianping Jia, et al. </a:t>
            </a:r>
            <a:r>
              <a:rPr lang="en-US" altLang="zh-CN" sz="1000" i="1">
                <a:latin typeface="微软雅黑" panose="020b0503020204020204" pitchFamily="34" charset="-122"/>
                <a:ea typeface="微软雅黑" panose="020b0503020204020204" pitchFamily="34" charset="-122"/>
              </a:rPr>
              <a:t>Alzheimer’s &amp; Dementia </a:t>
            </a:r>
            <a:r>
              <a:rPr lang="en-US" altLang="zh-CN" sz="1000">
                <a:latin typeface="微软雅黑" panose="020b0503020204020204" pitchFamily="34" charset="-122"/>
                <a:ea typeface="微软雅黑" panose="020b0503020204020204" pitchFamily="34" charset="-122"/>
              </a:rPr>
              <a:t>2015, 1-11.</a:t>
            </a:r>
            <a:endParaRPr lang="zh-CN" altLang="en-US" sz="1000">
              <a:latin typeface="微软雅黑" panose="020b0503020204020204" pitchFamily="34" charset="-122"/>
              <a:ea typeface="微软雅黑" panose="020b0503020204020204" pitchFamily="34" charset="-122"/>
            </a:endParaRPr>
          </a:p>
        </p:txBody>
      </p:sp>
      <p:graphicFrame>
        <p:nvGraphicFramePr>
          <p:cNvPr id="17" name="图表 16">
            <a:extLst>
              <a:ext uri="{FF2B5EF4-FFF2-40B4-BE49-F238E27FC236}">
                <a16:creationId xmlns:a16="http://schemas.microsoft.com/office/drawing/2014/main" id="{39A6CCB2-7714-431E-B6E1-DB526358AE99}"/>
              </a:ext>
            </a:extLst>
          </p:cNvPr>
          <p:cNvGraphicFramePr/>
          <p:nvPr>
            <p:extLst>
              <p:ext uri="{D42A27DB-BD31-4B8C-83A1-F6EECF244321}">
                <p14:modId xmlns:p14="http://schemas.microsoft.com/office/powerpoint/2010/main" val="4091491458"/>
              </p:ext>
            </p:extLst>
          </p:nvPr>
        </p:nvGraphicFramePr>
        <p:xfrm>
          <a:off x="1294077" y="806444"/>
          <a:ext cx="6555845" cy="3155651"/>
        </p:xfrm>
        <a:graphic>
          <a:graphicData uri="http://schemas.openxmlformats.org/drawingml/2006/chart">
            <c:chart xmlns:c="http://schemas.openxmlformats.org/drawingml/2006/chart" r:id="rId2"/>
          </a:graphicData>
        </a:graphic>
      </p:graphicFrame>
      <p:pic>
        <p:nvPicPr>
          <p:cNvPr id="18"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297923606"/>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标题 1">
            <a:extLst>
              <a:ext uri="{FF2B5EF4-FFF2-40B4-BE49-F238E27FC236}">
                <a16:creationId xmlns:a16="http://schemas.microsoft.com/office/drawing/2014/main" id="{2AEBAD50-F56E-490F-BBD3-E3C1BDB5EEDE}"/>
              </a:ext>
            </a:extLst>
          </p:cNvPr>
          <p:cNvSpPr txBox="1"/>
          <p:nvPr/>
        </p:nvSpPr>
        <p:spPr>
          <a:xfrm>
            <a:off x="705775" y="72456"/>
            <a:ext cx="6303169" cy="4418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1800" b="1">
                <a:latin typeface="微软雅黑" panose="020b0503020204020204" pitchFamily="34" charset="-122"/>
                <a:ea typeface="微软雅黑" panose="020b0503020204020204" pitchFamily="34" charset="-122"/>
              </a:rPr>
              <a:t>恩必普治疗中度阿尔茨海默病的探索初步结果良好</a:t>
            </a:r>
          </a:p>
        </p:txBody>
      </p:sp>
      <p:pic>
        <p:nvPicPr>
          <p:cNvPr id="4" name="图片 3">
            <a:extLst>
              <a:ext uri="{FF2B5EF4-FFF2-40B4-BE49-F238E27FC236}">
                <a16:creationId xmlns:a16="http://schemas.microsoft.com/office/drawing/2014/main" id="{86CCA17E-C05A-4E25-BE08-E93BD5C2B26E}"/>
              </a:ext>
            </a:extLst>
          </p:cNvPr>
          <p:cNvPicPr>
            <a:picLocks noChangeAspect="1"/>
          </p:cNvPicPr>
          <p:nvPr/>
        </p:nvPicPr>
        <p:blipFill>
          <a:blip r:embed="rId2"/>
          <a:stretch>
            <a:fillRect/>
          </a:stretch>
        </p:blipFill>
        <p:spPr>
          <a:xfrm>
            <a:off x="276830" y="1786290"/>
            <a:ext cx="5193806" cy="2340773"/>
          </a:xfrm>
          <a:prstGeom prst="rect">
            <a:avLst/>
          </a:prstGeom>
          <a:ln>
            <a:noFill/>
          </a:ln>
          <a:effectLst>
            <a:outerShdw blurRad="292100" dist="139700" dir="2700000" algn="tl" rotWithShape="0">
              <a:srgbClr val="333333">
                <a:alpha val="65000"/>
              </a:srgbClr>
            </a:outerShdw>
          </a:effectLst>
        </p:spPr>
      </p:pic>
      <p:graphicFrame>
        <p:nvGraphicFramePr>
          <p:cNvPr id="5" name="图示 4">
            <a:extLst>
              <a:ext uri="{FF2B5EF4-FFF2-40B4-BE49-F238E27FC236}">
                <a16:creationId xmlns:a16="http://schemas.microsoft.com/office/drawing/2014/main" id="{AB3C567E-B201-499F-A2EB-4993CA105018}"/>
              </a:ext>
            </a:extLst>
          </p:cNvPr>
          <p:cNvGraphicFramePr/>
          <p:nvPr>
            <p:extLst>
              <p:ext uri="{D42A27DB-BD31-4B8C-83A1-F6EECF244321}">
                <p14:modId xmlns:p14="http://schemas.microsoft.com/office/powerpoint/2010/main" val="1233601502"/>
              </p:ext>
            </p:extLst>
          </p:nvPr>
        </p:nvGraphicFramePr>
        <p:xfrm>
          <a:off x="5723723" y="1786290"/>
          <a:ext cx="3143447" cy="2417486"/>
        </p:xfrm>
        <a:graphic>
          <a:graphicData uri="http://schemas.openxmlformats.org/drawingml/2006/diagram">
            <dgm:relIds xmlns:dgm="http://schemas.openxmlformats.org/drawingml/2006/diagram" r:dm="rId4" r:lo="rId5" r:qs="rId6" r:cs="rId7"/>
          </a:graphicData>
        </a:graphic>
      </p:graphicFrame>
      <p:sp>
        <p:nvSpPr>
          <p:cNvPr id="7" name="矩形 6">
            <a:extLst>
              <a:ext uri="{FF2B5EF4-FFF2-40B4-BE49-F238E27FC236}">
                <a16:creationId xmlns:a16="http://schemas.microsoft.com/office/drawing/2014/main" id="{A9661FF2-242E-4A64-A3E1-97561B35F3A3}"/>
              </a:ext>
            </a:extLst>
          </p:cNvPr>
          <p:cNvSpPr/>
          <p:nvPr/>
        </p:nvSpPr>
        <p:spPr>
          <a:xfrm>
            <a:off x="1248101" y="636464"/>
            <a:ext cx="7068207" cy="79335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zh-CN" sz="1600">
                <a:latin typeface="微软雅黑" panose="020b0503020204020204" pitchFamily="34" charset="-122"/>
                <a:ea typeface="微软雅黑" panose="020b0503020204020204" pitchFamily="34" charset="-122"/>
              </a:rPr>
              <a:t>多奈哌齐联合丁苯酞治疗对轻、中度阿尔茨海默病进展的影响</a:t>
            </a:r>
            <a:endParaRPr lang="en-US" altLang="zh-CN" sz="1600">
              <a:latin typeface="微软雅黑" panose="020b0503020204020204" pitchFamily="34" charset="-122"/>
              <a:ea typeface="微软雅黑" panose="020b0503020204020204" pitchFamily="34" charset="-122"/>
            </a:endParaRPr>
          </a:p>
          <a:p>
            <a:pPr algn="ctr">
              <a:lnSpc>
                <a:spcPct val="150000"/>
              </a:lnSpc>
            </a:pPr>
            <a:r>
              <a:rPr lang="zh-CN" altLang="zh-CN" sz="1600">
                <a:latin typeface="微软雅黑" panose="020b0503020204020204" pitchFamily="34" charset="-122"/>
                <a:ea typeface="微软雅黑" panose="020b0503020204020204" pitchFamily="34" charset="-122"/>
              </a:rPr>
              <a:t>一项</a:t>
            </a:r>
            <a:r>
              <a:rPr lang="en-US" altLang="zh-CN" sz="1600">
                <a:latin typeface="微软雅黑" panose="020b0503020204020204" pitchFamily="34" charset="-122"/>
                <a:ea typeface="微软雅黑" panose="020b0503020204020204" pitchFamily="34" charset="-122"/>
              </a:rPr>
              <a:t>48</a:t>
            </a:r>
            <a:r>
              <a:rPr lang="zh-CN" altLang="zh-CN" sz="1600">
                <a:latin typeface="微软雅黑" panose="020b0503020204020204" pitchFamily="34" charset="-122"/>
                <a:ea typeface="微软雅黑" panose="020b0503020204020204" pitchFamily="34" charset="-122"/>
              </a:rPr>
              <a:t>周、多中心、前瞻性队列研究</a:t>
            </a:r>
          </a:p>
        </p:txBody>
      </p:sp>
      <p:sp>
        <p:nvSpPr>
          <p:cNvPr id="8" name="文本框 10">
            <a:extLst>
              <a:ext uri="{FF2B5EF4-FFF2-40B4-BE49-F238E27FC236}">
                <a16:creationId xmlns:a16="http://schemas.microsoft.com/office/drawing/2014/main" id="{1630AC87-2E8E-42DB-AF37-DDA3F62B068F}"/>
              </a:ext>
            </a:extLst>
          </p:cNvPr>
          <p:cNvSpPr txBox="1"/>
          <p:nvPr/>
        </p:nvSpPr>
        <p:spPr>
          <a:xfrm>
            <a:off x="6517164" y="4733667"/>
            <a:ext cx="2373655"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900" b="0" i="1">
                <a:solidFill>
                  <a:srgbClr val="000000"/>
                </a:solidFill>
                <a:effectLst/>
                <a:latin typeface="Arial" panose="020b0604020202020204" pitchFamily="34" charset="0"/>
                <a:cs typeface="Arial" panose="020b0604020202020204" pitchFamily="34" charset="0"/>
              </a:rPr>
              <a:t>Journal of Alzheimer’s Disease</a:t>
            </a:r>
            <a:r>
              <a:rPr lang="zh-CN" altLang="en-US" sz="900" b="0" i="0">
                <a:solidFill>
                  <a:srgbClr val="000000"/>
                </a:solidFill>
                <a:effectLst/>
                <a:latin typeface="Arial" panose="020b0604020202020204" pitchFamily="34" charset="0"/>
                <a:cs typeface="Arial" panose="020b0604020202020204" pitchFamily="34" charset="0"/>
              </a:rPr>
              <a:t>，</a:t>
            </a:r>
            <a:r>
              <a:rPr lang="en-US" altLang="zh-CN" sz="900" b="0" i="0">
                <a:solidFill>
                  <a:srgbClr val="000000"/>
                </a:solidFill>
                <a:effectLst/>
                <a:latin typeface="Arial" panose="020b0604020202020204" pitchFamily="34" charset="0"/>
                <a:cs typeface="Arial" panose="020b0604020202020204" pitchFamily="34" charset="0"/>
              </a:rPr>
              <a:t>2021</a:t>
            </a:r>
            <a:endParaRPr lang="zh-CN" altLang="en-US" sz="900">
              <a:latin typeface="Arial" panose="020b0604020202020204" pitchFamily="34" charset="0"/>
              <a:cs typeface="Arial" panose="020b0604020202020204" pitchFamily="34" charset="0"/>
            </a:endParaRPr>
          </a:p>
        </p:txBody>
      </p:sp>
      <p:pic>
        <p:nvPicPr>
          <p:cNvPr id="18" name="New picture"/>
          <p:cNvPicPr>
            <a:picLocks noGrp="1" noSelect="1" noResize="1"/>
          </p:cNvPicPr>
          <p:nvPr/>
        </p:nvPicPr>
        <p:blipFill>
          <a:blip r:embed="rId8"/>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3693637300"/>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 name="标题 3">
            <a:extLst>
              <a:ext uri="{FF2B5EF4-FFF2-40B4-BE49-F238E27FC236}">
                <a16:creationId xmlns:a16="http://schemas.microsoft.com/office/drawing/2014/main" id="{22862338-27B5-4BAE-A55F-034B90E24348}"/>
              </a:ext>
            </a:extLst>
          </p:cNvPr>
          <p:cNvSpPr txBox="1">
            <a:spLocks noChangeArrowheads="1"/>
          </p:cNvSpPr>
          <p:nvPr/>
        </p:nvSpPr>
        <p:spPr>
          <a:xfrm>
            <a:off x="764177" y="116378"/>
            <a:ext cx="74061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1800" b="1">
                <a:latin typeface="微软雅黑" panose="020b0503020204020204" pitchFamily="34" charset="-122"/>
                <a:ea typeface="微软雅黑" panose="020b0503020204020204" pitchFamily="34" charset="-122"/>
              </a:rPr>
              <a:t>认知障碍现状</a:t>
            </a:r>
          </a:p>
        </p:txBody>
      </p:sp>
      <p:sp>
        <p:nvSpPr>
          <p:cNvPr id="5" name="文本框 4">
            <a:extLst>
              <a:ext uri="{FF2B5EF4-FFF2-40B4-BE49-F238E27FC236}">
                <a16:creationId xmlns:a16="http://schemas.microsoft.com/office/drawing/2014/main" id="{874A7CE5-3700-C4B5-AB88-1C2865AF0A7D}"/>
              </a:ext>
            </a:extLst>
          </p:cNvPr>
          <p:cNvSpPr txBox="1"/>
          <p:nvPr/>
        </p:nvSpPr>
        <p:spPr>
          <a:xfrm>
            <a:off x="5494282" y="1540555"/>
            <a:ext cx="3373821" cy="1782411"/>
          </a:xfrm>
          <a:prstGeom prst="rect">
            <a:avLst/>
          </a:prstGeom>
          <a:noFill/>
        </p:spPr>
        <p:txBody>
          <a:bodyPr wrap="square">
            <a:spAutoFit/>
          </a:bodyPr>
          <a:lstStyle/>
          <a:p>
            <a:pPr indent="457200" algn="just">
              <a:lnSpc>
                <a:spcPct val="150000"/>
              </a:lnSpc>
            </a:pPr>
            <a:r>
              <a:rPr lang="zh-CN" altLang="en-US" sz="1500" b="1" i="0">
                <a:solidFill>
                  <a:srgbClr val="4F9FB5"/>
                </a:solidFill>
                <a:effectLst/>
                <a:latin typeface="Arial" panose="020b0604020202020204" pitchFamily="34" charset="0"/>
                <a:ea typeface="微软雅黑" panose="020b0503020204020204" pitchFamily="34" charset="-122"/>
                <a:cs typeface="Arial" panose="020b0604020202020204" pitchFamily="34" charset="0"/>
              </a:rPr>
              <a:t>中国老年人中有</a:t>
            </a:r>
            <a:r>
              <a:rPr lang="en-US" altLang="zh-CN" sz="1500" b="1" i="0">
                <a:solidFill>
                  <a:srgbClr val="4F9FB5"/>
                </a:solidFill>
                <a:effectLst/>
                <a:latin typeface="Arial" panose="020b0604020202020204" pitchFamily="34" charset="0"/>
                <a:ea typeface="微软雅黑" panose="020b0503020204020204" pitchFamily="34" charset="-122"/>
                <a:cs typeface="Arial" panose="020b0604020202020204" pitchFamily="34" charset="0"/>
              </a:rPr>
              <a:t>5800 </a:t>
            </a:r>
            <a:r>
              <a:rPr lang="zh-CN" altLang="en-US" sz="1500" b="1" i="0">
                <a:solidFill>
                  <a:srgbClr val="4F9FB5"/>
                </a:solidFill>
                <a:effectLst/>
                <a:latin typeface="Arial" panose="020b0604020202020204" pitchFamily="34" charset="0"/>
                <a:ea typeface="微软雅黑" panose="020b0503020204020204" pitchFamily="34" charset="-122"/>
                <a:cs typeface="Arial" panose="020b0604020202020204" pitchFamily="34" charset="0"/>
              </a:rPr>
              <a:t>多万认知障碍患者，经调查其中</a:t>
            </a:r>
            <a:r>
              <a:rPr lang="en-US" altLang="zh-CN" sz="1500" b="1" i="0">
                <a:solidFill>
                  <a:srgbClr val="4F9FB5"/>
                </a:solidFill>
                <a:effectLst/>
                <a:latin typeface="Arial" panose="020b0604020202020204" pitchFamily="34" charset="0"/>
                <a:ea typeface="微软雅黑" panose="020b0503020204020204" pitchFamily="34" charset="-122"/>
                <a:cs typeface="Arial" panose="020b0604020202020204" pitchFamily="34" charset="0"/>
              </a:rPr>
              <a:t>89.6%</a:t>
            </a:r>
            <a:r>
              <a:rPr lang="zh-CN" altLang="en-US" sz="1500" b="1" i="0">
                <a:solidFill>
                  <a:srgbClr val="4F9FB5"/>
                </a:solidFill>
                <a:effectLst/>
                <a:latin typeface="Arial" panose="020b0604020202020204" pitchFamily="34" charset="0"/>
                <a:ea typeface="微软雅黑" panose="020b0503020204020204" pitchFamily="34" charset="-122"/>
                <a:cs typeface="Arial" panose="020b0604020202020204" pitchFamily="34" charset="0"/>
              </a:rPr>
              <a:t>的患者遭受过偏见和歧视，使得心理产生严重扭曲，从而加重了病情。并且，</a:t>
            </a:r>
            <a:r>
              <a:rPr lang="en-US" altLang="zh-CN" sz="1500" b="1" i="0">
                <a:solidFill>
                  <a:srgbClr val="4F9FB5"/>
                </a:solidFill>
                <a:effectLst/>
                <a:latin typeface="Arial" panose="020b0604020202020204" pitchFamily="34" charset="0"/>
                <a:ea typeface="微软雅黑" panose="020b0503020204020204" pitchFamily="34" charset="-122"/>
                <a:cs typeface="Arial" panose="020b0604020202020204" pitchFamily="34" charset="0"/>
              </a:rPr>
              <a:t>90%</a:t>
            </a:r>
            <a:r>
              <a:rPr lang="zh-CN" altLang="en-US" sz="1500" b="1" i="0">
                <a:solidFill>
                  <a:srgbClr val="4F9FB5"/>
                </a:solidFill>
                <a:effectLst/>
                <a:latin typeface="Arial" panose="020b0604020202020204" pitchFamily="34" charset="0"/>
                <a:ea typeface="微软雅黑" panose="020b0503020204020204" pitchFamily="34" charset="-122"/>
                <a:cs typeface="Arial" panose="020b0604020202020204" pitchFamily="34" charset="0"/>
              </a:rPr>
              <a:t>的痴呆患者未得到诊断和治疗。</a:t>
            </a:r>
            <a:endParaRPr lang="zh-CN" altLang="en-US" sz="1500">
              <a:solidFill>
                <a:srgbClr val="4F9FB5"/>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26" name="Picture 2">
            <a:extLst>
              <a:ext uri="{FF2B5EF4-FFF2-40B4-BE49-F238E27FC236}">
                <a16:creationId xmlns:a16="http://schemas.microsoft.com/office/drawing/2014/main" id="{EC30B52D-7723-470D-768A-2D31C351B7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5896" y="1314330"/>
            <a:ext cx="5044966" cy="2514839"/>
          </a:xfrm>
          <a:prstGeom prst="roundRect">
            <a:avLst>
              <a:gd name="adj" fmla="val 8594"/>
            </a:avLst>
          </a:prstGeom>
          <a:solidFill>
            <a:srgbClr val="FFFFFF">
              <a:shade val="85000"/>
            </a:srgbClr>
          </a:solidFill>
          <a:ln w="12700">
            <a:solidFill>
              <a:srgbClr val="35898F"/>
            </a:solidFill>
          </a:ln>
          <a:effectLst>
            <a:reflection blurRad="12700" stA="38000" endPos="28000" dist="5000" dir="5400000" sy="-100000" algn="bl" rotWithShape="0"/>
          </a:effectLst>
        </p:spPr>
      </p:pic>
      <p:pic>
        <p:nvPicPr>
          <p:cNvPr id="1027" name="New picture"/>
          <p:cNvPicPr>
            <a:picLocks noGrp="1" noSelect="1" noResize="1"/>
          </p:cNvPicPr>
          <p:nvPr/>
        </p:nvPicPr>
        <p:blipFill>
          <a:blip r:embed="rId4"/>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394034735"/>
      </p:ext>
    </p:extLst>
  </p:cSld>
  <p:clrMapOvr>
    <a:masterClrMapping/>
  </p:clrMapOvr>
  <mc:AlternateContent>
    <mc:Choice xmlns:p14="http://schemas.microsoft.com/office/powerpoint/2010/main" Requires="p14">
      <p:transition spd="slow" p14:dur="1500">
        <p:fade/>
      </p:transition>
    </mc:Choice>
    <mc:Fallback>
      <p:transition spd="slow">
        <p:fade/>
      </p:transition>
    </mc:Fallback>
  </mc:AlternateContent>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1">
            <a:extLst>
              <a:ext uri="{FF2B5EF4-FFF2-40B4-BE49-F238E27FC236}">
                <a16:creationId xmlns:a16="http://schemas.microsoft.com/office/drawing/2014/main" id="{A6132F5D-B86B-4A26-9CB4-A07420DDD097}"/>
              </a:ext>
            </a:extLst>
          </p:cNvPr>
          <p:cNvSpPr txBox="1"/>
          <p:nvPr/>
        </p:nvSpPr>
        <p:spPr>
          <a:xfrm>
            <a:off x="705775" y="72456"/>
            <a:ext cx="6303169" cy="4418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1800" b="1">
                <a:latin typeface="微软雅黑" panose="020b0503020204020204" pitchFamily="34" charset="-122"/>
                <a:ea typeface="微软雅黑" panose="020b0503020204020204" pitchFamily="34" charset="-122"/>
              </a:rPr>
              <a:t>恩必普治疗中度阿尔茨海默病的探索初步结果良好</a:t>
            </a:r>
          </a:p>
        </p:txBody>
      </p:sp>
      <p:pic>
        <p:nvPicPr>
          <p:cNvPr id="3" name="图片 2">
            <a:extLst>
              <a:ext uri="{FF2B5EF4-FFF2-40B4-BE49-F238E27FC236}">
                <a16:creationId xmlns:a16="http://schemas.microsoft.com/office/drawing/2014/main" id="{DFD87873-25F3-45D7-9E81-FED064C96A65}"/>
              </a:ext>
            </a:extLst>
          </p:cNvPr>
          <p:cNvPicPr>
            <a:picLocks noChangeAspect="1"/>
          </p:cNvPicPr>
          <p:nvPr/>
        </p:nvPicPr>
        <p:blipFill>
          <a:blip r:embed="rId2"/>
          <a:srcRect t="2816" r="65208" b="49002"/>
          <a:stretch>
            <a:fillRect/>
          </a:stretch>
        </p:blipFill>
        <p:spPr>
          <a:xfrm>
            <a:off x="275403" y="671233"/>
            <a:ext cx="2367136" cy="1637433"/>
          </a:xfrm>
          <a:prstGeom prst="rect">
            <a:avLst/>
          </a:prstGeom>
        </p:spPr>
      </p:pic>
      <p:pic>
        <p:nvPicPr>
          <p:cNvPr id="4" name="图片 3">
            <a:extLst>
              <a:ext uri="{FF2B5EF4-FFF2-40B4-BE49-F238E27FC236}">
                <a16:creationId xmlns:a16="http://schemas.microsoft.com/office/drawing/2014/main" id="{E6EE524C-5D82-479B-BB5D-F549D361C7ED}"/>
              </a:ext>
            </a:extLst>
          </p:cNvPr>
          <p:cNvPicPr>
            <a:picLocks noChangeAspect="1"/>
          </p:cNvPicPr>
          <p:nvPr/>
        </p:nvPicPr>
        <p:blipFill>
          <a:blip r:embed="rId2"/>
          <a:srcRect l="34652" t="55320" r="33224"/>
          <a:stretch>
            <a:fillRect/>
          </a:stretch>
        </p:blipFill>
        <p:spPr>
          <a:xfrm>
            <a:off x="3314652" y="2808574"/>
            <a:ext cx="2527719" cy="1756072"/>
          </a:xfrm>
          <a:prstGeom prst="rect">
            <a:avLst/>
          </a:prstGeom>
        </p:spPr>
      </p:pic>
      <p:sp>
        <p:nvSpPr>
          <p:cNvPr id="5" name="文本框 7">
            <a:extLst>
              <a:ext uri="{FF2B5EF4-FFF2-40B4-BE49-F238E27FC236}">
                <a16:creationId xmlns:a16="http://schemas.microsoft.com/office/drawing/2014/main" id="{56CEEEF9-845D-4A48-A922-6F9D76A2A97A}"/>
              </a:ext>
            </a:extLst>
          </p:cNvPr>
          <p:cNvSpPr txBox="1"/>
          <p:nvPr/>
        </p:nvSpPr>
        <p:spPr>
          <a:xfrm>
            <a:off x="275403" y="2321427"/>
            <a:ext cx="2367136"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0" i="0">
                <a:solidFill>
                  <a:srgbClr val="333333"/>
                </a:solidFill>
                <a:effectLst/>
                <a:latin typeface="Arial" panose="020b0604020202020204" pitchFamily="34" charset="0"/>
                <a:ea typeface="微软雅黑" panose="020b0503020204020204" pitchFamily="34" charset="-122"/>
                <a:cs typeface="Arial" panose="020b0604020202020204" pitchFamily="34" charset="0"/>
              </a:rPr>
              <a:t>阿尔茨海默病评估量表</a:t>
            </a:r>
            <a:endParaRPr lang="en-US" altLang="zh-CN" sz="1100" b="0" i="0">
              <a:solidFill>
                <a:srgbClr val="333333"/>
              </a:solidFill>
              <a:effectLst/>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100" b="0" i="0">
                <a:solidFill>
                  <a:srgbClr val="333333"/>
                </a:solidFill>
                <a:effectLst/>
                <a:latin typeface="Arial" panose="020b0604020202020204" pitchFamily="34" charset="0"/>
                <a:ea typeface="微软雅黑" panose="020b0503020204020204" pitchFamily="34" charset="-122"/>
                <a:cs typeface="Arial" panose="020b0604020202020204" pitchFamily="34" charset="0"/>
              </a:rPr>
              <a:t>-</a:t>
            </a:r>
            <a:r>
              <a:rPr lang="zh-CN" altLang="en-US" sz="1100" b="0" i="0">
                <a:solidFill>
                  <a:srgbClr val="333333"/>
                </a:solidFill>
                <a:effectLst/>
                <a:latin typeface="Arial" panose="020b0604020202020204" pitchFamily="34" charset="0"/>
                <a:ea typeface="微软雅黑" panose="020b0503020204020204" pitchFamily="34" charset="-122"/>
                <a:cs typeface="Arial" panose="020b0604020202020204" pitchFamily="34" charset="0"/>
              </a:rPr>
              <a:t>认知分量表</a:t>
            </a:r>
            <a:endParaRPr lang="zh-CN" altLang="en-US" sz="1100">
              <a:latin typeface="Arial" panose="020b0604020202020204" pitchFamily="34" charset="0"/>
              <a:ea typeface="微软雅黑"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E0264B72-B1C2-48EC-B5A9-CAA64663F33A}"/>
              </a:ext>
            </a:extLst>
          </p:cNvPr>
          <p:cNvPicPr>
            <a:picLocks noChangeAspect="1"/>
          </p:cNvPicPr>
          <p:nvPr/>
        </p:nvPicPr>
        <p:blipFill>
          <a:blip r:embed="rId2"/>
          <a:srcRect l="35196" t="4195" r="32680" b="49678"/>
          <a:stretch>
            <a:fillRect/>
          </a:stretch>
        </p:blipFill>
        <p:spPr>
          <a:xfrm>
            <a:off x="6443525" y="2808574"/>
            <a:ext cx="2448438" cy="1756072"/>
          </a:xfrm>
          <a:prstGeom prst="rect">
            <a:avLst/>
          </a:prstGeom>
        </p:spPr>
      </p:pic>
      <p:sp>
        <p:nvSpPr>
          <p:cNvPr id="7" name="文本框 9">
            <a:extLst>
              <a:ext uri="{FF2B5EF4-FFF2-40B4-BE49-F238E27FC236}">
                <a16:creationId xmlns:a16="http://schemas.microsoft.com/office/drawing/2014/main" id="{89BF251D-E8B2-4AE4-9789-A90B4EA30B64}"/>
              </a:ext>
            </a:extLst>
          </p:cNvPr>
          <p:cNvSpPr txBox="1"/>
          <p:nvPr/>
        </p:nvSpPr>
        <p:spPr>
          <a:xfrm>
            <a:off x="6910679" y="4602889"/>
            <a:ext cx="1527018" cy="2616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0" i="0">
                <a:solidFill>
                  <a:srgbClr val="333333"/>
                </a:solidFill>
                <a:effectLst/>
                <a:latin typeface="Arial" panose="020b0604020202020204" pitchFamily="34" charset="0"/>
                <a:ea typeface="微软雅黑" panose="020b0503020204020204" pitchFamily="34" charset="-122"/>
                <a:cs typeface="Arial" panose="020b0604020202020204" pitchFamily="34" charset="0"/>
              </a:rPr>
              <a:t>精神状态检查量表</a:t>
            </a:r>
            <a:endParaRPr lang="zh-CN" altLang="en-US" sz="1100">
              <a:latin typeface="Arial" panose="020b0604020202020204" pitchFamily="34" charset="0"/>
              <a:ea typeface="微软雅黑" panose="020b0503020204020204" pitchFamily="34" charset="-122"/>
              <a:cs typeface="Arial" panose="020b0604020202020204" pitchFamily="34" charset="0"/>
            </a:endParaRPr>
          </a:p>
        </p:txBody>
      </p:sp>
      <p:pic>
        <p:nvPicPr>
          <p:cNvPr id="8" name="图片 7">
            <a:extLst>
              <a:ext uri="{FF2B5EF4-FFF2-40B4-BE49-F238E27FC236}">
                <a16:creationId xmlns:a16="http://schemas.microsoft.com/office/drawing/2014/main" id="{F14C75AD-412C-498D-B3C0-5EF44BAEAF6D}"/>
              </a:ext>
            </a:extLst>
          </p:cNvPr>
          <p:cNvPicPr>
            <a:picLocks noChangeAspect="1"/>
          </p:cNvPicPr>
          <p:nvPr/>
        </p:nvPicPr>
        <p:blipFill>
          <a:blip r:embed="rId2"/>
          <a:srcRect l="67876" t="5773" b="49677"/>
          <a:stretch>
            <a:fillRect/>
          </a:stretch>
        </p:blipFill>
        <p:spPr>
          <a:xfrm>
            <a:off x="3136139" y="672759"/>
            <a:ext cx="2361632" cy="1635907"/>
          </a:xfrm>
          <a:prstGeom prst="rect">
            <a:avLst/>
          </a:prstGeom>
        </p:spPr>
      </p:pic>
      <p:sp>
        <p:nvSpPr>
          <p:cNvPr id="9" name="文本框 11">
            <a:extLst>
              <a:ext uri="{FF2B5EF4-FFF2-40B4-BE49-F238E27FC236}">
                <a16:creationId xmlns:a16="http://schemas.microsoft.com/office/drawing/2014/main" id="{869F3E80-4FD4-4590-8591-7A7D762ECD15}"/>
              </a:ext>
            </a:extLst>
          </p:cNvPr>
          <p:cNvSpPr txBox="1"/>
          <p:nvPr/>
        </p:nvSpPr>
        <p:spPr>
          <a:xfrm>
            <a:off x="3148235" y="2308666"/>
            <a:ext cx="2361632" cy="43088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0" i="0">
                <a:solidFill>
                  <a:srgbClr val="333333"/>
                </a:solidFill>
                <a:effectLst/>
                <a:latin typeface="Arial" panose="020b0604020202020204" pitchFamily="34" charset="0"/>
                <a:ea typeface="微软雅黑" panose="020b0503020204020204" pitchFamily="34" charset="-122"/>
                <a:cs typeface="Arial" panose="020b0604020202020204" pitchFamily="34" charset="0"/>
              </a:rPr>
              <a:t>阿尔茨海默病协作研究</a:t>
            </a:r>
            <a:endParaRPr lang="en-US" altLang="zh-CN" sz="1100" b="0" i="0">
              <a:solidFill>
                <a:srgbClr val="333333"/>
              </a:solidFill>
              <a:effectLst/>
              <a:latin typeface="Arial" panose="020b0604020202020204" pitchFamily="34" charset="0"/>
              <a:ea typeface="微软雅黑" panose="020b0503020204020204" pitchFamily="34" charset="-122"/>
              <a:cs typeface="Arial" panose="020b0604020202020204" pitchFamily="34" charset="0"/>
            </a:endParaRPr>
          </a:p>
          <a:p>
            <a:pPr algn="ctr"/>
            <a:r>
              <a:rPr lang="zh-CN" altLang="en-US" sz="1100" b="0" i="0">
                <a:solidFill>
                  <a:srgbClr val="333333"/>
                </a:solidFill>
                <a:effectLst/>
                <a:latin typeface="Arial" panose="020b0604020202020204" pitchFamily="34" charset="0"/>
                <a:ea typeface="微软雅黑" panose="020b0503020204020204" pitchFamily="34" charset="-122"/>
                <a:cs typeface="Arial" panose="020b0604020202020204" pitchFamily="34" charset="0"/>
              </a:rPr>
              <a:t>日常能力量表</a:t>
            </a:r>
            <a:endParaRPr lang="zh-CN" altLang="en-US" sz="1100">
              <a:latin typeface="Arial" panose="020b0604020202020204" pitchFamily="34" charset="0"/>
              <a:ea typeface="微软雅黑" panose="020b0503020204020204" pitchFamily="34" charset="-122"/>
              <a:cs typeface="Arial" panose="020b0604020202020204" pitchFamily="34" charset="0"/>
            </a:endParaRPr>
          </a:p>
        </p:txBody>
      </p:sp>
      <p:pic>
        <p:nvPicPr>
          <p:cNvPr id="10" name="图片 9">
            <a:extLst>
              <a:ext uri="{FF2B5EF4-FFF2-40B4-BE49-F238E27FC236}">
                <a16:creationId xmlns:a16="http://schemas.microsoft.com/office/drawing/2014/main" id="{E0A037C0-DCF0-4446-BE91-7170993B1A62}"/>
              </a:ext>
            </a:extLst>
          </p:cNvPr>
          <p:cNvPicPr>
            <a:picLocks noChangeAspect="1"/>
          </p:cNvPicPr>
          <p:nvPr/>
        </p:nvPicPr>
        <p:blipFill>
          <a:blip r:embed="rId2"/>
          <a:srcRect t="52272" r="67876"/>
          <a:stretch>
            <a:fillRect/>
          </a:stretch>
        </p:blipFill>
        <p:spPr>
          <a:xfrm>
            <a:off x="275403" y="2808574"/>
            <a:ext cx="2367136" cy="1756711"/>
          </a:xfrm>
          <a:prstGeom prst="rect">
            <a:avLst/>
          </a:prstGeom>
        </p:spPr>
      </p:pic>
      <p:sp>
        <p:nvSpPr>
          <p:cNvPr id="11" name="文本框 13">
            <a:extLst>
              <a:ext uri="{FF2B5EF4-FFF2-40B4-BE49-F238E27FC236}">
                <a16:creationId xmlns:a16="http://schemas.microsoft.com/office/drawing/2014/main" id="{D56E3107-792A-43C0-9BDD-C79A284318F4}"/>
              </a:ext>
            </a:extLst>
          </p:cNvPr>
          <p:cNvSpPr txBox="1"/>
          <p:nvPr/>
        </p:nvSpPr>
        <p:spPr>
          <a:xfrm>
            <a:off x="3783470" y="4602889"/>
            <a:ext cx="1527018" cy="2616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0" i="0">
                <a:solidFill>
                  <a:srgbClr val="333333"/>
                </a:solidFill>
                <a:effectLst/>
                <a:latin typeface="Arial" panose="020b0604020202020204" pitchFamily="34" charset="0"/>
                <a:ea typeface="微软雅黑" panose="020b0503020204020204" pitchFamily="34" charset="-122"/>
                <a:cs typeface="Arial" panose="020b0604020202020204" pitchFamily="34" charset="0"/>
              </a:rPr>
              <a:t>临床印象变化量表</a:t>
            </a:r>
            <a:endParaRPr lang="zh-CN" altLang="en-US" sz="1100">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4">
            <a:extLst>
              <a:ext uri="{FF2B5EF4-FFF2-40B4-BE49-F238E27FC236}">
                <a16:creationId xmlns:a16="http://schemas.microsoft.com/office/drawing/2014/main" id="{EEC0EEE9-2753-42B8-9C4D-E7BF303BF16C}"/>
              </a:ext>
            </a:extLst>
          </p:cNvPr>
          <p:cNvSpPr txBox="1"/>
          <p:nvPr/>
        </p:nvSpPr>
        <p:spPr>
          <a:xfrm>
            <a:off x="695462" y="4570850"/>
            <a:ext cx="1527018" cy="2616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a:latin typeface="Arial" panose="020b0604020202020204" pitchFamily="34" charset="0"/>
                <a:ea typeface="微软雅黑" panose="020b0503020204020204" pitchFamily="34" charset="-122"/>
                <a:cs typeface="Arial" panose="020b0604020202020204" pitchFamily="34" charset="0"/>
              </a:rPr>
              <a:t>神经精神问卷</a:t>
            </a:r>
          </a:p>
        </p:txBody>
      </p:sp>
      <p:sp>
        <p:nvSpPr>
          <p:cNvPr id="13" name="文本框 15">
            <a:extLst>
              <a:ext uri="{FF2B5EF4-FFF2-40B4-BE49-F238E27FC236}">
                <a16:creationId xmlns:a16="http://schemas.microsoft.com/office/drawing/2014/main" id="{79502394-EC57-4ED1-80FB-2FD24F94D7BB}"/>
              </a:ext>
            </a:extLst>
          </p:cNvPr>
          <p:cNvSpPr txBox="1"/>
          <p:nvPr/>
        </p:nvSpPr>
        <p:spPr>
          <a:xfrm>
            <a:off x="6014544" y="619574"/>
            <a:ext cx="2822743" cy="1782262"/>
          </a:xfrm>
          <a:prstGeom prst="roundRect">
            <a:avLst>
              <a:gd name="adj" fmla="val 13571"/>
            </a:avLst>
          </a:prstGeom>
          <a:solidFill>
            <a:srgbClr val="4F9FB5"/>
          </a:solidFill>
        </p:spPr>
        <p:txBody>
          <a:bodyPr wrap="square" lIns="68580" tIns="34290" rIns="68580" bIns="3429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spcBef>
                <a:spcPts val="600"/>
              </a:spcBef>
              <a:buFont typeface="Arial" panose="020b0604020202020204" pitchFamily="34" charset="0"/>
              <a:buChar char="•"/>
            </a:pPr>
            <a:r>
              <a:rPr lang="zh-CN" altLang="en-US" sz="1300">
                <a:solidFill>
                  <a:schemeClr val="bg1"/>
                </a:solidFill>
                <a:latin typeface="Arial" panose="020b0604020202020204" pitchFamily="34" charset="0"/>
                <a:ea typeface="微软雅黑" panose="020b0503020204020204" pitchFamily="34" charset="-122"/>
                <a:cs typeface="Arial" panose="020b0604020202020204" pitchFamily="34" charset="0"/>
              </a:rPr>
              <a:t>在</a:t>
            </a:r>
            <a:r>
              <a:rPr lang="en-US" altLang="zh-CN" sz="1300">
                <a:solidFill>
                  <a:schemeClr val="bg1"/>
                </a:solidFill>
                <a:latin typeface="Arial" panose="020b0604020202020204" pitchFamily="34" charset="0"/>
                <a:ea typeface="微软雅黑" panose="020b0503020204020204" pitchFamily="34" charset="-122"/>
                <a:cs typeface="Arial" panose="020b0604020202020204" pitchFamily="34" charset="0"/>
              </a:rPr>
              <a:t>48</a:t>
            </a:r>
            <a:r>
              <a:rPr lang="zh-CN" altLang="en-US" sz="1300">
                <a:solidFill>
                  <a:schemeClr val="bg1"/>
                </a:solidFill>
                <a:latin typeface="Arial" panose="020b0604020202020204" pitchFamily="34" charset="0"/>
                <a:ea typeface="微软雅黑" panose="020b0503020204020204" pitchFamily="34" charset="-122"/>
                <a:cs typeface="Arial" panose="020b0604020202020204" pitchFamily="34" charset="0"/>
              </a:rPr>
              <a:t>周的治疗期内，多奈哌齐联合</a:t>
            </a:r>
            <a:r>
              <a:rPr lang="en-US" altLang="zh-CN" sz="1300">
                <a:solidFill>
                  <a:schemeClr val="bg1"/>
                </a:solidFill>
                <a:latin typeface="Arial" panose="020b0604020202020204" pitchFamily="34" charset="0"/>
                <a:ea typeface="微软雅黑" panose="020b0503020204020204" pitchFamily="34" charset="-122"/>
                <a:cs typeface="Arial" panose="020b0604020202020204" pitchFamily="34" charset="0"/>
              </a:rPr>
              <a:t>NBP</a:t>
            </a:r>
            <a:r>
              <a:rPr lang="zh-CN" altLang="en-US" sz="1300">
                <a:solidFill>
                  <a:schemeClr val="bg1"/>
                </a:solidFill>
                <a:latin typeface="Arial" panose="020b0604020202020204" pitchFamily="34" charset="0"/>
                <a:ea typeface="微软雅黑" panose="020b0503020204020204" pitchFamily="34" charset="-122"/>
                <a:cs typeface="Arial" panose="020b0604020202020204" pitchFamily="34" charset="0"/>
              </a:rPr>
              <a:t>组患者的认知功能减退更慢且改善了日常生活活动能力；</a:t>
            </a:r>
            <a:endParaRPr lang="en-US" altLang="zh-CN" sz="130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spcBef>
                <a:spcPts val="600"/>
              </a:spcBef>
              <a:buFont typeface="Arial" panose="020b0604020202020204" pitchFamily="34" charset="0"/>
              <a:buChar char="•"/>
            </a:pPr>
            <a:r>
              <a:rPr lang="zh-CN" altLang="en-US" sz="1300">
                <a:solidFill>
                  <a:schemeClr val="bg1"/>
                </a:solidFill>
                <a:latin typeface="Arial" panose="020b0604020202020204" pitchFamily="34" charset="0"/>
                <a:ea typeface="微软雅黑" panose="020b0503020204020204" pitchFamily="34" charset="-122"/>
                <a:cs typeface="Arial" panose="020b0604020202020204" pitchFamily="34" charset="0"/>
              </a:rPr>
              <a:t>两组间不良反应无明显差异。</a:t>
            </a:r>
            <a:endParaRPr lang="zh-CN" altLang="zh-CN" sz="13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0">
            <a:extLst>
              <a:ext uri="{FF2B5EF4-FFF2-40B4-BE49-F238E27FC236}">
                <a16:creationId xmlns:a16="http://schemas.microsoft.com/office/drawing/2014/main" id="{FBEF2B15-70BF-4F7E-8D30-4E625F675C82}"/>
              </a:ext>
            </a:extLst>
          </p:cNvPr>
          <p:cNvSpPr txBox="1"/>
          <p:nvPr/>
        </p:nvSpPr>
        <p:spPr>
          <a:xfrm>
            <a:off x="6517164" y="4859792"/>
            <a:ext cx="2373655"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900" b="0" i="1">
                <a:solidFill>
                  <a:srgbClr val="000000"/>
                </a:solidFill>
                <a:effectLst/>
                <a:latin typeface="Arial" panose="020b0604020202020204" pitchFamily="34" charset="0"/>
                <a:cs typeface="Arial" panose="020b0604020202020204" pitchFamily="34" charset="0"/>
              </a:rPr>
              <a:t>Journal of Alzheimer’s Disease</a:t>
            </a:r>
            <a:r>
              <a:rPr lang="zh-CN" altLang="en-US" sz="900" b="0" i="0">
                <a:solidFill>
                  <a:srgbClr val="000000"/>
                </a:solidFill>
                <a:effectLst/>
                <a:latin typeface="Arial" panose="020b0604020202020204" pitchFamily="34" charset="0"/>
                <a:cs typeface="Arial" panose="020b0604020202020204" pitchFamily="34" charset="0"/>
              </a:rPr>
              <a:t>，</a:t>
            </a:r>
            <a:r>
              <a:rPr lang="en-US" altLang="zh-CN" sz="900" b="0" i="0">
                <a:solidFill>
                  <a:srgbClr val="000000"/>
                </a:solidFill>
                <a:effectLst/>
                <a:latin typeface="Arial" panose="020b0604020202020204" pitchFamily="34" charset="0"/>
                <a:cs typeface="Arial" panose="020b0604020202020204" pitchFamily="34" charset="0"/>
              </a:rPr>
              <a:t>2021</a:t>
            </a:r>
            <a:endParaRPr lang="zh-CN" altLang="en-US" sz="900">
              <a:latin typeface="Arial" panose="020b0604020202020204" pitchFamily="34" charset="0"/>
              <a:cs typeface="Arial" panose="020b0604020202020204" pitchFamily="34" charset="0"/>
            </a:endParaRPr>
          </a:p>
        </p:txBody>
      </p:sp>
      <p:pic>
        <p:nvPicPr>
          <p:cNvPr id="15"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669436840"/>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1">
            <a:extLst>
              <a:ext uri="{FF2B5EF4-FFF2-40B4-BE49-F238E27FC236}">
                <a16:creationId xmlns:a16="http://schemas.microsoft.com/office/drawing/2014/main" id="{A6132F5D-B86B-4A26-9CB4-A07420DDD097}"/>
              </a:ext>
            </a:extLst>
          </p:cNvPr>
          <p:cNvSpPr txBox="1"/>
          <p:nvPr/>
        </p:nvSpPr>
        <p:spPr>
          <a:xfrm>
            <a:off x="705775" y="72456"/>
            <a:ext cx="6303169" cy="44189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1800" b="1">
                <a:latin typeface="微软雅黑" panose="020b0503020204020204" pitchFamily="34" charset="-122"/>
                <a:ea typeface="微软雅黑" panose="020b0503020204020204" pitchFamily="34" charset="-122"/>
              </a:rPr>
              <a:t>恩必普正在开展预防卒中后认知障碍的研究</a:t>
            </a:r>
          </a:p>
        </p:txBody>
      </p:sp>
      <p:pic>
        <p:nvPicPr>
          <p:cNvPr id="16" name="图片 15">
            <a:extLst>
              <a:ext uri="{FF2B5EF4-FFF2-40B4-BE49-F238E27FC236}">
                <a16:creationId xmlns:a16="http://schemas.microsoft.com/office/drawing/2014/main" id="{172850C8-DAA3-00C0-0BCE-25AD2F293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46" y="922282"/>
            <a:ext cx="5018886" cy="2711669"/>
          </a:xfrm>
          <a:prstGeom prst="roundRect">
            <a:avLst>
              <a:gd name="adj" fmla="val 8594"/>
            </a:avLst>
          </a:prstGeom>
          <a:solidFill>
            <a:srgbClr val="FFFFFF">
              <a:shade val="85000"/>
            </a:srgbClr>
          </a:solidFill>
          <a:ln w="12700">
            <a:solidFill>
              <a:srgbClr val="35898F"/>
            </a:solidFill>
          </a:ln>
          <a:effectLst>
            <a:reflection blurRad="12700" stA="38000" endPos="28000" dist="5000" dir="5400000" sy="-100000" algn="bl" rotWithShape="0"/>
          </a:effectLst>
        </p:spPr>
      </p:pic>
      <p:sp>
        <p:nvSpPr>
          <p:cNvPr id="17" name="文本框 16">
            <a:extLst>
              <a:ext uri="{FF2B5EF4-FFF2-40B4-BE49-F238E27FC236}">
                <a16:creationId xmlns:a16="http://schemas.microsoft.com/office/drawing/2014/main" id="{5122D372-A7BF-6ECF-D46E-185327E3147E}"/>
              </a:ext>
            </a:extLst>
          </p:cNvPr>
          <p:cNvSpPr txBox="1"/>
          <p:nvPr/>
        </p:nvSpPr>
        <p:spPr>
          <a:xfrm>
            <a:off x="189187" y="3756713"/>
            <a:ext cx="5029200" cy="787075"/>
          </a:xfrm>
          <a:prstGeom prst="rect">
            <a:avLst/>
          </a:prstGeom>
          <a:noFill/>
        </p:spPr>
        <p:txBody>
          <a:bodyPr wrap="square" rtlCol="0">
            <a:spAutoFit/>
          </a:bodyPr>
          <a:lstStyle/>
          <a:p>
            <a:pPr algn="ctr">
              <a:lnSpc>
                <a:spcPct val="150000"/>
              </a:lnSpc>
            </a:pPr>
            <a:r>
              <a:rPr lang="zh-CN" altLang="en-US" sz="1600" b="1" i="0">
                <a:solidFill>
                  <a:srgbClr val="35898F"/>
                </a:solidFill>
                <a:effectLst/>
                <a:latin typeface="Arial" panose="020b0604020202020204" pitchFamily="34" charset="0"/>
                <a:ea typeface="微软雅黑" panose="020b0503020204020204" pitchFamily="34" charset="-122"/>
                <a:cs typeface="Arial" panose="020b0604020202020204" pitchFamily="34" charset="0"/>
              </a:rPr>
              <a:t>一项多中心、随机对照试验</a:t>
            </a:r>
            <a:endParaRPr lang="en-US" altLang="zh-CN" sz="1600" b="1" i="0">
              <a:solidFill>
                <a:srgbClr val="35898F"/>
              </a:solidFill>
              <a:effectLst/>
              <a:latin typeface="Arial" panose="020b0604020202020204" pitchFamily="34" charset="0"/>
              <a:ea typeface="微软雅黑" panose="020b0503020204020204" pitchFamily="34" charset="-122"/>
              <a:cs typeface="Arial" panose="020b0604020202020204" pitchFamily="34" charset="0"/>
            </a:endParaRPr>
          </a:p>
          <a:p>
            <a:pPr algn="ctr">
              <a:lnSpc>
                <a:spcPct val="150000"/>
              </a:lnSpc>
            </a:pPr>
            <a:r>
              <a:rPr lang="zh-CN" altLang="en-US" sz="1600" b="1" i="0">
                <a:solidFill>
                  <a:srgbClr val="35898F"/>
                </a:solidFill>
                <a:effectLst/>
                <a:latin typeface="Arial" panose="020b0604020202020204" pitchFamily="34" charset="0"/>
                <a:ea typeface="微软雅黑" panose="020b0503020204020204" pitchFamily="34" charset="-122"/>
                <a:cs typeface="Arial" panose="020b0604020202020204" pitchFamily="34" charset="0"/>
              </a:rPr>
              <a:t>评估丁苯酞对迟发性卒中后认知障碍的影响</a:t>
            </a:r>
            <a:endParaRPr lang="zh-CN" altLang="en-US" sz="1600" b="1">
              <a:solidFill>
                <a:srgbClr val="35898F"/>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81FD4AA9-5ED3-1378-0AE7-474CACDCE9BA}"/>
              </a:ext>
            </a:extLst>
          </p:cNvPr>
          <p:cNvSpPr txBox="1"/>
          <p:nvPr/>
        </p:nvSpPr>
        <p:spPr>
          <a:xfrm>
            <a:off x="5366946" y="909320"/>
            <a:ext cx="3578772" cy="2737031"/>
          </a:xfrm>
          <a:prstGeom prst="rect">
            <a:avLst/>
          </a:prstGeom>
          <a:noFill/>
        </p:spPr>
        <p:txBody>
          <a:bodyPr wrap="square" rtlCol="0">
            <a:spAutoFit/>
          </a:bodyPr>
          <a:lstStyle/>
          <a:p>
            <a:pPr marL="285750" indent="-285750">
              <a:lnSpc>
                <a:spcPct val="150000"/>
              </a:lnSpc>
              <a:spcBef>
                <a:spcPts val="1200"/>
              </a:spcBef>
              <a:buFont typeface="Wingdings" pitchFamily="2" charset="2"/>
              <a:buChar char="ü"/>
            </a:pPr>
            <a:r>
              <a:rPr lang="zh-CN" altLang="en-US" sz="1200">
                <a:latin typeface="Arial" panose="020b0604020202020204" pitchFamily="34" charset="0"/>
                <a:ea typeface="微软雅黑" panose="020b0503020204020204" pitchFamily="34" charset="-122"/>
                <a:cs typeface="Arial" panose="020b0604020202020204" pitchFamily="34" charset="0"/>
              </a:rPr>
              <a:t>实验目的：为</a:t>
            </a:r>
            <a:r>
              <a:rPr lang="en-US" altLang="zh-CN" sz="1200">
                <a:latin typeface="Arial" panose="020b0604020202020204" pitchFamily="34" charset="0"/>
                <a:ea typeface="微软雅黑" panose="020b0503020204020204" pitchFamily="34" charset="-122"/>
                <a:cs typeface="Arial" panose="020b0604020202020204" pitchFamily="34" charset="0"/>
              </a:rPr>
              <a:t>NBP </a:t>
            </a:r>
            <a:r>
              <a:rPr lang="zh-CN" altLang="en-US" sz="1200">
                <a:latin typeface="Arial" panose="020b0604020202020204" pitchFamily="34" charset="0"/>
                <a:ea typeface="微软雅黑" panose="020b0503020204020204" pitchFamily="34" charset="-122"/>
                <a:cs typeface="Arial" panose="020b0604020202020204" pitchFamily="34" charset="0"/>
              </a:rPr>
              <a:t>预防迟发性卒中后认知障碍提供证据。也为迟发性</a:t>
            </a:r>
            <a:r>
              <a:rPr lang="en-US" altLang="zh-CN" sz="1200">
                <a:latin typeface="Arial" panose="020b0604020202020204" pitchFamily="34" charset="0"/>
                <a:ea typeface="微软雅黑" panose="020b0503020204020204" pitchFamily="34" charset="-122"/>
                <a:cs typeface="Arial" panose="020b0604020202020204" pitchFamily="34" charset="0"/>
              </a:rPr>
              <a:t>PSCI</a:t>
            </a:r>
            <a:r>
              <a:rPr lang="zh-CN" altLang="en-US" sz="1200">
                <a:latin typeface="Arial" panose="020b0604020202020204" pitchFamily="34" charset="0"/>
                <a:ea typeface="微软雅黑" panose="020b0503020204020204" pitchFamily="34" charset="-122"/>
                <a:cs typeface="Arial" panose="020b0604020202020204" pitchFamily="34" charset="0"/>
              </a:rPr>
              <a:t>的发病机制和</a:t>
            </a:r>
            <a:r>
              <a:rPr lang="en-US" altLang="zh-CN" sz="1200">
                <a:latin typeface="Arial" panose="020b0604020202020204" pitchFamily="34" charset="0"/>
                <a:ea typeface="微软雅黑" panose="020b0503020204020204" pitchFamily="34" charset="-122"/>
                <a:cs typeface="Arial" panose="020b0604020202020204" pitchFamily="34" charset="0"/>
              </a:rPr>
              <a:t>NBP</a:t>
            </a:r>
            <a:r>
              <a:rPr lang="zh-CN" altLang="en-US" sz="1200">
                <a:latin typeface="Arial" panose="020b0604020202020204" pitchFamily="34" charset="0"/>
                <a:ea typeface="微软雅黑" panose="020b0503020204020204" pitchFamily="34" charset="-122"/>
                <a:cs typeface="Arial" panose="020b0604020202020204" pitchFamily="34" charset="0"/>
              </a:rPr>
              <a:t>作用机制奠定基础；</a:t>
            </a:r>
            <a:endParaRPr lang="en-US" altLang="zh-CN" sz="120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spcBef>
                <a:spcPts val="1200"/>
              </a:spcBef>
              <a:buFont typeface="Wingdings" pitchFamily="2" charset="2"/>
              <a:buChar char="ü"/>
            </a:pPr>
            <a:r>
              <a:rPr lang="zh-CN" altLang="en-US" sz="1200">
                <a:latin typeface="Arial" panose="020b0604020202020204" pitchFamily="34" charset="0"/>
                <a:ea typeface="微软雅黑" panose="020b0503020204020204" pitchFamily="34" charset="-122"/>
                <a:cs typeface="Arial" panose="020b0604020202020204" pitchFamily="34" charset="0"/>
              </a:rPr>
              <a:t>实验方法：</a:t>
            </a:r>
            <a:r>
              <a:rPr lang="zh-CN" altLang="en-US" sz="12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前瞻性、平行组、开放标签、多中心、随机对照试验，具有盲结果评估；</a:t>
            </a:r>
            <a:endParaRPr lang="en-US" altLang="zh-CN" sz="1200" b="0" i="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spcBef>
                <a:spcPts val="1200"/>
              </a:spcBef>
              <a:buFont typeface="Wingdings" pitchFamily="2" charset="2"/>
              <a:buChar char="ü"/>
            </a:pPr>
            <a:r>
              <a:rPr lang="zh-CN" altLang="en-US" sz="1200">
                <a:solidFill>
                  <a:srgbClr val="000000"/>
                </a:solidFill>
                <a:latin typeface="Arial" panose="020b0604020202020204" pitchFamily="34" charset="0"/>
                <a:ea typeface="微软雅黑" panose="020b0503020204020204" pitchFamily="34" charset="-122"/>
                <a:cs typeface="Arial" panose="020b0604020202020204" pitchFamily="34" charset="0"/>
              </a:rPr>
              <a:t>对照组：标准治疗（</a:t>
            </a:r>
            <a:r>
              <a:rPr lang="zh-CN" altLang="en-US" sz="12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抗血小板、抗高血压、抗糖尿病、降脂药物等）</a:t>
            </a:r>
            <a:endParaRPr lang="en-US" altLang="zh-CN" sz="1200" b="0" i="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spcBef>
                <a:spcPts val="1200"/>
              </a:spcBef>
              <a:buFont typeface="Wingdings" pitchFamily="2" charset="2"/>
              <a:buChar char="ü"/>
            </a:pPr>
            <a:r>
              <a:rPr lang="zh-CN" altLang="en-US" sz="1200">
                <a:solidFill>
                  <a:srgbClr val="000000"/>
                </a:solidFill>
                <a:latin typeface="Arial" panose="020b0604020202020204" pitchFamily="34" charset="0"/>
                <a:ea typeface="微软雅黑" panose="020b0503020204020204" pitchFamily="34" charset="-122"/>
                <a:cs typeface="Arial" panose="020b0604020202020204" pitchFamily="34" charset="0"/>
              </a:rPr>
              <a:t>实验组：标准治疗</a:t>
            </a:r>
            <a:r>
              <a:rPr lang="en-US" altLang="zh-CN" sz="1200">
                <a:solidFill>
                  <a:srgbClr val="000000"/>
                </a:solidFill>
                <a:latin typeface="Arial" panose="020b0604020202020204" pitchFamily="34" charset="0"/>
                <a:ea typeface="微软雅黑" panose="020b0503020204020204" pitchFamily="34" charset="-122"/>
                <a:cs typeface="Arial" panose="020b0604020202020204" pitchFamily="34" charset="0"/>
              </a:rPr>
              <a:t>+NBP</a:t>
            </a:r>
            <a:r>
              <a:rPr lang="zh-CN" altLang="en-US" sz="1200">
                <a:solidFill>
                  <a:srgbClr val="000000"/>
                </a:solidFill>
                <a:latin typeface="Arial" panose="020b0604020202020204" pitchFamily="34" charset="0"/>
                <a:ea typeface="微软雅黑" panose="020b0503020204020204" pitchFamily="34" charset="-122"/>
                <a:cs typeface="Arial" panose="020b0604020202020204" pitchFamily="34" charset="0"/>
              </a:rPr>
              <a:t>软胶囊（治疗</a:t>
            </a:r>
            <a:r>
              <a:rPr lang="en-US" altLang="zh-CN" sz="1200">
                <a:solidFill>
                  <a:srgbClr val="000000"/>
                </a:solidFill>
                <a:latin typeface="Arial" panose="020b0604020202020204" pitchFamily="34" charset="0"/>
                <a:ea typeface="微软雅黑" panose="020b0503020204020204" pitchFamily="34" charset="-122"/>
                <a:cs typeface="Arial" panose="020b0604020202020204" pitchFamily="34" charset="0"/>
              </a:rPr>
              <a:t>24</a:t>
            </a:r>
            <a:r>
              <a:rPr lang="zh-CN" altLang="en-US" sz="1200">
                <a:solidFill>
                  <a:srgbClr val="000000"/>
                </a:solidFill>
                <a:latin typeface="Arial" panose="020b0604020202020204" pitchFamily="34" charset="0"/>
                <a:ea typeface="微软雅黑" panose="020b0503020204020204" pitchFamily="34" charset="-122"/>
                <a:cs typeface="Arial" panose="020b0604020202020204" pitchFamily="34" charset="0"/>
              </a:rPr>
              <a:t>周）</a:t>
            </a:r>
            <a:endParaRPr lang="zh-CN" altLang="en-US" sz="1200">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20CB53FB-CCEC-AC5C-0A3D-9B5450FE1646}"/>
              </a:ext>
            </a:extLst>
          </p:cNvPr>
          <p:cNvSpPr txBox="1"/>
          <p:nvPr/>
        </p:nvSpPr>
        <p:spPr>
          <a:xfrm>
            <a:off x="4871544" y="4413548"/>
            <a:ext cx="2412125" cy="307777"/>
          </a:xfrm>
          <a:prstGeom prst="rect">
            <a:avLst/>
          </a:prstGeom>
          <a:noFill/>
        </p:spPr>
        <p:txBody>
          <a:bodyPr wrap="square" rtlCol="0">
            <a:spAutoFit/>
          </a:bodyPr>
          <a:lstStyle/>
          <a:p>
            <a:pPr algn="ctr"/>
            <a:r>
              <a:rPr lang="en-US" altLang="zh-CN" sz="1400" b="1">
                <a:latin typeface="Arial" panose="020b0604020202020204" pitchFamily="34" charset="0"/>
                <a:ea typeface="微软雅黑" panose="020b0503020204020204" pitchFamily="34" charset="-122"/>
                <a:cs typeface="Arial" panose="020b0604020202020204" pitchFamily="34" charset="0"/>
              </a:rPr>
              <a:t>——</a:t>
            </a:r>
            <a:r>
              <a:rPr lang="zh-CN" altLang="en-US" sz="1400" b="1">
                <a:latin typeface="Arial" panose="020b0604020202020204" pitchFamily="34" charset="0"/>
                <a:ea typeface="微软雅黑" panose="020b0503020204020204" pitchFamily="34" charset="-122"/>
                <a:cs typeface="Arial" panose="020b0604020202020204" pitchFamily="34" charset="0"/>
              </a:rPr>
              <a:t>屈秋民  教授</a:t>
            </a:r>
          </a:p>
        </p:txBody>
      </p:sp>
      <p:pic>
        <p:nvPicPr>
          <p:cNvPr id="20"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063709953"/>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1">
            <a:extLst>
              <a:ext uri="{FF2B5EF4-FFF2-40B4-BE49-F238E27FC236}">
                <a16:creationId xmlns:a16="http://schemas.microsoft.com/office/drawing/2014/main" id="{A6132F5D-B86B-4A26-9CB4-A07420DDD097}"/>
              </a:ext>
            </a:extLst>
          </p:cNvPr>
          <p:cNvSpPr txBox="1"/>
          <p:nvPr/>
        </p:nvSpPr>
        <p:spPr>
          <a:xfrm>
            <a:off x="705775" y="72456"/>
            <a:ext cx="6640956" cy="441895"/>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1800" b="1">
                <a:latin typeface="微软雅黑" panose="020b0503020204020204" pitchFamily="34" charset="-122"/>
                <a:ea typeface="微软雅黑" panose="020b0503020204020204" pitchFamily="34" charset="-122"/>
              </a:rPr>
              <a:t>恩必普被纳入</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湖北省医疗机构药品拓展性临床应用管理专家共识</a:t>
            </a:r>
            <a:r>
              <a:rPr lang="en-US" altLang="zh-CN" sz="1800" b="1">
                <a:latin typeface="微软雅黑" panose="020b0503020204020204" pitchFamily="34" charset="-122"/>
                <a:ea typeface="微软雅黑" panose="020b0503020204020204" pitchFamily="34" charset="-122"/>
              </a:rPr>
              <a:t>》</a:t>
            </a:r>
            <a:endParaRPr lang="zh-CN" altLang="en-US" sz="1800" b="1">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3DE7B6F1-4D43-F823-6433-A3D0468C33C8}"/>
              </a:ext>
            </a:extLst>
          </p:cNvPr>
          <p:cNvGrpSpPr/>
          <p:nvPr/>
        </p:nvGrpSpPr>
        <p:grpSpPr>
          <a:xfrm>
            <a:off x="241873" y="2706755"/>
            <a:ext cx="8665649" cy="2024884"/>
            <a:chOff x="241873" y="531100"/>
            <a:chExt cx="8665649" cy="2024884"/>
          </a:xfrm>
        </p:grpSpPr>
        <p:pic>
          <p:nvPicPr>
            <p:cNvPr id="5" name="图片 4">
              <a:extLst>
                <a:ext uri="{FF2B5EF4-FFF2-40B4-BE49-F238E27FC236}">
                  <a16:creationId xmlns:a16="http://schemas.microsoft.com/office/drawing/2014/main" id="{7188293C-1CB4-8D00-AB8C-F6C764BB9AD1}"/>
                </a:ext>
              </a:extLst>
            </p:cNvPr>
            <p:cNvPicPr>
              <a:picLocks noChangeAspect="1"/>
            </p:cNvPicPr>
            <p:nvPr/>
          </p:nvPicPr>
          <p:blipFill>
            <a:blip r:embed="rId2">
              <a:extLst>
                <a:ext uri="{28A0092B-C50C-407E-A947-70E740481C1C}">
                  <a14:useLocalDpi xmlns:a14="http://schemas.microsoft.com/office/drawing/2010/main" val="0"/>
                </a:ext>
              </a:extLst>
            </a:blip>
            <a:srcRect b="81161"/>
            <a:stretch>
              <a:fillRect/>
            </a:stretch>
          </p:blipFill>
          <p:spPr>
            <a:xfrm>
              <a:off x="241873" y="531100"/>
              <a:ext cx="8665644" cy="1037569"/>
            </a:xfrm>
            <a:prstGeom prst="rect">
              <a:avLst/>
            </a:prstGeom>
          </p:spPr>
        </p:pic>
        <p:pic>
          <p:nvPicPr>
            <p:cNvPr id="6" name="图片 5">
              <a:extLst>
                <a:ext uri="{FF2B5EF4-FFF2-40B4-BE49-F238E27FC236}">
                  <a16:creationId xmlns:a16="http://schemas.microsoft.com/office/drawing/2014/main" id="{3969CD1E-A01D-6478-4864-51E175110987}"/>
                </a:ext>
              </a:extLst>
            </p:cNvPr>
            <p:cNvPicPr>
              <a:picLocks noChangeAspect="1"/>
            </p:cNvPicPr>
            <p:nvPr/>
          </p:nvPicPr>
          <p:blipFill>
            <a:blip r:embed="rId2">
              <a:extLst>
                <a:ext uri="{28A0092B-C50C-407E-A947-70E740481C1C}">
                  <a14:useLocalDpi xmlns:a14="http://schemas.microsoft.com/office/drawing/2010/main" val="0"/>
                </a:ext>
              </a:extLst>
            </a:blip>
            <a:srcRect t="72224" b="9420"/>
            <a:stretch>
              <a:fillRect/>
            </a:stretch>
          </p:blipFill>
          <p:spPr>
            <a:xfrm>
              <a:off x="241878" y="1545020"/>
              <a:ext cx="8665644" cy="1010964"/>
            </a:xfrm>
            <a:prstGeom prst="rect">
              <a:avLst/>
            </a:prstGeom>
          </p:spPr>
        </p:pic>
      </p:grpSp>
      <p:pic>
        <p:nvPicPr>
          <p:cNvPr id="9" name="图片 8">
            <a:extLst>
              <a:ext uri="{FF2B5EF4-FFF2-40B4-BE49-F238E27FC236}">
                <a16:creationId xmlns:a16="http://schemas.microsoft.com/office/drawing/2014/main" id="{DBDF6CB8-B85F-E26C-2247-9BFDC7ACF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73" y="922278"/>
            <a:ext cx="5047458" cy="1246661"/>
          </a:xfrm>
          <a:prstGeom prst="roundRect">
            <a:avLst>
              <a:gd name="adj" fmla="val 8594"/>
            </a:avLst>
          </a:prstGeom>
          <a:solidFill>
            <a:srgbClr val="FFFFFF">
              <a:shade val="85000"/>
            </a:srgbClr>
          </a:solidFill>
          <a:ln w="12700">
            <a:solidFill>
              <a:srgbClr val="4F9FB5"/>
            </a:solidFill>
          </a:ln>
          <a:effectLst>
            <a:reflection blurRad="12700" stA="38000" endPos="28000" dist="5000" dir="5400000" sy="-100000" algn="bl" rotWithShape="0"/>
          </a:effectLst>
        </p:spPr>
      </p:pic>
      <p:sp>
        <p:nvSpPr>
          <p:cNvPr id="11" name="文本框 10">
            <a:extLst>
              <a:ext uri="{FF2B5EF4-FFF2-40B4-BE49-F238E27FC236}">
                <a16:creationId xmlns:a16="http://schemas.microsoft.com/office/drawing/2014/main" id="{1F6CBBFA-394D-AEAB-BED9-3A9E857F9D2C}"/>
              </a:ext>
            </a:extLst>
          </p:cNvPr>
          <p:cNvSpPr txBox="1"/>
          <p:nvPr/>
        </p:nvSpPr>
        <p:spPr>
          <a:xfrm>
            <a:off x="5383924" y="632842"/>
            <a:ext cx="3452648" cy="1721369"/>
          </a:xfrm>
          <a:prstGeom prst="rect">
            <a:avLst/>
          </a:prstGeom>
          <a:noFill/>
        </p:spPr>
        <p:txBody>
          <a:bodyPr wrap="square">
            <a:spAutoFit/>
          </a:bodyPr>
          <a:lstStyle/>
          <a:p>
            <a:pPr indent="304800" algn="just">
              <a:lnSpc>
                <a:spcPct val="150000"/>
              </a:lnSpc>
            </a:pPr>
            <a:r>
              <a:rPr lang="en-US" altLang="zh-CN" sz="1200" kern="100">
                <a:effectLst/>
                <a:latin typeface="Arial" panose="020b0604020202020204" pitchFamily="34" charset="0"/>
                <a:ea typeface="微软雅黑" panose="020b0503020204020204" pitchFamily="34" charset="-122"/>
                <a:cs typeface="Arial" panose="020b0604020202020204" pitchFamily="34" charset="0"/>
              </a:rPr>
              <a:t>2022 </a:t>
            </a:r>
            <a:r>
              <a:rPr lang="zh-CN" altLang="zh-CN" sz="1200" kern="100">
                <a:effectLst/>
                <a:latin typeface="Arial" panose="020b0604020202020204" pitchFamily="34" charset="0"/>
                <a:ea typeface="微软雅黑" panose="020b0503020204020204" pitchFamily="34" charset="-122"/>
                <a:cs typeface="Arial" panose="020b0604020202020204" pitchFamily="34" charset="0"/>
              </a:rPr>
              <a:t>年湖北省医院协会药事专业</a:t>
            </a:r>
            <a:r>
              <a:rPr lang="zh-CN" altLang="en-US" sz="1200" kern="100">
                <a:effectLst/>
                <a:latin typeface="Arial" panose="020b0604020202020204" pitchFamily="34" charset="0"/>
                <a:ea typeface="微软雅黑" panose="020b0503020204020204" pitchFamily="34" charset="-122"/>
                <a:cs typeface="Arial" panose="020b0604020202020204" pitchFamily="34" charset="0"/>
              </a:rPr>
              <a:t>委员会</a:t>
            </a:r>
            <a:r>
              <a:rPr lang="zh-CN" altLang="zh-CN" sz="1200" kern="100">
                <a:effectLst/>
                <a:latin typeface="Arial" panose="020b0604020202020204" pitchFamily="34" charset="0"/>
                <a:ea typeface="微软雅黑" panose="020b0503020204020204" pitchFamily="34" charset="-122"/>
                <a:cs typeface="Arial" panose="020b0604020202020204" pitchFamily="34" charset="0"/>
              </a:rPr>
              <a:t>编撰了《湖北省医疗机构药品拓展性临床应用管理专家共识》，其中</a:t>
            </a:r>
            <a:r>
              <a:rPr lang="zh-CN" altLang="en-US" sz="1200" kern="100">
                <a:effectLst/>
                <a:latin typeface="Arial" panose="020b0604020202020204" pitchFamily="34" charset="0"/>
                <a:ea typeface="微软雅黑" panose="020b0503020204020204" pitchFamily="34" charset="-122"/>
                <a:cs typeface="Arial" panose="020b0604020202020204" pitchFamily="34" charset="0"/>
              </a:rPr>
              <a:t>纳入了</a:t>
            </a:r>
            <a:r>
              <a:rPr lang="zh-CN" altLang="zh-CN" sz="1200" kern="100">
                <a:effectLst/>
                <a:latin typeface="Arial" panose="020b0604020202020204" pitchFamily="34" charset="0"/>
                <a:ea typeface="微软雅黑" panose="020b0503020204020204" pitchFamily="34" charset="-122"/>
                <a:cs typeface="Arial" panose="020b0604020202020204" pitchFamily="34" charset="0"/>
              </a:rPr>
              <a:t>丁苯酞软胶囊两个适应症方向的使用，</a:t>
            </a:r>
            <a:r>
              <a:rPr lang="zh-CN" altLang="zh-CN" sz="1200" b="1" kern="100">
                <a:effectLst/>
                <a:latin typeface="Arial" panose="020b0604020202020204" pitchFamily="34" charset="0"/>
                <a:ea typeface="微软雅黑" panose="020b0503020204020204" pitchFamily="34" charset="-122"/>
                <a:cs typeface="Arial" panose="020b0604020202020204" pitchFamily="34" charset="0"/>
              </a:rPr>
              <a:t>充分说明了丁苯酞用于血管性认知障碍和卒中后认知障碍</a:t>
            </a:r>
            <a:r>
              <a:rPr lang="zh-CN" altLang="en-US" sz="1200" b="1" kern="100">
                <a:latin typeface="Arial" panose="020b0604020202020204" pitchFamily="34" charset="0"/>
                <a:ea typeface="微软雅黑" panose="020b0503020204020204" pitchFamily="34" charset="-122"/>
                <a:cs typeface="Arial" panose="020b0604020202020204" pitchFamily="34" charset="0"/>
              </a:rPr>
              <a:t>方面</a:t>
            </a:r>
            <a:r>
              <a:rPr lang="zh-CN" altLang="zh-CN" sz="1200" b="1" kern="100">
                <a:effectLst/>
                <a:latin typeface="Arial" panose="020b0604020202020204" pitchFamily="34" charset="0"/>
                <a:ea typeface="微软雅黑" panose="020b0503020204020204" pitchFamily="34" charset="-122"/>
                <a:cs typeface="Arial" panose="020b0604020202020204" pitchFamily="34" charset="0"/>
              </a:rPr>
              <a:t>的疗效得到了专家的高度认可</a:t>
            </a:r>
            <a:r>
              <a:rPr lang="zh-CN" altLang="zh-CN" sz="1200" kern="100">
                <a:effectLst/>
                <a:latin typeface="Arial" panose="020b0604020202020204" pitchFamily="34" charset="0"/>
                <a:ea typeface="微软雅黑" panose="020b0503020204020204" pitchFamily="34" charset="-122"/>
                <a:cs typeface="Arial" panose="020b0604020202020204" pitchFamily="34" charset="0"/>
              </a:rPr>
              <a:t>。</a:t>
            </a:r>
          </a:p>
        </p:txBody>
      </p:sp>
      <p:sp>
        <p:nvSpPr>
          <p:cNvPr id="12" name="矩形 11">
            <a:extLst>
              <a:ext uri="{FF2B5EF4-FFF2-40B4-BE49-F238E27FC236}">
                <a16:creationId xmlns:a16="http://schemas.microsoft.com/office/drawing/2014/main" id="{15C5725A-9965-430D-FDE7-5B6F0A7BE0AC}"/>
              </a:ext>
            </a:extLst>
          </p:cNvPr>
          <p:cNvSpPr/>
          <p:nvPr/>
        </p:nvSpPr>
        <p:spPr>
          <a:xfrm>
            <a:off x="1781503" y="3720675"/>
            <a:ext cx="433552" cy="1010964"/>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C0C79AC-065E-F353-389B-A7BA9FDB782A}"/>
              </a:ext>
            </a:extLst>
          </p:cNvPr>
          <p:cNvSpPr/>
          <p:nvPr/>
        </p:nvSpPr>
        <p:spPr>
          <a:xfrm>
            <a:off x="3644320" y="3720690"/>
            <a:ext cx="1156279" cy="1010964"/>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New picture"/>
          <p:cNvPicPr>
            <a:picLocks noGrp="1" noSelect="1" noResize="1"/>
          </p:cNvPicPr>
          <p:nvPr/>
        </p:nvPicPr>
        <p:blipFill>
          <a:blip r:embed="rId4"/>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3486915870"/>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WordArt 2">
            <a:extLst>
              <a:ext uri="{FF2B5EF4-FFF2-40B4-BE49-F238E27FC236}">
                <a16:creationId xmlns:a16="http://schemas.microsoft.com/office/drawing/2014/main" id="{60AAAAFA-8740-4E2D-B75E-F188C6E3A0E6}"/>
              </a:ext>
            </a:extLst>
          </p:cNvPr>
          <p:cNvSpPr>
            <a:spLocks noChangeArrowheads="1" noChangeShapeType="1"/>
          </p:cNvSpPr>
          <p:nvPr/>
        </p:nvSpPr>
        <p:spPr bwMode="auto">
          <a:xfrm>
            <a:off x="2892441" y="1860331"/>
            <a:ext cx="3374360" cy="139383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100" b="1" kern="10">
                <a:solidFill>
                  <a:srgbClr val="4F9FB5"/>
                </a:solidFill>
                <a:effectLst>
                  <a:outerShdw dist="35921" dir="2700000" algn="ctr" rotWithShape="0">
                    <a:srgbClr val="C0C0C0"/>
                  </a:outerShdw>
                </a:effectLst>
                <a:latin typeface="微软雅黑" panose="020b0503020204020204" pitchFamily="34" charset="-122"/>
                <a:ea typeface="微软雅黑" panose="020b0503020204020204" pitchFamily="34" charset="-122"/>
              </a:rPr>
              <a:t>谢 谢！</a:t>
            </a:r>
          </a:p>
        </p:txBody>
      </p:sp>
      <p:pic>
        <p:nvPicPr>
          <p:cNvPr id="3" name="New picture"/>
          <p:cNvPicPr>
            <a:picLocks noGrp="1" noSelect="1" noResize="1"/>
          </p:cNvPicPr>
          <p:nvPr/>
        </p:nvPicPr>
        <p:blipFill>
          <a:blip r:embed="rId2"/>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14504442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 name="标题 3">
            <a:extLst>
              <a:ext uri="{FF2B5EF4-FFF2-40B4-BE49-F238E27FC236}">
                <a16:creationId xmlns:a16="http://schemas.microsoft.com/office/drawing/2014/main" id="{22862338-27B5-4BAE-A55F-034B90E24348}"/>
              </a:ext>
            </a:extLst>
          </p:cNvPr>
          <p:cNvSpPr txBox="1">
            <a:spLocks noChangeArrowheads="1"/>
          </p:cNvSpPr>
          <p:nvPr/>
        </p:nvSpPr>
        <p:spPr>
          <a:xfrm>
            <a:off x="764177" y="116378"/>
            <a:ext cx="7406155"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1800" b="1">
                <a:latin typeface="微软雅黑" panose="020b0503020204020204" pitchFamily="34" charset="-122"/>
                <a:ea typeface="微软雅黑" panose="020b0503020204020204" pitchFamily="34" charset="-122"/>
              </a:rPr>
              <a:t>卒中后认知障碍</a:t>
            </a:r>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概念</a:t>
            </a:r>
          </a:p>
        </p:txBody>
      </p:sp>
      <p:sp>
        <p:nvSpPr>
          <p:cNvPr id="10" name="文本框 9">
            <a:extLst>
              <a:ext uri="{FF2B5EF4-FFF2-40B4-BE49-F238E27FC236}">
                <a16:creationId xmlns:a16="http://schemas.microsoft.com/office/drawing/2014/main" id="{A03437B9-989E-47B7-8C02-4BFD865FA402}"/>
              </a:ext>
            </a:extLst>
          </p:cNvPr>
          <p:cNvSpPr txBox="1"/>
          <p:nvPr/>
        </p:nvSpPr>
        <p:spPr>
          <a:xfrm>
            <a:off x="951109" y="662806"/>
            <a:ext cx="7931181" cy="1351204"/>
          </a:xfrm>
          <a:prstGeom prst="rect">
            <a:avLst/>
          </a:prstGeom>
          <a:noFill/>
        </p:spPr>
        <p:txBody>
          <a:bodyPr wrap="square" anchor="ctr">
            <a:spAutoFit/>
          </a:bodyPr>
          <a:lstStyle/>
          <a:p>
            <a:pPr algn="just">
              <a:lnSpc>
                <a:spcPct val="150000"/>
              </a:lnSpc>
            </a:pPr>
            <a:r>
              <a:rPr lang="en-US" altLang="zh-CN" sz="1400" b="1" err="1">
                <a:solidFill>
                  <a:srgbClr val="4F9FB5"/>
                </a:solidFill>
                <a:latin typeface="思源黑体 CN Bold" panose="020b0800000000000000" pitchFamily="34" charset="-122"/>
                <a:ea typeface="思源黑体 CN Bold" panose="020b0800000000000000" pitchFamily="34" charset="-122"/>
                <a:cs typeface="Times New Roman" panose="02020603050405020304" pitchFamily="18" charset="0"/>
              </a:rPr>
              <a:t>卒中后认知障碍</a:t>
            </a:r>
            <a:r>
              <a:rPr lang="en-US" altLang="zh-CN" sz="1400">
                <a:solidFill>
                  <a:srgbClr val="4F9FB5"/>
                </a:solidFill>
                <a:latin typeface="思源黑体 CN Bold" panose="020b0800000000000000" pitchFamily="34" charset="-122"/>
                <a:ea typeface="思源黑体 CN Bold" panose="020b0800000000000000" pitchFamily="34" charset="-122"/>
                <a:cs typeface="Times New Roman" panose="02020603050405020304" pitchFamily="18" charset="0"/>
              </a:rPr>
              <a:t> </a:t>
            </a:r>
            <a:r>
              <a:rPr lang="en-US" altLang="zh-CN" sz="1400" b="1">
                <a:solidFill>
                  <a:srgbClr val="4F9FB5"/>
                </a:solidFill>
                <a:latin typeface="思源黑体 CN Bold" panose="020b0800000000000000" pitchFamily="34" charset="-122"/>
                <a:ea typeface="思源黑体 CN Bold" panose="020b0800000000000000" pitchFamily="34" charset="-122"/>
                <a:cs typeface="Calibri" panose="020f0502020204030204" charset="0"/>
              </a:rPr>
              <a:t>(Post-stroke</a:t>
            </a:r>
            <a:r>
              <a:rPr lang="en-US" altLang="zh-CN" sz="1400">
                <a:solidFill>
                  <a:srgbClr val="4F9FB5"/>
                </a:solidFill>
                <a:latin typeface="思源黑体 CN Bold" panose="020b0800000000000000" pitchFamily="34" charset="-122"/>
                <a:ea typeface="思源黑体 CN Bold" panose="020b0800000000000000" pitchFamily="34" charset="-122"/>
                <a:cs typeface="Times New Roman" panose="02020603050405020304" pitchFamily="18" charset="0"/>
              </a:rPr>
              <a:t> </a:t>
            </a:r>
            <a:r>
              <a:rPr lang="en-US" altLang="zh-CN" sz="1400" b="1">
                <a:solidFill>
                  <a:srgbClr val="4F9FB5"/>
                </a:solidFill>
                <a:latin typeface="思源黑体 CN Bold" panose="020b0800000000000000" pitchFamily="34" charset="-122"/>
                <a:ea typeface="思源黑体 CN Bold" panose="020b0800000000000000" pitchFamily="34" charset="-122"/>
                <a:cs typeface="Calibri" panose="020f0502020204030204" charset="0"/>
              </a:rPr>
              <a:t>cognitive</a:t>
            </a:r>
            <a:r>
              <a:rPr lang="en-US" altLang="zh-CN" sz="1400">
                <a:solidFill>
                  <a:srgbClr val="4F9FB5"/>
                </a:solidFill>
                <a:latin typeface="思源黑体 CN Bold" panose="020b0800000000000000" pitchFamily="34" charset="-122"/>
                <a:ea typeface="思源黑体 CN Bold" panose="020b0800000000000000" pitchFamily="34" charset="-122"/>
                <a:cs typeface="Times New Roman" panose="02020603050405020304" pitchFamily="18" charset="0"/>
              </a:rPr>
              <a:t> </a:t>
            </a:r>
            <a:r>
              <a:rPr lang="en-US" altLang="zh-CN" sz="1400" b="1">
                <a:solidFill>
                  <a:srgbClr val="4F9FB5"/>
                </a:solidFill>
                <a:latin typeface="思源黑体 CN Bold" panose="020b0800000000000000" pitchFamily="34" charset="-122"/>
                <a:ea typeface="思源黑体 CN Bold" panose="020b0800000000000000" pitchFamily="34" charset="-122"/>
                <a:cs typeface="Calibri" panose="020f0502020204030204" charset="0"/>
              </a:rPr>
              <a:t>impairment,</a:t>
            </a:r>
            <a:r>
              <a:rPr lang="en-US" altLang="zh-CN" sz="1400">
                <a:solidFill>
                  <a:srgbClr val="4F9FB5"/>
                </a:solidFill>
                <a:latin typeface="思源黑体 CN Bold" panose="020b0800000000000000" pitchFamily="34" charset="-122"/>
                <a:ea typeface="思源黑体 CN Bold" panose="020b0800000000000000" pitchFamily="34" charset="-122"/>
                <a:cs typeface="Times New Roman" panose="02020603050405020304" pitchFamily="18" charset="0"/>
              </a:rPr>
              <a:t> </a:t>
            </a:r>
            <a:r>
              <a:rPr lang="en-US" altLang="zh-CN" sz="1400" b="1">
                <a:solidFill>
                  <a:srgbClr val="4F9FB5"/>
                </a:solidFill>
                <a:latin typeface="思源黑体 CN Bold" panose="020b0800000000000000" pitchFamily="34" charset="-122"/>
                <a:ea typeface="思源黑体 CN Bold" panose="020b0800000000000000" pitchFamily="34" charset="-122"/>
                <a:cs typeface="Calibri" panose="020f0502020204030204" charset="0"/>
              </a:rPr>
              <a:t>PSCI)</a:t>
            </a:r>
            <a:r>
              <a:rPr lang="zh-CN" altLang="en-US" sz="1400" b="1">
                <a:solidFill>
                  <a:srgbClr val="4F9FB5"/>
                </a:solidFill>
                <a:latin typeface="思源黑体 CN Bold" panose="020b0800000000000000" pitchFamily="34" charset="-122"/>
                <a:ea typeface="思源黑体 CN Bold" panose="020b0800000000000000" pitchFamily="34" charset="-122"/>
                <a:cs typeface="Calibri" panose="020f0502020204030204" charset="0"/>
              </a:rPr>
              <a:t>：</a:t>
            </a:r>
            <a:r>
              <a:rPr lang="zh-CN" altLang="en-US" sz="1400">
                <a:latin typeface="思源黑体 CN Normal" panose="020b0400000000000000" pitchFamily="34" charset="-122"/>
                <a:ea typeface="思源黑体 CN Normal" panose="020b0400000000000000" pitchFamily="34" charset="-122"/>
              </a:rPr>
              <a:t>指卒中事件后出现并持续到</a:t>
            </a:r>
            <a:r>
              <a:rPr lang="en-US" altLang="zh-CN" sz="1400">
                <a:latin typeface="思源黑体 CN Normal" panose="020b0400000000000000" pitchFamily="34" charset="-122"/>
                <a:ea typeface="思源黑体 CN Normal" panose="020b0400000000000000" pitchFamily="34" charset="-122"/>
              </a:rPr>
              <a:t>6</a:t>
            </a:r>
            <a:r>
              <a:rPr lang="zh-CN" altLang="en-US" sz="1400">
                <a:latin typeface="思源黑体 CN Normal" panose="020b0400000000000000" pitchFamily="34" charset="-122"/>
                <a:ea typeface="思源黑体 CN Normal" panose="020b0400000000000000" pitchFamily="34" charset="-122"/>
              </a:rPr>
              <a:t>个月时仍存在的以认知损害为特征的</a:t>
            </a:r>
            <a:r>
              <a:rPr lang="zh-CN" altLang="en-US" sz="1400">
                <a:solidFill>
                  <a:srgbClr val="00000C"/>
                </a:solidFill>
                <a:latin typeface="微软雅黑" panose="020b0503020204020204" pitchFamily="34" charset="-122"/>
                <a:ea typeface="微软雅黑" panose="020b0503020204020204" pitchFamily="34" charset="-122"/>
              </a:rPr>
              <a:t>一类临床综合征，是血管性认知障碍（</a:t>
            </a:r>
            <a:r>
              <a:rPr lang="en-US" altLang="zh-CN" sz="1400">
                <a:solidFill>
                  <a:srgbClr val="00000C"/>
                </a:solidFill>
                <a:latin typeface="微软雅黑" panose="020b0503020204020204" pitchFamily="34" charset="-122"/>
                <a:ea typeface="微软雅黑" panose="020b0503020204020204" pitchFamily="34" charset="-122"/>
              </a:rPr>
              <a:t>VCI</a:t>
            </a:r>
            <a:r>
              <a:rPr lang="zh-CN" altLang="en-US" sz="1400">
                <a:solidFill>
                  <a:srgbClr val="00000C"/>
                </a:solidFill>
                <a:latin typeface="微软雅黑" panose="020b0503020204020204" pitchFamily="34" charset="-122"/>
                <a:ea typeface="微软雅黑" panose="020b0503020204020204" pitchFamily="34" charset="-122"/>
              </a:rPr>
              <a:t>）的重要组成部分</a:t>
            </a:r>
            <a:r>
              <a:rPr lang="zh-CN" altLang="en-US" sz="1400">
                <a:latin typeface="思源黑体 CN Normal" panose="020b0400000000000000" pitchFamily="34" charset="-122"/>
                <a:ea typeface="思源黑体 CN Normal" panose="020b0400000000000000" pitchFamily="34" charset="-122"/>
              </a:rPr>
              <a:t>。由于卒中后谵妄和一过性认知损伤等可早期恢复，</a:t>
            </a:r>
            <a:r>
              <a:rPr lang="en" altLang="zh-CN" sz="1400" b="1">
                <a:latin typeface="思源黑体 CN Medium" panose="020b0600000000000000" pitchFamily="34" charset="-122"/>
                <a:ea typeface="思源黑体 CN Medium" panose="020b0600000000000000" pitchFamily="34" charset="-122"/>
              </a:rPr>
              <a:t>PSCI</a:t>
            </a:r>
            <a:r>
              <a:rPr lang="zh-CN" altLang="en-US" sz="1400" b="1">
                <a:latin typeface="思源黑体 CN Medium" panose="020b0600000000000000" pitchFamily="34" charset="-122"/>
                <a:ea typeface="思源黑体 CN Medium" panose="020b0600000000000000" pitchFamily="34" charset="-122"/>
              </a:rPr>
              <a:t>诊断常常要在卒中后</a:t>
            </a:r>
            <a:r>
              <a:rPr lang="en-US" altLang="zh-CN" sz="1400" b="1">
                <a:latin typeface="思源黑体 CN Medium" panose="020b0600000000000000" pitchFamily="34" charset="-122"/>
                <a:ea typeface="思源黑体 CN Medium" panose="020b0600000000000000" pitchFamily="34" charset="-122"/>
              </a:rPr>
              <a:t>3</a:t>
            </a:r>
            <a:r>
              <a:rPr lang="zh-CN" altLang="en-US" sz="1400" b="1">
                <a:latin typeface="思源黑体 CN Medium" panose="020b0600000000000000" pitchFamily="34" charset="-122"/>
                <a:ea typeface="思源黑体 CN Medium" panose="020b0600000000000000" pitchFamily="34" charset="-122"/>
              </a:rPr>
              <a:t>～</a:t>
            </a:r>
            <a:r>
              <a:rPr lang="en-US" altLang="zh-CN" sz="1400" b="1">
                <a:latin typeface="思源黑体 CN Medium" panose="020b0600000000000000" pitchFamily="34" charset="-122"/>
                <a:ea typeface="思源黑体 CN Medium" panose="020b0600000000000000" pitchFamily="34" charset="-122"/>
              </a:rPr>
              <a:t>6</a:t>
            </a:r>
            <a:r>
              <a:rPr lang="zh-CN" altLang="en-US" sz="1400" b="1">
                <a:latin typeface="思源黑体 CN Medium" panose="020b0600000000000000" pitchFamily="34" charset="-122"/>
                <a:ea typeface="思源黑体 CN Medium" panose="020b0600000000000000" pitchFamily="34" charset="-122"/>
              </a:rPr>
              <a:t>个月进行认知评估来最终确定</a:t>
            </a:r>
            <a:r>
              <a:rPr lang="zh-CN" altLang="en-US" sz="1400">
                <a:latin typeface="思源黑体 CN Medium" panose="020b0600000000000000" pitchFamily="34" charset="-122"/>
                <a:ea typeface="思源黑体 CN Medium" panose="020b0600000000000000" pitchFamily="34" charset="-122"/>
              </a:rPr>
              <a:t>。</a:t>
            </a:r>
          </a:p>
        </p:txBody>
      </p:sp>
      <p:pic>
        <p:nvPicPr>
          <p:cNvPr id="11" name="Picture 3">
            <a:extLst>
              <a:ext uri="{FF2B5EF4-FFF2-40B4-BE49-F238E27FC236}">
                <a16:creationId xmlns:a16="http://schemas.microsoft.com/office/drawing/2014/main" id="{3B716970-EAC7-45C6-8A9D-9E1586F17099}"/>
              </a:ext>
            </a:extLst>
          </p:cNvPr>
          <p:cNvPicPr>
            <a:picLocks noChangeAspect="1" noChangeArrowheads="1"/>
          </p:cNvPicPr>
          <p:nvPr/>
        </p:nvPicPr>
        <p:blipFill>
          <a:blip r:embed="rId3"/>
          <a:srcRect l="861"/>
          <a:stretch>
            <a:fillRect/>
          </a:stretch>
        </p:blipFill>
        <p:spPr bwMode="auto">
          <a:xfrm>
            <a:off x="266700" y="2295967"/>
            <a:ext cx="4253724" cy="2400974"/>
          </a:xfrm>
          <a:prstGeom prst="rect">
            <a:avLst/>
          </a:prstGeom>
          <a:noFill/>
        </p:spPr>
      </p:pic>
      <p:graphicFrame>
        <p:nvGraphicFramePr>
          <p:cNvPr id="12" name="图示 11">
            <a:extLst>
              <a:ext uri="{FF2B5EF4-FFF2-40B4-BE49-F238E27FC236}">
                <a16:creationId xmlns:a16="http://schemas.microsoft.com/office/drawing/2014/main" id="{C17E4C7E-1244-47E8-8B90-5528C010C545}"/>
              </a:ext>
            </a:extLst>
          </p:cNvPr>
          <p:cNvGraphicFramePr/>
          <p:nvPr>
            <p:extLst>
              <p:ext uri="{D42A27DB-BD31-4B8C-83A1-F6EECF244321}">
                <p14:modId xmlns:p14="http://schemas.microsoft.com/office/powerpoint/2010/main" val="2828922337"/>
              </p:ext>
            </p:extLst>
          </p:nvPr>
        </p:nvGraphicFramePr>
        <p:xfrm>
          <a:off x="4815840" y="2285069"/>
          <a:ext cx="3931920" cy="2400974"/>
        </p:xfrm>
        <a:graphic>
          <a:graphicData uri="http://schemas.openxmlformats.org/drawingml/2006/diagram">
            <dgm:relIds xmlns:dgm="http://schemas.openxmlformats.org/drawingml/2006/diagram" r:dm="rId5" r:lo="rId6" r:qs="rId7" r:cs="rId8"/>
          </a:graphicData>
        </a:graphic>
      </p:graphicFrame>
      <p:sp>
        <p:nvSpPr>
          <p:cNvPr id="20" name="Freeform 21">
            <a:extLst>
              <a:ext uri="{FF2B5EF4-FFF2-40B4-BE49-F238E27FC236}">
                <a16:creationId xmlns:a16="http://schemas.microsoft.com/office/drawing/2014/main" id="{803A90A3-0561-4864-9C0D-1FB764592395}"/>
              </a:ext>
            </a:extLst>
          </p:cNvPr>
          <p:cNvSpPr>
            <a:spLocks noEditPoints="1"/>
          </p:cNvSpPr>
          <p:nvPr/>
        </p:nvSpPr>
        <p:spPr bwMode="auto">
          <a:xfrm>
            <a:off x="261710" y="1070715"/>
            <a:ext cx="578668" cy="543450"/>
          </a:xfrm>
          <a:custGeom>
            <a:gdLst>
              <a:gd name="connsiteX0" fmla="*/ 394674 w 604397"/>
              <a:gd name="connsiteY0" fmla="*/ 409905 h 567614"/>
              <a:gd name="connsiteX1" fmla="*/ 447838 w 604397"/>
              <a:gd name="connsiteY1" fmla="*/ 448563 h 567614"/>
              <a:gd name="connsiteX2" fmla="*/ 453585 w 604397"/>
              <a:gd name="connsiteY2" fmla="*/ 523014 h 567614"/>
              <a:gd name="connsiteX3" fmla="*/ 391801 w 604397"/>
              <a:gd name="connsiteY3" fmla="*/ 481493 h 567614"/>
              <a:gd name="connsiteX4" fmla="*/ 384616 w 604397"/>
              <a:gd name="connsiteY4" fmla="*/ 415632 h 567614"/>
              <a:gd name="connsiteX5" fmla="*/ 393238 w 604397"/>
              <a:gd name="connsiteY5" fmla="*/ 434245 h 567614"/>
              <a:gd name="connsiteX6" fmla="*/ 429159 w 604397"/>
              <a:gd name="connsiteY6" fmla="*/ 482925 h 567614"/>
              <a:gd name="connsiteX7" fmla="*/ 404732 w 604397"/>
              <a:gd name="connsiteY7" fmla="*/ 427086 h 567614"/>
              <a:gd name="connsiteX8" fmla="*/ 394674 w 604397"/>
              <a:gd name="connsiteY8" fmla="*/ 409905 h 567614"/>
              <a:gd name="connsiteX9" fmla="*/ 209503 w 604397"/>
              <a:gd name="connsiteY9" fmla="*/ 409905 h 567614"/>
              <a:gd name="connsiteX10" fmla="*/ 198016 w 604397"/>
              <a:gd name="connsiteY10" fmla="*/ 427086 h 567614"/>
              <a:gd name="connsiteX11" fmla="*/ 173605 w 604397"/>
              <a:gd name="connsiteY11" fmla="*/ 482925 h 567614"/>
              <a:gd name="connsiteX12" fmla="*/ 210939 w 604397"/>
              <a:gd name="connsiteY12" fmla="*/ 434245 h 567614"/>
              <a:gd name="connsiteX13" fmla="*/ 219554 w 604397"/>
              <a:gd name="connsiteY13" fmla="*/ 415632 h 567614"/>
              <a:gd name="connsiteX14" fmla="*/ 212375 w 604397"/>
              <a:gd name="connsiteY14" fmla="*/ 481493 h 567614"/>
              <a:gd name="connsiteX15" fmla="*/ 150631 w 604397"/>
              <a:gd name="connsiteY15" fmla="*/ 523014 h 567614"/>
              <a:gd name="connsiteX16" fmla="*/ 156375 w 604397"/>
              <a:gd name="connsiteY16" fmla="*/ 449994 h 567614"/>
              <a:gd name="connsiteX17" fmla="*/ 209503 w 604397"/>
              <a:gd name="connsiteY17" fmla="*/ 409905 h 567614"/>
              <a:gd name="connsiteX18" fmla="*/ 439360 w 604397"/>
              <a:gd name="connsiteY18" fmla="*/ 321045 h 567614"/>
              <a:gd name="connsiteX19" fmla="*/ 466443 w 604397"/>
              <a:gd name="connsiteY19" fmla="*/ 328217 h 567614"/>
              <a:gd name="connsiteX20" fmla="*/ 496575 w 604397"/>
              <a:gd name="connsiteY20" fmla="*/ 374116 h 567614"/>
              <a:gd name="connsiteX21" fmla="*/ 442050 w 604397"/>
              <a:gd name="connsiteY21" fmla="*/ 369813 h 567614"/>
              <a:gd name="connsiteX22" fmla="*/ 413353 w 604397"/>
              <a:gd name="connsiteY22" fmla="*/ 331085 h 567614"/>
              <a:gd name="connsiteX23" fmla="*/ 424832 w 604397"/>
              <a:gd name="connsiteY23" fmla="*/ 338257 h 567614"/>
              <a:gd name="connsiteX24" fmla="*/ 466443 w 604397"/>
              <a:gd name="connsiteY24" fmla="*/ 356904 h 567614"/>
              <a:gd name="connsiteX25" fmla="*/ 430571 w 604397"/>
              <a:gd name="connsiteY25" fmla="*/ 329651 h 567614"/>
              <a:gd name="connsiteX26" fmla="*/ 417658 w 604397"/>
              <a:gd name="connsiteY26" fmla="*/ 322479 h 567614"/>
              <a:gd name="connsiteX27" fmla="*/ 439360 w 604397"/>
              <a:gd name="connsiteY27" fmla="*/ 321045 h 567614"/>
              <a:gd name="connsiteX28" fmla="*/ 164824 w 604397"/>
              <a:gd name="connsiteY28" fmla="*/ 321045 h 567614"/>
              <a:gd name="connsiteX29" fmla="*/ 186512 w 604397"/>
              <a:gd name="connsiteY29" fmla="*/ 322479 h 567614"/>
              <a:gd name="connsiteX30" fmla="*/ 173607 w 604397"/>
              <a:gd name="connsiteY30" fmla="*/ 329651 h 567614"/>
              <a:gd name="connsiteX31" fmla="*/ 136325 w 604397"/>
              <a:gd name="connsiteY31" fmla="*/ 356904 h 567614"/>
              <a:gd name="connsiteX32" fmla="*/ 177909 w 604397"/>
              <a:gd name="connsiteY32" fmla="*/ 338257 h 567614"/>
              <a:gd name="connsiteX33" fmla="*/ 190814 w 604397"/>
              <a:gd name="connsiteY33" fmla="*/ 331085 h 567614"/>
              <a:gd name="connsiteX34" fmla="*/ 162135 w 604397"/>
              <a:gd name="connsiteY34" fmla="*/ 369813 h 567614"/>
              <a:gd name="connsiteX35" fmla="*/ 106212 w 604397"/>
              <a:gd name="connsiteY35" fmla="*/ 374116 h 567614"/>
              <a:gd name="connsiteX36" fmla="*/ 137758 w 604397"/>
              <a:gd name="connsiteY36" fmla="*/ 328217 h 567614"/>
              <a:gd name="connsiteX37" fmla="*/ 164824 w 604397"/>
              <a:gd name="connsiteY37" fmla="*/ 321045 h 567614"/>
              <a:gd name="connsiteX38" fmla="*/ 414795 w 604397"/>
              <a:gd name="connsiteY38" fmla="*/ 250817 h 567614"/>
              <a:gd name="connsiteX39" fmla="*/ 437723 w 604397"/>
              <a:gd name="connsiteY39" fmla="*/ 262220 h 567614"/>
              <a:gd name="connsiteX40" fmla="*/ 414795 w 604397"/>
              <a:gd name="connsiteY40" fmla="*/ 272197 h 567614"/>
              <a:gd name="connsiteX41" fmla="*/ 394732 w 604397"/>
              <a:gd name="connsiteY41" fmla="*/ 263645 h 567614"/>
              <a:gd name="connsiteX42" fmla="*/ 401897 w 604397"/>
              <a:gd name="connsiteY42" fmla="*/ 263645 h 567614"/>
              <a:gd name="connsiteX43" fmla="*/ 421960 w 604397"/>
              <a:gd name="connsiteY43" fmla="*/ 262220 h 567614"/>
              <a:gd name="connsiteX44" fmla="*/ 401897 w 604397"/>
              <a:gd name="connsiteY44" fmla="*/ 259369 h 567614"/>
              <a:gd name="connsiteX45" fmla="*/ 394732 w 604397"/>
              <a:gd name="connsiteY45" fmla="*/ 259369 h 567614"/>
              <a:gd name="connsiteX46" fmla="*/ 414795 w 604397"/>
              <a:gd name="connsiteY46" fmla="*/ 250817 h 567614"/>
              <a:gd name="connsiteX47" fmla="*/ 536896 w 604397"/>
              <a:gd name="connsiteY47" fmla="*/ 229207 h 567614"/>
              <a:gd name="connsiteX48" fmla="*/ 604397 w 604397"/>
              <a:gd name="connsiteY48" fmla="*/ 262225 h 567614"/>
              <a:gd name="connsiteX49" fmla="*/ 536896 w 604397"/>
              <a:gd name="connsiteY49" fmla="*/ 293808 h 567614"/>
              <a:gd name="connsiteX50" fmla="*/ 476575 w 604397"/>
              <a:gd name="connsiteY50" fmla="*/ 267968 h 567614"/>
              <a:gd name="connsiteX51" fmla="*/ 496682 w 604397"/>
              <a:gd name="connsiteY51" fmla="*/ 267968 h 567614"/>
              <a:gd name="connsiteX52" fmla="*/ 557002 w 604397"/>
              <a:gd name="connsiteY52" fmla="*/ 262225 h 567614"/>
              <a:gd name="connsiteX53" fmla="*/ 496682 w 604397"/>
              <a:gd name="connsiteY53" fmla="*/ 255048 h 567614"/>
              <a:gd name="connsiteX54" fmla="*/ 476575 w 604397"/>
              <a:gd name="connsiteY54" fmla="*/ 256483 h 567614"/>
              <a:gd name="connsiteX55" fmla="*/ 536896 w 604397"/>
              <a:gd name="connsiteY55" fmla="*/ 229207 h 567614"/>
              <a:gd name="connsiteX56" fmla="*/ 65975 w 604397"/>
              <a:gd name="connsiteY56" fmla="*/ 229207 h 567614"/>
              <a:gd name="connsiteX57" fmla="*/ 126213 w 604397"/>
              <a:gd name="connsiteY57" fmla="*/ 255048 h 567614"/>
              <a:gd name="connsiteX58" fmla="*/ 107568 w 604397"/>
              <a:gd name="connsiteY58" fmla="*/ 255048 h 567614"/>
              <a:gd name="connsiteX59" fmla="*/ 45896 w 604397"/>
              <a:gd name="connsiteY59" fmla="*/ 262225 h 567614"/>
              <a:gd name="connsiteX60" fmla="*/ 107568 w 604397"/>
              <a:gd name="connsiteY60" fmla="*/ 267968 h 567614"/>
              <a:gd name="connsiteX61" fmla="*/ 126213 w 604397"/>
              <a:gd name="connsiteY61" fmla="*/ 267968 h 567614"/>
              <a:gd name="connsiteX62" fmla="*/ 65975 w 604397"/>
              <a:gd name="connsiteY62" fmla="*/ 293808 h 567614"/>
              <a:gd name="connsiteX63" fmla="*/ 0 w 604397"/>
              <a:gd name="connsiteY63" fmla="*/ 262225 h 567614"/>
              <a:gd name="connsiteX64" fmla="*/ 65975 w 604397"/>
              <a:gd name="connsiteY64" fmla="*/ 229207 h 567614"/>
              <a:gd name="connsiteX65" fmla="*/ 293184 w 604397"/>
              <a:gd name="connsiteY65" fmla="*/ 220726 h 567614"/>
              <a:gd name="connsiteX66" fmla="*/ 331525 w 604397"/>
              <a:gd name="connsiteY66" fmla="*/ 249319 h 567614"/>
              <a:gd name="connsiteX67" fmla="*/ 318610 w 604397"/>
              <a:gd name="connsiteY67" fmla="*/ 306597 h 567614"/>
              <a:gd name="connsiteX68" fmla="*/ 265515 w 604397"/>
              <a:gd name="connsiteY68" fmla="*/ 280822 h 567614"/>
              <a:gd name="connsiteX69" fmla="*/ 278430 w 604397"/>
              <a:gd name="connsiteY69" fmla="*/ 223545 h 567614"/>
              <a:gd name="connsiteX70" fmla="*/ 293184 w 604397"/>
              <a:gd name="connsiteY70" fmla="*/ 220726 h 567614"/>
              <a:gd name="connsiteX71" fmla="*/ 373295 w 604397"/>
              <a:gd name="connsiteY71" fmla="*/ 170583 h 567614"/>
              <a:gd name="connsiteX72" fmla="*/ 291475 w 604397"/>
              <a:gd name="connsiteY72" fmla="*/ 567614 h 567614"/>
              <a:gd name="connsiteX73" fmla="*/ 229750 w 604397"/>
              <a:gd name="connsiteY73" fmla="*/ 567614 h 567614"/>
              <a:gd name="connsiteX74" fmla="*/ 139317 w 604397"/>
              <a:gd name="connsiteY74" fmla="*/ 220749 h 567614"/>
              <a:gd name="connsiteX75" fmla="*/ 313006 w 604397"/>
              <a:gd name="connsiteY75" fmla="*/ 362649 h 567614"/>
              <a:gd name="connsiteX76" fmla="*/ 373295 w 604397"/>
              <a:gd name="connsiteY76" fmla="*/ 170583 h 567614"/>
              <a:gd name="connsiteX77" fmla="*/ 478460 w 604397"/>
              <a:gd name="connsiteY77" fmla="*/ 146368 h 567614"/>
              <a:gd name="connsiteX78" fmla="*/ 496575 w 604397"/>
              <a:gd name="connsiteY78" fmla="*/ 149050 h 567614"/>
              <a:gd name="connsiteX79" fmla="*/ 466443 w 604397"/>
              <a:gd name="connsiteY79" fmla="*/ 194825 h 567614"/>
              <a:gd name="connsiteX80" fmla="*/ 417658 w 604397"/>
              <a:gd name="connsiteY80" fmla="*/ 200547 h 567614"/>
              <a:gd name="connsiteX81" fmla="*/ 430571 w 604397"/>
              <a:gd name="connsiteY81" fmla="*/ 193394 h 567614"/>
              <a:gd name="connsiteX82" fmla="*/ 466443 w 604397"/>
              <a:gd name="connsiteY82" fmla="*/ 166216 h 567614"/>
              <a:gd name="connsiteX83" fmla="*/ 424832 w 604397"/>
              <a:gd name="connsiteY83" fmla="*/ 184812 h 567614"/>
              <a:gd name="connsiteX84" fmla="*/ 413353 w 604397"/>
              <a:gd name="connsiteY84" fmla="*/ 191964 h 567614"/>
              <a:gd name="connsiteX85" fmla="*/ 442050 w 604397"/>
              <a:gd name="connsiteY85" fmla="*/ 153341 h 567614"/>
              <a:gd name="connsiteX86" fmla="*/ 478460 w 604397"/>
              <a:gd name="connsiteY86" fmla="*/ 146368 h 567614"/>
              <a:gd name="connsiteX87" fmla="*/ 125706 w 604397"/>
              <a:gd name="connsiteY87" fmla="*/ 146368 h 567614"/>
              <a:gd name="connsiteX88" fmla="*/ 162116 w 604397"/>
              <a:gd name="connsiteY88" fmla="*/ 153341 h 567614"/>
              <a:gd name="connsiteX89" fmla="*/ 190813 w 604397"/>
              <a:gd name="connsiteY89" fmla="*/ 193394 h 567614"/>
              <a:gd name="connsiteX90" fmla="*/ 177899 w 604397"/>
              <a:gd name="connsiteY90" fmla="*/ 184812 h 567614"/>
              <a:gd name="connsiteX91" fmla="*/ 136288 w 604397"/>
              <a:gd name="connsiteY91" fmla="*/ 166216 h 567614"/>
              <a:gd name="connsiteX92" fmla="*/ 173595 w 604397"/>
              <a:gd name="connsiteY92" fmla="*/ 193394 h 567614"/>
              <a:gd name="connsiteX93" fmla="*/ 186508 w 604397"/>
              <a:gd name="connsiteY93" fmla="*/ 200547 h 567614"/>
              <a:gd name="connsiteX94" fmla="*/ 137723 w 604397"/>
              <a:gd name="connsiteY94" fmla="*/ 194825 h 567614"/>
              <a:gd name="connsiteX95" fmla="*/ 107591 w 604397"/>
              <a:gd name="connsiteY95" fmla="*/ 149050 h 567614"/>
              <a:gd name="connsiteX96" fmla="*/ 125706 w 604397"/>
              <a:gd name="connsiteY96" fmla="*/ 146368 h 567614"/>
              <a:gd name="connsiteX97" fmla="*/ 370270 w 604397"/>
              <a:gd name="connsiteY97" fmla="*/ 144835 h 567614"/>
              <a:gd name="connsiteX98" fmla="*/ 367420 w 604397"/>
              <a:gd name="connsiteY98" fmla="*/ 169186 h 567614"/>
              <a:gd name="connsiteX99" fmla="*/ 350315 w 604397"/>
              <a:gd name="connsiteY99" fmla="*/ 182078 h 567614"/>
              <a:gd name="connsiteX100" fmla="*/ 353166 w 604397"/>
              <a:gd name="connsiteY100" fmla="*/ 176348 h 567614"/>
              <a:gd name="connsiteX101" fmla="*/ 361718 w 604397"/>
              <a:gd name="connsiteY101" fmla="*/ 157727 h 567614"/>
              <a:gd name="connsiteX102" fmla="*/ 350315 w 604397"/>
              <a:gd name="connsiteY102" fmla="*/ 174916 h 567614"/>
              <a:gd name="connsiteX103" fmla="*/ 347465 w 604397"/>
              <a:gd name="connsiteY103" fmla="*/ 180646 h 567614"/>
              <a:gd name="connsiteX104" fmla="*/ 348890 w 604397"/>
              <a:gd name="connsiteY104" fmla="*/ 159159 h 567614"/>
              <a:gd name="connsiteX105" fmla="*/ 370270 w 604397"/>
              <a:gd name="connsiteY105" fmla="*/ 144835 h 567614"/>
              <a:gd name="connsiteX106" fmla="*/ 233968 w 604397"/>
              <a:gd name="connsiteY106" fmla="*/ 144835 h 567614"/>
              <a:gd name="connsiteX107" fmla="*/ 255480 w 604397"/>
              <a:gd name="connsiteY107" fmla="*/ 159159 h 567614"/>
              <a:gd name="connsiteX108" fmla="*/ 256914 w 604397"/>
              <a:gd name="connsiteY108" fmla="*/ 180646 h 567614"/>
              <a:gd name="connsiteX109" fmla="*/ 254046 w 604397"/>
              <a:gd name="connsiteY109" fmla="*/ 174916 h 567614"/>
              <a:gd name="connsiteX110" fmla="*/ 242573 w 604397"/>
              <a:gd name="connsiteY110" fmla="*/ 157727 h 567614"/>
              <a:gd name="connsiteX111" fmla="*/ 249743 w 604397"/>
              <a:gd name="connsiteY111" fmla="*/ 176348 h 567614"/>
              <a:gd name="connsiteX112" fmla="*/ 254046 w 604397"/>
              <a:gd name="connsiteY112" fmla="*/ 182078 h 567614"/>
              <a:gd name="connsiteX113" fmla="*/ 236836 w 604397"/>
              <a:gd name="connsiteY113" fmla="*/ 169186 h 567614"/>
              <a:gd name="connsiteX114" fmla="*/ 233968 w 604397"/>
              <a:gd name="connsiteY114" fmla="*/ 144835 h 567614"/>
              <a:gd name="connsiteX115" fmla="*/ 301366 w 604397"/>
              <a:gd name="connsiteY115" fmla="*/ 37243 h 567614"/>
              <a:gd name="connsiteX116" fmla="*/ 325763 w 604397"/>
              <a:gd name="connsiteY116" fmla="*/ 85918 h 567614"/>
              <a:gd name="connsiteX117" fmla="*/ 305671 w 604397"/>
              <a:gd name="connsiteY117" fmla="*/ 131730 h 567614"/>
              <a:gd name="connsiteX118" fmla="*/ 307106 w 604397"/>
              <a:gd name="connsiteY118" fmla="*/ 115982 h 567614"/>
              <a:gd name="connsiteX119" fmla="*/ 301366 w 604397"/>
              <a:gd name="connsiteY119" fmla="*/ 71602 h 567614"/>
              <a:gd name="connsiteX120" fmla="*/ 297061 w 604397"/>
              <a:gd name="connsiteY120" fmla="*/ 115982 h 567614"/>
              <a:gd name="connsiteX121" fmla="*/ 297061 w 604397"/>
              <a:gd name="connsiteY121" fmla="*/ 131730 h 567614"/>
              <a:gd name="connsiteX122" fmla="*/ 278404 w 604397"/>
              <a:gd name="connsiteY122" fmla="*/ 85918 h 567614"/>
              <a:gd name="connsiteX123" fmla="*/ 301366 w 604397"/>
              <a:gd name="connsiteY123" fmla="*/ 37243 h 567614"/>
              <a:gd name="connsiteX124" fmla="*/ 453585 w 604397"/>
              <a:gd name="connsiteY124" fmla="*/ 0 h 567614"/>
              <a:gd name="connsiteX125" fmla="*/ 447838 w 604397"/>
              <a:gd name="connsiteY125" fmla="*/ 74452 h 567614"/>
              <a:gd name="connsiteX126" fmla="*/ 394674 w 604397"/>
              <a:gd name="connsiteY126" fmla="*/ 113109 h 567614"/>
              <a:gd name="connsiteX127" fmla="*/ 404732 w 604397"/>
              <a:gd name="connsiteY127" fmla="*/ 95928 h 567614"/>
              <a:gd name="connsiteX128" fmla="*/ 429159 w 604397"/>
              <a:gd name="connsiteY128" fmla="*/ 40089 h 567614"/>
              <a:gd name="connsiteX129" fmla="*/ 393238 w 604397"/>
              <a:gd name="connsiteY129" fmla="*/ 90201 h 567614"/>
              <a:gd name="connsiteX130" fmla="*/ 384616 w 604397"/>
              <a:gd name="connsiteY130" fmla="*/ 107382 h 567614"/>
              <a:gd name="connsiteX131" fmla="*/ 391801 w 604397"/>
              <a:gd name="connsiteY131" fmla="*/ 42953 h 567614"/>
              <a:gd name="connsiteX132" fmla="*/ 453585 w 604397"/>
              <a:gd name="connsiteY132" fmla="*/ 0 h 567614"/>
              <a:gd name="connsiteX133" fmla="*/ 150631 w 604397"/>
              <a:gd name="connsiteY133" fmla="*/ 0 h 567614"/>
              <a:gd name="connsiteX134" fmla="*/ 212375 w 604397"/>
              <a:gd name="connsiteY134" fmla="*/ 42953 h 567614"/>
              <a:gd name="connsiteX135" fmla="*/ 219554 w 604397"/>
              <a:gd name="connsiteY135" fmla="*/ 107382 h 567614"/>
              <a:gd name="connsiteX136" fmla="*/ 209503 w 604397"/>
              <a:gd name="connsiteY136" fmla="*/ 90201 h 567614"/>
              <a:gd name="connsiteX137" fmla="*/ 173605 w 604397"/>
              <a:gd name="connsiteY137" fmla="*/ 40089 h 567614"/>
              <a:gd name="connsiteX138" fmla="*/ 198016 w 604397"/>
              <a:gd name="connsiteY138" fmla="*/ 95928 h 567614"/>
              <a:gd name="connsiteX139" fmla="*/ 209503 w 604397"/>
              <a:gd name="connsiteY139" fmla="*/ 113109 h 567614"/>
              <a:gd name="connsiteX140" fmla="*/ 156375 w 604397"/>
              <a:gd name="connsiteY140" fmla="*/ 74452 h 567614"/>
              <a:gd name="connsiteX141" fmla="*/ 150631 w 604397"/>
              <a:gd name="connsiteY141" fmla="*/ 0 h 56761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4397" h="567614">
                <a:moveTo>
                  <a:pt x="394674" y="409905"/>
                </a:moveTo>
                <a:cubicBezTo>
                  <a:pt x="407606" y="414200"/>
                  <a:pt x="433469" y="425654"/>
                  <a:pt x="447838" y="448563"/>
                </a:cubicBezTo>
                <a:cubicBezTo>
                  <a:pt x="465080" y="481493"/>
                  <a:pt x="453585" y="523014"/>
                  <a:pt x="453585" y="523014"/>
                </a:cubicBezTo>
                <a:cubicBezTo>
                  <a:pt x="453585" y="523014"/>
                  <a:pt x="410480" y="512992"/>
                  <a:pt x="391801" y="481493"/>
                </a:cubicBezTo>
                <a:cubicBezTo>
                  <a:pt x="378869" y="457153"/>
                  <a:pt x="381743" y="429950"/>
                  <a:pt x="384616" y="415632"/>
                </a:cubicBezTo>
                <a:cubicBezTo>
                  <a:pt x="387490" y="421359"/>
                  <a:pt x="390364" y="427086"/>
                  <a:pt x="393238" y="434245"/>
                </a:cubicBezTo>
                <a:cubicBezTo>
                  <a:pt x="410480" y="462880"/>
                  <a:pt x="429159" y="482925"/>
                  <a:pt x="429159" y="482925"/>
                </a:cubicBezTo>
                <a:cubicBezTo>
                  <a:pt x="429159" y="482925"/>
                  <a:pt x="421975" y="455721"/>
                  <a:pt x="404732" y="427086"/>
                </a:cubicBezTo>
                <a:cubicBezTo>
                  <a:pt x="401859" y="421359"/>
                  <a:pt x="397548" y="415632"/>
                  <a:pt x="394674" y="409905"/>
                </a:cubicBezTo>
                <a:close/>
                <a:moveTo>
                  <a:pt x="209503" y="409905"/>
                </a:moveTo>
                <a:cubicBezTo>
                  <a:pt x="205195" y="415632"/>
                  <a:pt x="202324" y="421359"/>
                  <a:pt x="198016" y="427086"/>
                </a:cubicBezTo>
                <a:cubicBezTo>
                  <a:pt x="182221" y="455721"/>
                  <a:pt x="173605" y="482925"/>
                  <a:pt x="173605" y="482925"/>
                </a:cubicBezTo>
                <a:cubicBezTo>
                  <a:pt x="173605" y="482925"/>
                  <a:pt x="193708" y="462880"/>
                  <a:pt x="210939" y="434245"/>
                </a:cubicBezTo>
                <a:cubicBezTo>
                  <a:pt x="213811" y="427086"/>
                  <a:pt x="216683" y="421359"/>
                  <a:pt x="219554" y="415632"/>
                </a:cubicBezTo>
                <a:cubicBezTo>
                  <a:pt x="222426" y="429950"/>
                  <a:pt x="225298" y="458585"/>
                  <a:pt x="212375" y="481493"/>
                </a:cubicBezTo>
                <a:cubicBezTo>
                  <a:pt x="193708" y="512992"/>
                  <a:pt x="150631" y="523014"/>
                  <a:pt x="150631" y="523014"/>
                </a:cubicBezTo>
                <a:cubicBezTo>
                  <a:pt x="150631" y="523014"/>
                  <a:pt x="137708" y="481493"/>
                  <a:pt x="156375" y="449994"/>
                </a:cubicBezTo>
                <a:cubicBezTo>
                  <a:pt x="170734" y="425654"/>
                  <a:pt x="196580" y="414200"/>
                  <a:pt x="209503" y="409905"/>
                </a:cubicBezTo>
                <a:close/>
                <a:moveTo>
                  <a:pt x="439360" y="321045"/>
                </a:moveTo>
                <a:cubicBezTo>
                  <a:pt x="448148" y="321403"/>
                  <a:pt x="457834" y="323196"/>
                  <a:pt x="466443" y="328217"/>
                </a:cubicBezTo>
                <a:cubicBezTo>
                  <a:pt x="489401" y="342560"/>
                  <a:pt x="496575" y="374116"/>
                  <a:pt x="496575" y="374116"/>
                </a:cubicBezTo>
                <a:cubicBezTo>
                  <a:pt x="496575" y="374116"/>
                  <a:pt x="466443" y="384156"/>
                  <a:pt x="442050" y="369813"/>
                </a:cubicBezTo>
                <a:cubicBezTo>
                  <a:pt x="424832" y="359772"/>
                  <a:pt x="416223" y="341126"/>
                  <a:pt x="413353" y="331085"/>
                </a:cubicBezTo>
                <a:cubicBezTo>
                  <a:pt x="416223" y="333954"/>
                  <a:pt x="420527" y="335388"/>
                  <a:pt x="424832" y="338257"/>
                </a:cubicBezTo>
                <a:cubicBezTo>
                  <a:pt x="446355" y="351166"/>
                  <a:pt x="466443" y="356904"/>
                  <a:pt x="466443" y="356904"/>
                </a:cubicBezTo>
                <a:cubicBezTo>
                  <a:pt x="466443" y="356904"/>
                  <a:pt x="452094" y="342560"/>
                  <a:pt x="430571" y="329651"/>
                </a:cubicBezTo>
                <a:cubicBezTo>
                  <a:pt x="426267" y="326782"/>
                  <a:pt x="421962" y="325348"/>
                  <a:pt x="417658" y="322479"/>
                </a:cubicBezTo>
                <a:cubicBezTo>
                  <a:pt x="422680" y="321762"/>
                  <a:pt x="430571" y="320686"/>
                  <a:pt x="439360" y="321045"/>
                </a:cubicBezTo>
                <a:close/>
                <a:moveTo>
                  <a:pt x="164824" y="321045"/>
                </a:moveTo>
                <a:cubicBezTo>
                  <a:pt x="173607" y="320686"/>
                  <a:pt x="181493" y="321762"/>
                  <a:pt x="186512" y="322479"/>
                </a:cubicBezTo>
                <a:cubicBezTo>
                  <a:pt x="182210" y="325348"/>
                  <a:pt x="177909" y="326782"/>
                  <a:pt x="173607" y="329651"/>
                </a:cubicBezTo>
                <a:cubicBezTo>
                  <a:pt x="152098" y="342560"/>
                  <a:pt x="136325" y="356904"/>
                  <a:pt x="136325" y="356904"/>
                </a:cubicBezTo>
                <a:cubicBezTo>
                  <a:pt x="136325" y="356904"/>
                  <a:pt x="156400" y="351166"/>
                  <a:pt x="177909" y="338257"/>
                </a:cubicBezTo>
                <a:cubicBezTo>
                  <a:pt x="183644" y="335388"/>
                  <a:pt x="186512" y="333954"/>
                  <a:pt x="190814" y="331085"/>
                </a:cubicBezTo>
                <a:cubicBezTo>
                  <a:pt x="187946" y="341126"/>
                  <a:pt x="179342" y="359772"/>
                  <a:pt x="162135" y="369813"/>
                </a:cubicBezTo>
                <a:cubicBezTo>
                  <a:pt x="137758" y="384156"/>
                  <a:pt x="106212" y="374116"/>
                  <a:pt x="106212" y="374116"/>
                </a:cubicBezTo>
                <a:cubicBezTo>
                  <a:pt x="106212" y="374116"/>
                  <a:pt x="114816" y="342560"/>
                  <a:pt x="137758" y="328217"/>
                </a:cubicBezTo>
                <a:cubicBezTo>
                  <a:pt x="146362" y="323196"/>
                  <a:pt x="156041" y="321403"/>
                  <a:pt x="164824" y="321045"/>
                </a:cubicBezTo>
                <a:close/>
                <a:moveTo>
                  <a:pt x="414795" y="250817"/>
                </a:moveTo>
                <a:cubicBezTo>
                  <a:pt x="427692" y="250817"/>
                  <a:pt x="437723" y="262220"/>
                  <a:pt x="437723" y="262220"/>
                </a:cubicBezTo>
                <a:cubicBezTo>
                  <a:pt x="437723" y="262220"/>
                  <a:pt x="427692" y="272197"/>
                  <a:pt x="414795" y="272197"/>
                </a:cubicBezTo>
                <a:cubicBezTo>
                  <a:pt x="406196" y="272197"/>
                  <a:pt x="397598" y="266496"/>
                  <a:pt x="394732" y="263645"/>
                </a:cubicBezTo>
                <a:cubicBezTo>
                  <a:pt x="396165" y="263645"/>
                  <a:pt x="399031" y="263645"/>
                  <a:pt x="401897" y="263645"/>
                </a:cubicBezTo>
                <a:cubicBezTo>
                  <a:pt x="411928" y="263645"/>
                  <a:pt x="421960" y="262220"/>
                  <a:pt x="421960" y="262220"/>
                </a:cubicBezTo>
                <a:cubicBezTo>
                  <a:pt x="421960" y="262220"/>
                  <a:pt x="411928" y="259369"/>
                  <a:pt x="401897" y="259369"/>
                </a:cubicBezTo>
                <a:cubicBezTo>
                  <a:pt x="399031" y="259369"/>
                  <a:pt x="396165" y="259369"/>
                  <a:pt x="394732" y="259369"/>
                </a:cubicBezTo>
                <a:cubicBezTo>
                  <a:pt x="397598" y="256518"/>
                  <a:pt x="406196" y="250817"/>
                  <a:pt x="414795" y="250817"/>
                </a:cubicBezTo>
                <a:close/>
                <a:moveTo>
                  <a:pt x="536896" y="229207"/>
                </a:moveTo>
                <a:cubicBezTo>
                  <a:pt x="574237" y="229207"/>
                  <a:pt x="604397" y="262225"/>
                  <a:pt x="604397" y="262225"/>
                </a:cubicBezTo>
                <a:cubicBezTo>
                  <a:pt x="604397" y="262225"/>
                  <a:pt x="574237" y="293808"/>
                  <a:pt x="536896" y="293808"/>
                </a:cubicBezTo>
                <a:cubicBezTo>
                  <a:pt x="511044" y="293808"/>
                  <a:pt x="488065" y="276581"/>
                  <a:pt x="476575" y="267968"/>
                </a:cubicBezTo>
                <a:cubicBezTo>
                  <a:pt x="483756" y="267968"/>
                  <a:pt x="489501" y="267968"/>
                  <a:pt x="496682" y="267968"/>
                </a:cubicBezTo>
                <a:cubicBezTo>
                  <a:pt x="531151" y="267968"/>
                  <a:pt x="557002" y="262225"/>
                  <a:pt x="557002" y="262225"/>
                </a:cubicBezTo>
                <a:cubicBezTo>
                  <a:pt x="557002" y="262225"/>
                  <a:pt x="531151" y="255048"/>
                  <a:pt x="496682" y="255048"/>
                </a:cubicBezTo>
                <a:cubicBezTo>
                  <a:pt x="489501" y="255048"/>
                  <a:pt x="483756" y="255048"/>
                  <a:pt x="476575" y="256483"/>
                </a:cubicBezTo>
                <a:cubicBezTo>
                  <a:pt x="488065" y="246434"/>
                  <a:pt x="511044" y="229207"/>
                  <a:pt x="536896" y="229207"/>
                </a:cubicBezTo>
                <a:close/>
                <a:moveTo>
                  <a:pt x="65975" y="229207"/>
                </a:moveTo>
                <a:cubicBezTo>
                  <a:pt x="93225" y="229207"/>
                  <a:pt x="116173" y="246434"/>
                  <a:pt x="126213" y="255048"/>
                </a:cubicBezTo>
                <a:cubicBezTo>
                  <a:pt x="120476" y="255048"/>
                  <a:pt x="113305" y="255048"/>
                  <a:pt x="107568" y="255048"/>
                </a:cubicBezTo>
                <a:cubicBezTo>
                  <a:pt x="73146" y="255048"/>
                  <a:pt x="45896" y="262225"/>
                  <a:pt x="45896" y="262225"/>
                </a:cubicBezTo>
                <a:cubicBezTo>
                  <a:pt x="45896" y="262225"/>
                  <a:pt x="73146" y="267968"/>
                  <a:pt x="107568" y="267968"/>
                </a:cubicBezTo>
                <a:cubicBezTo>
                  <a:pt x="113305" y="267968"/>
                  <a:pt x="120476" y="267968"/>
                  <a:pt x="126213" y="267968"/>
                </a:cubicBezTo>
                <a:cubicBezTo>
                  <a:pt x="116173" y="276581"/>
                  <a:pt x="93225" y="293808"/>
                  <a:pt x="65975" y="293808"/>
                </a:cubicBezTo>
                <a:cubicBezTo>
                  <a:pt x="30119" y="293808"/>
                  <a:pt x="0" y="262225"/>
                  <a:pt x="0" y="262225"/>
                </a:cubicBezTo>
                <a:cubicBezTo>
                  <a:pt x="0" y="262225"/>
                  <a:pt x="30119" y="229207"/>
                  <a:pt x="65975" y="229207"/>
                </a:cubicBezTo>
                <a:close/>
                <a:moveTo>
                  <a:pt x="293184" y="220726"/>
                </a:moveTo>
                <a:cubicBezTo>
                  <a:pt x="308386" y="221397"/>
                  <a:pt x="323991" y="232136"/>
                  <a:pt x="331525" y="249319"/>
                </a:cubicBezTo>
                <a:cubicBezTo>
                  <a:pt x="343005" y="272230"/>
                  <a:pt x="337265" y="298005"/>
                  <a:pt x="318610" y="306597"/>
                </a:cubicBezTo>
                <a:cubicBezTo>
                  <a:pt x="299955" y="315188"/>
                  <a:pt x="276995" y="303733"/>
                  <a:pt x="265515" y="280822"/>
                </a:cubicBezTo>
                <a:cubicBezTo>
                  <a:pt x="254035" y="257911"/>
                  <a:pt x="261210" y="232136"/>
                  <a:pt x="278430" y="223545"/>
                </a:cubicBezTo>
                <a:cubicBezTo>
                  <a:pt x="283094" y="221397"/>
                  <a:pt x="288116" y="220502"/>
                  <a:pt x="293184" y="220726"/>
                </a:cubicBezTo>
                <a:close/>
                <a:moveTo>
                  <a:pt x="373295" y="170583"/>
                </a:moveTo>
                <a:cubicBezTo>
                  <a:pt x="433584" y="322516"/>
                  <a:pt x="291475" y="567614"/>
                  <a:pt x="291475" y="567614"/>
                </a:cubicBezTo>
                <a:lnTo>
                  <a:pt x="229750" y="567614"/>
                </a:lnTo>
                <a:cubicBezTo>
                  <a:pt x="229750" y="567614"/>
                  <a:pt x="350328" y="375549"/>
                  <a:pt x="139317" y="220749"/>
                </a:cubicBezTo>
                <a:cubicBezTo>
                  <a:pt x="248411" y="253716"/>
                  <a:pt x="313006" y="362649"/>
                  <a:pt x="313006" y="362649"/>
                </a:cubicBezTo>
                <a:cubicBezTo>
                  <a:pt x="313006" y="362649"/>
                  <a:pt x="391956" y="280949"/>
                  <a:pt x="373295" y="170583"/>
                </a:cubicBezTo>
                <a:close/>
                <a:moveTo>
                  <a:pt x="478460" y="146368"/>
                </a:moveTo>
                <a:cubicBezTo>
                  <a:pt x="489042" y="146904"/>
                  <a:pt x="496575" y="149050"/>
                  <a:pt x="496575" y="149050"/>
                </a:cubicBezTo>
                <a:cubicBezTo>
                  <a:pt x="496575" y="149050"/>
                  <a:pt x="489401" y="180520"/>
                  <a:pt x="466443" y="194825"/>
                </a:cubicBezTo>
                <a:cubicBezTo>
                  <a:pt x="449225" y="204838"/>
                  <a:pt x="427702" y="201977"/>
                  <a:pt x="417658" y="200547"/>
                </a:cubicBezTo>
                <a:cubicBezTo>
                  <a:pt x="421962" y="197686"/>
                  <a:pt x="426267" y="196255"/>
                  <a:pt x="430571" y="193394"/>
                </a:cubicBezTo>
                <a:cubicBezTo>
                  <a:pt x="452094" y="180520"/>
                  <a:pt x="466443" y="166216"/>
                  <a:pt x="466443" y="166216"/>
                </a:cubicBezTo>
                <a:cubicBezTo>
                  <a:pt x="466443" y="166216"/>
                  <a:pt x="446355" y="171937"/>
                  <a:pt x="424832" y="184812"/>
                </a:cubicBezTo>
                <a:cubicBezTo>
                  <a:pt x="420527" y="187673"/>
                  <a:pt x="416223" y="190533"/>
                  <a:pt x="413353" y="191964"/>
                </a:cubicBezTo>
                <a:cubicBezTo>
                  <a:pt x="416223" y="183381"/>
                  <a:pt x="424832" y="163355"/>
                  <a:pt x="442050" y="153341"/>
                </a:cubicBezTo>
                <a:cubicBezTo>
                  <a:pt x="454247" y="146904"/>
                  <a:pt x="467878" y="145831"/>
                  <a:pt x="478460" y="146368"/>
                </a:cubicBezTo>
                <a:close/>
                <a:moveTo>
                  <a:pt x="125706" y="146368"/>
                </a:moveTo>
                <a:cubicBezTo>
                  <a:pt x="136288" y="145831"/>
                  <a:pt x="149919" y="146904"/>
                  <a:pt x="162116" y="153341"/>
                </a:cubicBezTo>
                <a:cubicBezTo>
                  <a:pt x="179334" y="163355"/>
                  <a:pt x="187943" y="183381"/>
                  <a:pt x="190813" y="193394"/>
                </a:cubicBezTo>
                <a:cubicBezTo>
                  <a:pt x="186508" y="190533"/>
                  <a:pt x="183639" y="187673"/>
                  <a:pt x="177899" y="184812"/>
                </a:cubicBezTo>
                <a:cubicBezTo>
                  <a:pt x="156376" y="171937"/>
                  <a:pt x="136288" y="166216"/>
                  <a:pt x="136288" y="166216"/>
                </a:cubicBezTo>
                <a:cubicBezTo>
                  <a:pt x="136288" y="166216"/>
                  <a:pt x="152072" y="180520"/>
                  <a:pt x="173595" y="193394"/>
                </a:cubicBezTo>
                <a:cubicBezTo>
                  <a:pt x="177899" y="196255"/>
                  <a:pt x="182204" y="197686"/>
                  <a:pt x="186508" y="200547"/>
                </a:cubicBezTo>
                <a:cubicBezTo>
                  <a:pt x="176464" y="201977"/>
                  <a:pt x="154941" y="204838"/>
                  <a:pt x="137723" y="194825"/>
                </a:cubicBezTo>
                <a:cubicBezTo>
                  <a:pt x="114765" y="180520"/>
                  <a:pt x="107591" y="149050"/>
                  <a:pt x="107591" y="149050"/>
                </a:cubicBezTo>
                <a:cubicBezTo>
                  <a:pt x="107591" y="149050"/>
                  <a:pt x="115124" y="146904"/>
                  <a:pt x="125706" y="146368"/>
                </a:cubicBezTo>
                <a:close/>
                <a:moveTo>
                  <a:pt x="370270" y="144835"/>
                </a:moveTo>
                <a:cubicBezTo>
                  <a:pt x="370270" y="144835"/>
                  <a:pt x="373121" y="159159"/>
                  <a:pt x="367420" y="169186"/>
                </a:cubicBezTo>
                <a:cubicBezTo>
                  <a:pt x="363143" y="177781"/>
                  <a:pt x="354591" y="180646"/>
                  <a:pt x="350315" y="182078"/>
                </a:cubicBezTo>
                <a:cubicBezTo>
                  <a:pt x="351741" y="180646"/>
                  <a:pt x="353166" y="179213"/>
                  <a:pt x="353166" y="176348"/>
                </a:cubicBezTo>
                <a:cubicBezTo>
                  <a:pt x="358867" y="167754"/>
                  <a:pt x="361718" y="157727"/>
                  <a:pt x="361718" y="157727"/>
                </a:cubicBezTo>
                <a:cubicBezTo>
                  <a:pt x="361718" y="157727"/>
                  <a:pt x="356017" y="164889"/>
                  <a:pt x="350315" y="174916"/>
                </a:cubicBezTo>
                <a:cubicBezTo>
                  <a:pt x="348890" y="176348"/>
                  <a:pt x="347465" y="179213"/>
                  <a:pt x="347465" y="180646"/>
                </a:cubicBezTo>
                <a:cubicBezTo>
                  <a:pt x="346039" y="176348"/>
                  <a:pt x="344614" y="166321"/>
                  <a:pt x="348890" y="159159"/>
                </a:cubicBezTo>
                <a:cubicBezTo>
                  <a:pt x="356017" y="147700"/>
                  <a:pt x="370270" y="144835"/>
                  <a:pt x="370270" y="144835"/>
                </a:cubicBezTo>
                <a:close/>
                <a:moveTo>
                  <a:pt x="233968" y="144835"/>
                </a:moveTo>
                <a:cubicBezTo>
                  <a:pt x="233968" y="144835"/>
                  <a:pt x="248309" y="147700"/>
                  <a:pt x="255480" y="159159"/>
                </a:cubicBezTo>
                <a:cubicBezTo>
                  <a:pt x="259782" y="166321"/>
                  <a:pt x="258348" y="176348"/>
                  <a:pt x="256914" y="180646"/>
                </a:cubicBezTo>
                <a:cubicBezTo>
                  <a:pt x="256914" y="179213"/>
                  <a:pt x="255480" y="176348"/>
                  <a:pt x="254046" y="174916"/>
                </a:cubicBezTo>
                <a:cubicBezTo>
                  <a:pt x="248309" y="164889"/>
                  <a:pt x="242573" y="157727"/>
                  <a:pt x="242573" y="157727"/>
                </a:cubicBezTo>
                <a:cubicBezTo>
                  <a:pt x="242573" y="157727"/>
                  <a:pt x="245441" y="167754"/>
                  <a:pt x="249743" y="176348"/>
                </a:cubicBezTo>
                <a:cubicBezTo>
                  <a:pt x="251177" y="179213"/>
                  <a:pt x="252611" y="180646"/>
                  <a:pt x="254046" y="182078"/>
                </a:cubicBezTo>
                <a:cubicBezTo>
                  <a:pt x="249743" y="180646"/>
                  <a:pt x="241139" y="177781"/>
                  <a:pt x="236836" y="169186"/>
                </a:cubicBezTo>
                <a:cubicBezTo>
                  <a:pt x="229666" y="159159"/>
                  <a:pt x="233968" y="144835"/>
                  <a:pt x="233968" y="144835"/>
                </a:cubicBezTo>
                <a:close/>
                <a:moveTo>
                  <a:pt x="301366" y="37243"/>
                </a:moveTo>
                <a:cubicBezTo>
                  <a:pt x="301366" y="37243"/>
                  <a:pt x="325763" y="58717"/>
                  <a:pt x="325763" y="85918"/>
                </a:cubicBezTo>
                <a:cubicBezTo>
                  <a:pt x="325763" y="105961"/>
                  <a:pt x="312847" y="123140"/>
                  <a:pt x="305671" y="131730"/>
                </a:cubicBezTo>
                <a:cubicBezTo>
                  <a:pt x="307106" y="126004"/>
                  <a:pt x="307106" y="121709"/>
                  <a:pt x="307106" y="115982"/>
                </a:cubicBezTo>
                <a:cubicBezTo>
                  <a:pt x="307106" y="91645"/>
                  <a:pt x="301366" y="71602"/>
                  <a:pt x="301366" y="71602"/>
                </a:cubicBezTo>
                <a:cubicBezTo>
                  <a:pt x="301366" y="71602"/>
                  <a:pt x="297061" y="91645"/>
                  <a:pt x="297061" y="115982"/>
                </a:cubicBezTo>
                <a:cubicBezTo>
                  <a:pt x="297061" y="121709"/>
                  <a:pt x="297061" y="126004"/>
                  <a:pt x="297061" y="131730"/>
                </a:cubicBezTo>
                <a:cubicBezTo>
                  <a:pt x="291320" y="123140"/>
                  <a:pt x="278404" y="105961"/>
                  <a:pt x="278404" y="85918"/>
                </a:cubicBezTo>
                <a:cubicBezTo>
                  <a:pt x="278404" y="58717"/>
                  <a:pt x="301366" y="37243"/>
                  <a:pt x="301366" y="37243"/>
                </a:cubicBezTo>
                <a:close/>
                <a:moveTo>
                  <a:pt x="453585" y="0"/>
                </a:moveTo>
                <a:cubicBezTo>
                  <a:pt x="453585" y="0"/>
                  <a:pt x="465080" y="41521"/>
                  <a:pt x="447838" y="74452"/>
                </a:cubicBezTo>
                <a:cubicBezTo>
                  <a:pt x="433469" y="97360"/>
                  <a:pt x="407606" y="108814"/>
                  <a:pt x="394674" y="113109"/>
                </a:cubicBezTo>
                <a:cubicBezTo>
                  <a:pt x="397548" y="107382"/>
                  <a:pt x="401859" y="101655"/>
                  <a:pt x="404732" y="95928"/>
                </a:cubicBezTo>
                <a:cubicBezTo>
                  <a:pt x="421975" y="67293"/>
                  <a:pt x="429159" y="40089"/>
                  <a:pt x="429159" y="40089"/>
                </a:cubicBezTo>
                <a:cubicBezTo>
                  <a:pt x="429159" y="40089"/>
                  <a:pt x="410480" y="60134"/>
                  <a:pt x="393238" y="90201"/>
                </a:cubicBezTo>
                <a:cubicBezTo>
                  <a:pt x="390364" y="95928"/>
                  <a:pt x="387490" y="101655"/>
                  <a:pt x="384616" y="107382"/>
                </a:cubicBezTo>
                <a:cubicBezTo>
                  <a:pt x="381743" y="93064"/>
                  <a:pt x="378869" y="65861"/>
                  <a:pt x="391801" y="42953"/>
                </a:cubicBezTo>
                <a:cubicBezTo>
                  <a:pt x="410480" y="10022"/>
                  <a:pt x="453585" y="0"/>
                  <a:pt x="453585" y="0"/>
                </a:cubicBezTo>
                <a:close/>
                <a:moveTo>
                  <a:pt x="150631" y="0"/>
                </a:moveTo>
                <a:cubicBezTo>
                  <a:pt x="150631" y="0"/>
                  <a:pt x="193708" y="10022"/>
                  <a:pt x="212375" y="42953"/>
                </a:cubicBezTo>
                <a:cubicBezTo>
                  <a:pt x="225298" y="65861"/>
                  <a:pt x="222426" y="93064"/>
                  <a:pt x="219554" y="107382"/>
                </a:cubicBezTo>
                <a:cubicBezTo>
                  <a:pt x="216683" y="101655"/>
                  <a:pt x="213811" y="95928"/>
                  <a:pt x="209503" y="90201"/>
                </a:cubicBezTo>
                <a:cubicBezTo>
                  <a:pt x="193708" y="60134"/>
                  <a:pt x="173605" y="40089"/>
                  <a:pt x="173605" y="40089"/>
                </a:cubicBezTo>
                <a:cubicBezTo>
                  <a:pt x="173605" y="40089"/>
                  <a:pt x="182221" y="67293"/>
                  <a:pt x="198016" y="95928"/>
                </a:cubicBezTo>
                <a:cubicBezTo>
                  <a:pt x="202324" y="103087"/>
                  <a:pt x="205195" y="107382"/>
                  <a:pt x="209503" y="113109"/>
                </a:cubicBezTo>
                <a:cubicBezTo>
                  <a:pt x="196580" y="108814"/>
                  <a:pt x="170734" y="97360"/>
                  <a:pt x="156375" y="74452"/>
                </a:cubicBezTo>
                <a:cubicBezTo>
                  <a:pt x="137708" y="42953"/>
                  <a:pt x="150631" y="0"/>
                  <a:pt x="150631" y="0"/>
                </a:cubicBezTo>
                <a:close/>
              </a:path>
            </a:pathLst>
          </a:custGeom>
          <a:solidFill>
            <a:srgbClr val="565656"/>
          </a:solidFill>
          <a:ln>
            <a:noFill/>
          </a:ln>
        </p:spPr>
        <p:txBody>
          <a:bodyPr vert="horz" wrap="square" lIns="91416" tIns="45708" rIns="91416" bIns="4570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l-PL">
              <a:latin typeface="Arial" panose="020b0604020202020204" pitchFamily="34" charset="0"/>
              <a:ea typeface="方正清刻本悦宋简体" panose="02000000000000000000" pitchFamily="2" charset="-122"/>
              <a:sym typeface="Arial" panose="020b0604020202020204" pitchFamily="34" charset="0"/>
            </a:endParaRPr>
          </a:p>
        </p:txBody>
      </p:sp>
      <p:sp>
        <p:nvSpPr>
          <p:cNvPr id="7" name="TextBox 1">
            <a:extLst>
              <a:ext uri="{FF2B5EF4-FFF2-40B4-BE49-F238E27FC236}">
                <a16:creationId xmlns:a16="http://schemas.microsoft.com/office/drawing/2014/main" id="{98C98A8B-AE94-452C-B7C6-DD3A95626E30}"/>
              </a:ext>
            </a:extLst>
          </p:cNvPr>
          <p:cNvSpPr txBox="1"/>
          <p:nvPr/>
        </p:nvSpPr>
        <p:spPr>
          <a:xfrm>
            <a:off x="6375212" y="4761185"/>
            <a:ext cx="2526333" cy="217624"/>
          </a:xfrm>
          <a:prstGeom prst="rect">
            <a:avLst/>
          </a:prstGeom>
          <a:noFill/>
        </p:spPr>
        <p:txBody>
          <a:bodyPr wrap="none" lIns="0" tIns="0" rIns="0" rtlCol="0">
            <a:spAutoFit/>
          </a:bodyPr>
          <a:lstStyle/>
          <a:p>
            <a:pPr algn="r">
              <a:lnSpc>
                <a:spcPts val="1500"/>
              </a:lnSpc>
            </a:pP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中国卒中杂志</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.2021,16(4):376-389.</a:t>
            </a:r>
          </a:p>
        </p:txBody>
      </p:sp>
      <p:pic>
        <p:nvPicPr>
          <p:cNvPr id="30" name="New picture"/>
          <p:cNvPicPr>
            <a:picLocks noGrp="1" noSelect="1" noResize="1"/>
          </p:cNvPicPr>
          <p:nvPr/>
        </p:nvPicPr>
        <p:blipFill>
          <a:blip r:embed="rId9"/>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858070068"/>
      </p:ext>
    </p:extLst>
  </p:cSld>
  <p:clrMapOvr>
    <a:masterClrMapping/>
  </p:clrMapOvr>
  <mc:AlternateContent>
    <mc:Choice xmlns:p14="http://schemas.microsoft.com/office/powerpoint/2010/main" Requires="p14">
      <p:transition spd="slow" p14:dur="1500">
        <p:fade/>
      </p:transition>
    </mc:Choice>
    <mc:Fallback>
      <p:transition spd="slow">
        <p:fade/>
      </p:transition>
    </mc:Fallback>
  </mc:AlternateConten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0" name="标题 3">
            <a:extLst>
              <a:ext uri="{FF2B5EF4-FFF2-40B4-BE49-F238E27FC236}">
                <a16:creationId xmlns:a16="http://schemas.microsoft.com/office/drawing/2014/main" id="{594C5EEC-96EA-4A4E-BCB4-64BBE4BD9D24}"/>
              </a:ext>
            </a:extLst>
          </p:cNvPr>
          <p:cNvSpPr txBox="1">
            <a:spLocks noChangeArrowheads="1"/>
          </p:cNvSpPr>
          <p:nvPr/>
        </p:nvSpPr>
        <p:spPr>
          <a:xfrm>
            <a:off x="764177" y="116378"/>
            <a:ext cx="6017623"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与</a:t>
            </a:r>
            <a:r>
              <a:rPr lang="en-US" altLang="zh-CN" sz="1800" b="1">
                <a:latin typeface="微软雅黑" panose="020b0503020204020204" pitchFamily="34" charset="-122"/>
                <a:ea typeface="微软雅黑" panose="020b0503020204020204" pitchFamily="34" charset="-122"/>
              </a:rPr>
              <a:t>VCI</a:t>
            </a:r>
            <a:r>
              <a:rPr lang="zh-CN" altLang="en-US" sz="1800" b="1">
                <a:latin typeface="微软雅黑" panose="020b0503020204020204" pitchFamily="34" charset="-122"/>
                <a:ea typeface="微软雅黑" panose="020b0503020204020204" pitchFamily="34" charset="-122"/>
              </a:rPr>
              <a:t>的区别</a:t>
            </a:r>
          </a:p>
        </p:txBody>
      </p:sp>
      <p:grpSp>
        <p:nvGrpSpPr>
          <p:cNvPr id="2" name="组合 1">
            <a:extLst>
              <a:ext uri="{FF2B5EF4-FFF2-40B4-BE49-F238E27FC236}">
                <a16:creationId xmlns:a16="http://schemas.microsoft.com/office/drawing/2014/main" id="{4B7FA13B-7A87-403A-AC57-CDE8D7312B14}"/>
              </a:ext>
            </a:extLst>
          </p:cNvPr>
          <p:cNvGrpSpPr/>
          <p:nvPr/>
        </p:nvGrpSpPr>
        <p:grpSpPr>
          <a:xfrm>
            <a:off x="563367" y="1490879"/>
            <a:ext cx="3727582" cy="2439330"/>
            <a:chOff x="563367" y="1490879"/>
            <a:chExt cx="3727582" cy="2439330"/>
          </a:xfrm>
        </p:grpSpPr>
        <p:sp>
          <p:nvSpPr>
            <p:cNvPr id="81" name="Freeform 3">
              <a:extLst>
                <a:ext uri="{FF2B5EF4-FFF2-40B4-BE49-F238E27FC236}">
                  <a16:creationId xmlns:a16="http://schemas.microsoft.com/office/drawing/2014/main" id="{73D00A4A-0FDE-4A29-BF2C-7B97B2C64DE1}"/>
                </a:ext>
              </a:extLst>
            </p:cNvPr>
            <p:cNvSpPr/>
            <p:nvPr/>
          </p:nvSpPr>
          <p:spPr>
            <a:xfrm>
              <a:off x="563367" y="1490879"/>
              <a:ext cx="2502603" cy="2426828"/>
            </a:xfrm>
            <a:custGeom>
              <a:gdLst>
                <a:gd name="connsiteX0" fmla="*/ 6350 w 3624618"/>
                <a:gd name="connsiteY0" fmla="*/ 1553845 h 3107753"/>
                <a:gd name="connsiteX1" fmla="*/ 1812328 w 3624618"/>
                <a:gd name="connsiteY1" fmla="*/ 6350 h 3107753"/>
                <a:gd name="connsiteX2" fmla="*/ 3618268 w 3624618"/>
                <a:gd name="connsiteY2" fmla="*/ 1553845 h 3107753"/>
                <a:gd name="connsiteX3" fmla="*/ 1812328 w 3624618"/>
                <a:gd name="connsiteY3" fmla="*/ 3101403 h 3107753"/>
                <a:gd name="connsiteX4" fmla="*/ 6350 w 3624618"/>
                <a:gd name="connsiteY4" fmla="*/ 1553845 h 3107753"/>
              </a:gdLst>
              <a:cxnLst>
                <a:cxn ang="0">
                  <a:pos x="connsiteX0" y="connsiteY0"/>
                </a:cxn>
                <a:cxn ang="1">
                  <a:pos x="connsiteX1" y="connsiteY1"/>
                </a:cxn>
                <a:cxn ang="2">
                  <a:pos x="connsiteX2" y="connsiteY2"/>
                </a:cxn>
                <a:cxn ang="3">
                  <a:pos x="connsiteX3" y="connsiteY3"/>
                </a:cxn>
                <a:cxn ang="4">
                  <a:pos x="connsiteX4" y="connsiteY4"/>
                </a:cxn>
              </a:cxnLst>
              <a:rect l="l" t="t" r="r" b="b"/>
              <a:pathLst>
                <a:path w="3624618" h="3107753">
                  <a:moveTo>
                    <a:pt x="6350" y="1553845"/>
                  </a:moveTo>
                  <a:cubicBezTo>
                    <a:pt x="6350" y="699134"/>
                    <a:pt x="814870" y="6350"/>
                    <a:pt x="1812328" y="6350"/>
                  </a:cubicBezTo>
                  <a:cubicBezTo>
                    <a:pt x="2809659" y="6350"/>
                    <a:pt x="3618268" y="699134"/>
                    <a:pt x="3618268" y="1553845"/>
                  </a:cubicBezTo>
                  <a:cubicBezTo>
                    <a:pt x="3618268" y="2408542"/>
                    <a:pt x="2809659" y="3101403"/>
                    <a:pt x="1812328" y="3101403"/>
                  </a:cubicBezTo>
                  <a:cubicBezTo>
                    <a:pt x="814870" y="3101403"/>
                    <a:pt x="6350" y="2408542"/>
                    <a:pt x="6350" y="1553845"/>
                  </a:cubicBezTo>
                </a:path>
              </a:pathLst>
            </a:custGeom>
            <a:solidFill>
              <a:schemeClr val="bg1">
                <a:lumMod val="75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3">
              <a:extLst>
                <a:ext uri="{FF2B5EF4-FFF2-40B4-BE49-F238E27FC236}">
                  <a16:creationId xmlns:a16="http://schemas.microsoft.com/office/drawing/2014/main" id="{13F249C2-3118-401A-9D34-E43CD045E6A1}"/>
                </a:ext>
              </a:extLst>
            </p:cNvPr>
            <p:cNvSpPr/>
            <p:nvPr/>
          </p:nvSpPr>
          <p:spPr>
            <a:xfrm>
              <a:off x="1540086" y="1604552"/>
              <a:ext cx="2610380" cy="2325657"/>
            </a:xfrm>
            <a:custGeom>
              <a:gdLst>
                <a:gd name="connsiteX0" fmla="*/ 6350 w 3180968"/>
                <a:gd name="connsiteY0" fmla="*/ 1344295 h 2688729"/>
                <a:gd name="connsiteX1" fmla="*/ 1590421 w 3180968"/>
                <a:gd name="connsiteY1" fmla="*/ 6350 h 2688729"/>
                <a:gd name="connsiteX2" fmla="*/ 3174618 w 3180968"/>
                <a:gd name="connsiteY2" fmla="*/ 1344295 h 2688729"/>
                <a:gd name="connsiteX3" fmla="*/ 1590421 w 3180968"/>
                <a:gd name="connsiteY3" fmla="*/ 2682379 h 2688729"/>
                <a:gd name="connsiteX4" fmla="*/ 6350 w 3180968"/>
                <a:gd name="connsiteY4" fmla="*/ 1344295 h 2688729"/>
              </a:gdLst>
              <a:cxnLst>
                <a:cxn ang="0">
                  <a:pos x="connsiteX0" y="connsiteY0"/>
                </a:cxn>
                <a:cxn ang="1">
                  <a:pos x="connsiteX1" y="connsiteY1"/>
                </a:cxn>
                <a:cxn ang="2">
                  <a:pos x="connsiteX2" y="connsiteY2"/>
                </a:cxn>
                <a:cxn ang="3">
                  <a:pos x="connsiteX3" y="connsiteY3"/>
                </a:cxn>
                <a:cxn ang="4">
                  <a:pos x="connsiteX4" y="connsiteY4"/>
                </a:cxn>
              </a:cxnLst>
              <a:rect l="l" t="t" r="r" b="b"/>
              <a:pathLst>
                <a:path w="3180968" h="2688729">
                  <a:moveTo>
                    <a:pt x="6350" y="1344295"/>
                  </a:moveTo>
                  <a:cubicBezTo>
                    <a:pt x="6350" y="605409"/>
                    <a:pt x="715517" y="6350"/>
                    <a:pt x="1590421" y="6350"/>
                  </a:cubicBezTo>
                  <a:cubicBezTo>
                    <a:pt x="2465323" y="6350"/>
                    <a:pt x="3174618" y="605409"/>
                    <a:pt x="3174618" y="1344295"/>
                  </a:cubicBezTo>
                  <a:cubicBezTo>
                    <a:pt x="3174618" y="2083308"/>
                    <a:pt x="2465323" y="2682379"/>
                    <a:pt x="1590421" y="2682379"/>
                  </a:cubicBezTo>
                  <a:cubicBezTo>
                    <a:pt x="715517" y="2682379"/>
                    <a:pt x="6350" y="2083308"/>
                    <a:pt x="6350" y="1344295"/>
                  </a:cubicBezTo>
                </a:path>
              </a:pathLst>
            </a:custGeom>
            <a:solidFill>
              <a:srgbClr val="CAE2E8"/>
            </a:solidFill>
            <a:ln w="19050">
              <a:solidFill>
                <a:srgbClr val="CAE2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Freeform 3">
              <a:extLst>
                <a:ext uri="{FF2B5EF4-FFF2-40B4-BE49-F238E27FC236}">
                  <a16:creationId xmlns:a16="http://schemas.microsoft.com/office/drawing/2014/main" id="{93376D9B-6AAE-4A5E-AB1F-B13C992E55A1}"/>
                </a:ext>
              </a:extLst>
            </p:cNvPr>
            <p:cNvSpPr/>
            <p:nvPr/>
          </p:nvSpPr>
          <p:spPr>
            <a:xfrm>
              <a:off x="978569" y="1964502"/>
              <a:ext cx="2067954" cy="1715440"/>
            </a:xfrm>
            <a:custGeom>
              <a:gdLst>
                <a:gd name="connsiteX0" fmla="*/ 6350 w 2858008"/>
                <a:gd name="connsiteY0" fmla="*/ 1216278 h 2432570"/>
                <a:gd name="connsiteX1" fmla="*/ 1429004 w 2858008"/>
                <a:gd name="connsiteY1" fmla="*/ 6350 h 2432570"/>
                <a:gd name="connsiteX2" fmla="*/ 2851658 w 2858008"/>
                <a:gd name="connsiteY2" fmla="*/ 1216278 h 2432570"/>
                <a:gd name="connsiteX3" fmla="*/ 1429004 w 2858008"/>
                <a:gd name="connsiteY3" fmla="*/ 2426220 h 2432570"/>
                <a:gd name="connsiteX4" fmla="*/ 6350 w 2858008"/>
                <a:gd name="connsiteY4" fmla="*/ 1216278 h 2432570"/>
              </a:gdLst>
              <a:cxnLst>
                <a:cxn ang="0">
                  <a:pos x="connsiteX0" y="connsiteY0"/>
                </a:cxn>
                <a:cxn ang="1">
                  <a:pos x="connsiteX1" y="connsiteY1"/>
                </a:cxn>
                <a:cxn ang="2">
                  <a:pos x="connsiteX2" y="connsiteY2"/>
                </a:cxn>
                <a:cxn ang="3">
                  <a:pos x="connsiteX3" y="connsiteY3"/>
                </a:cxn>
                <a:cxn ang="4">
                  <a:pos x="connsiteX4" y="connsiteY4"/>
                </a:cxn>
              </a:cxnLst>
              <a:rect l="l" t="t" r="r" b="b"/>
              <a:pathLst>
                <a:path w="2858008" h="2432570">
                  <a:moveTo>
                    <a:pt x="6350" y="1216278"/>
                  </a:moveTo>
                  <a:cubicBezTo>
                    <a:pt x="6350" y="548132"/>
                    <a:pt x="643255" y="6350"/>
                    <a:pt x="1429004" y="6350"/>
                  </a:cubicBezTo>
                  <a:cubicBezTo>
                    <a:pt x="2214753" y="6350"/>
                    <a:pt x="2851658" y="548132"/>
                    <a:pt x="2851658" y="1216278"/>
                  </a:cubicBezTo>
                  <a:cubicBezTo>
                    <a:pt x="2851658" y="1884527"/>
                    <a:pt x="2214753" y="2426220"/>
                    <a:pt x="1429004" y="2426220"/>
                  </a:cubicBezTo>
                  <a:cubicBezTo>
                    <a:pt x="643255" y="2426220"/>
                    <a:pt x="6350" y="1884527"/>
                    <a:pt x="6350" y="1216278"/>
                  </a:cubicBezTo>
                </a:path>
              </a:pathLst>
            </a:custGeom>
            <a:solidFill>
              <a:schemeClr val="accent5">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Freeform 3">
              <a:extLst>
                <a:ext uri="{FF2B5EF4-FFF2-40B4-BE49-F238E27FC236}">
                  <a16:creationId xmlns:a16="http://schemas.microsoft.com/office/drawing/2014/main" id="{7B6187EF-26CF-4F19-B57F-C03D9C6017A8}"/>
                </a:ext>
              </a:extLst>
            </p:cNvPr>
            <p:cNvSpPr/>
            <p:nvPr/>
          </p:nvSpPr>
          <p:spPr>
            <a:xfrm>
              <a:off x="1516819" y="2082024"/>
              <a:ext cx="1534162" cy="1474646"/>
            </a:xfrm>
            <a:custGeom>
              <a:gdLst>
                <a:gd name="connsiteX0" fmla="*/ 28575 w 2084832"/>
                <a:gd name="connsiteY0" fmla="*/ 985265 h 1970455"/>
                <a:gd name="connsiteX1" fmla="*/ 1042416 w 2084832"/>
                <a:gd name="connsiteY1" fmla="*/ 28575 h 1970455"/>
                <a:gd name="connsiteX2" fmla="*/ 2056256 w 2084832"/>
                <a:gd name="connsiteY2" fmla="*/ 985265 h 1970455"/>
                <a:gd name="connsiteX3" fmla="*/ 1042416 w 2084832"/>
                <a:gd name="connsiteY3" fmla="*/ 1941880 h 1970455"/>
                <a:gd name="connsiteX4" fmla="*/ 28575 w 2084832"/>
                <a:gd name="connsiteY4" fmla="*/ 985265 h 1970455"/>
              </a:gdLst>
              <a:cxnLst>
                <a:cxn ang="0">
                  <a:pos x="connsiteX0" y="connsiteY0"/>
                </a:cxn>
                <a:cxn ang="1">
                  <a:pos x="connsiteX1" y="connsiteY1"/>
                </a:cxn>
                <a:cxn ang="2">
                  <a:pos x="connsiteX2" y="connsiteY2"/>
                </a:cxn>
                <a:cxn ang="3">
                  <a:pos x="connsiteX3" y="connsiteY3"/>
                </a:cxn>
                <a:cxn ang="4">
                  <a:pos x="connsiteX4" y="connsiteY4"/>
                </a:cxn>
              </a:cxnLst>
              <a:rect l="l" t="t" r="r" b="b"/>
              <a:pathLst>
                <a:path w="2084832" h="1970455">
                  <a:moveTo>
                    <a:pt x="28575" y="985265"/>
                  </a:moveTo>
                  <a:cubicBezTo>
                    <a:pt x="28575" y="456819"/>
                    <a:pt x="482472" y="28575"/>
                    <a:pt x="1042416" y="28575"/>
                  </a:cubicBezTo>
                  <a:cubicBezTo>
                    <a:pt x="1602359" y="28575"/>
                    <a:pt x="2056256" y="456819"/>
                    <a:pt x="2056256" y="985265"/>
                  </a:cubicBezTo>
                  <a:cubicBezTo>
                    <a:pt x="2056256" y="1513585"/>
                    <a:pt x="1602359" y="1941880"/>
                    <a:pt x="1042416" y="1941880"/>
                  </a:cubicBezTo>
                  <a:cubicBezTo>
                    <a:pt x="482472" y="1941880"/>
                    <a:pt x="28575" y="1513585"/>
                    <a:pt x="28575" y="985265"/>
                  </a:cubicBezTo>
                </a:path>
              </a:pathLst>
            </a:custGeom>
            <a:solidFill>
              <a:srgbClr val="4F9FB5"/>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1">
              <a:extLst>
                <a:ext uri="{FF2B5EF4-FFF2-40B4-BE49-F238E27FC236}">
                  <a16:creationId xmlns:a16="http://schemas.microsoft.com/office/drawing/2014/main" id="{D899B939-78E8-4119-95AC-AA26118AF1C4}"/>
                </a:ext>
              </a:extLst>
            </p:cNvPr>
            <p:cNvSpPr txBox="1"/>
            <p:nvPr/>
          </p:nvSpPr>
          <p:spPr>
            <a:xfrm>
              <a:off x="989618" y="2731167"/>
              <a:ext cx="515618" cy="285976"/>
            </a:xfrm>
            <a:prstGeom prst="rect">
              <a:avLst/>
            </a:prstGeom>
            <a:noFill/>
          </p:spPr>
          <p:txBody>
            <a:bodyPr wrap="square" lIns="0" tIns="0" rIns="0" rtlCol="0" anchor="ctr">
              <a:spAutoFit/>
            </a:bodyPr>
            <a:lstStyle/>
            <a:p>
              <a:pPr algn="ctr">
                <a:lnSpc>
                  <a:spcPts val="1800"/>
                </a:lnSpc>
              </a:pPr>
              <a:r>
                <a:rPr lang="en-US" altLang="zh-CN" b="1">
                  <a:latin typeface="Arial" panose="020b0604020202020204" pitchFamily="34" charset="0"/>
                  <a:ea typeface="思源黑体 CN Heavy" panose="020b0a00000000000000" pitchFamily="34" charset="-122"/>
                  <a:cs typeface="Arial" panose="020b0604020202020204" pitchFamily="34" charset="0"/>
                </a:rPr>
                <a:t>VaD</a:t>
              </a:r>
            </a:p>
          </p:txBody>
        </p:sp>
        <p:sp>
          <p:nvSpPr>
            <p:cNvPr id="86" name="TextBox 1">
              <a:extLst>
                <a:ext uri="{FF2B5EF4-FFF2-40B4-BE49-F238E27FC236}">
                  <a16:creationId xmlns:a16="http://schemas.microsoft.com/office/drawing/2014/main" id="{0A38C0C9-D00A-4E0F-AD60-0DB3130373DD}"/>
                </a:ext>
              </a:extLst>
            </p:cNvPr>
            <p:cNvSpPr txBox="1"/>
            <p:nvPr/>
          </p:nvSpPr>
          <p:spPr>
            <a:xfrm>
              <a:off x="3249774" y="2313568"/>
              <a:ext cx="1041175" cy="791755"/>
            </a:xfrm>
            <a:prstGeom prst="rect">
              <a:avLst/>
            </a:prstGeom>
            <a:noFill/>
          </p:spPr>
          <p:txBody>
            <a:bodyPr wrap="square" lIns="0" tIns="0" rIns="0" rtlCol="0">
              <a:spAutoFit/>
            </a:bodyPr>
            <a:lstStyle/>
            <a:p>
              <a:pPr algn="just">
                <a:lnSpc>
                  <a:spcPts val="2000"/>
                </a:lnSpc>
                <a:tabLst>
                  <a:tab pos="100965"/>
                  <a:tab pos="202565"/>
                </a:tabLst>
              </a:pPr>
              <a:r>
                <a:rPr lang="en-US" altLang="zh-CN" sz="1200" b="1" err="1">
                  <a:latin typeface="Arial" panose="020b0604020202020204" pitchFamily="34" charset="0"/>
                  <a:ea typeface="微软雅黑" panose="020b0503020204020204" pitchFamily="34" charset="-122"/>
                  <a:cs typeface="Arial" panose="020b0604020202020204" pitchFamily="34" charset="0"/>
                </a:rPr>
                <a:t>所有</a:t>
              </a:r>
              <a:r>
                <a:rPr lang="zh-CN" altLang="en-US" sz="1200" b="1">
                  <a:latin typeface="Arial" panose="020b0604020202020204" pitchFamily="34" charset="0"/>
                  <a:ea typeface="微软雅黑" panose="020b0503020204020204" pitchFamily="34" charset="-122"/>
                  <a:cs typeface="Arial" panose="020b0604020202020204" pitchFamily="34" charset="0"/>
                </a:rPr>
                <a:t>伴随</a:t>
              </a:r>
              <a:endParaRPr lang="en-US" altLang="zh-CN" sz="1200" b="1">
                <a:latin typeface="Arial" panose="020b0604020202020204" pitchFamily="34" charset="0"/>
                <a:ea typeface="微软雅黑" panose="020b0503020204020204" pitchFamily="34" charset="-122"/>
                <a:cs typeface="Arial" panose="020b0604020202020204" pitchFamily="34" charset="0"/>
              </a:endParaRPr>
            </a:p>
            <a:p>
              <a:pPr algn="just">
                <a:lnSpc>
                  <a:spcPts val="2000"/>
                </a:lnSpc>
                <a:tabLst>
                  <a:tab pos="100965"/>
                  <a:tab pos="202565"/>
                </a:tabLst>
              </a:pPr>
              <a:r>
                <a:rPr lang="zh-CN" altLang="en-US" sz="1200" b="1">
                  <a:latin typeface="Arial" panose="020b0604020202020204" pitchFamily="34" charset="0"/>
                  <a:ea typeface="微软雅黑" panose="020b0503020204020204" pitchFamily="34" charset="-122"/>
                  <a:cs typeface="Arial" panose="020b0604020202020204" pitchFamily="34" charset="0"/>
                </a:rPr>
                <a:t>认知功能障碍</a:t>
              </a:r>
              <a:endParaRPr lang="en-US" altLang="zh-CN" sz="1200" b="1">
                <a:latin typeface="Arial" panose="020b0604020202020204" pitchFamily="34" charset="0"/>
                <a:ea typeface="微软雅黑" panose="020b0503020204020204" pitchFamily="34" charset="-122"/>
                <a:cs typeface="Arial" panose="020b0604020202020204" pitchFamily="34" charset="0"/>
              </a:endParaRPr>
            </a:p>
            <a:p>
              <a:pPr algn="just">
                <a:lnSpc>
                  <a:spcPts val="2000"/>
                </a:lnSpc>
                <a:tabLst>
                  <a:tab pos="100965"/>
                  <a:tab pos="202565"/>
                </a:tabLst>
              </a:pPr>
              <a:r>
                <a:rPr lang="zh-CN" altLang="en-US" sz="1200" b="1">
                  <a:latin typeface="Arial" panose="020b0604020202020204" pitchFamily="34" charset="0"/>
                  <a:ea typeface="微软雅黑" panose="020b0503020204020204" pitchFamily="34" charset="-122"/>
                  <a:cs typeface="Arial" panose="020b0604020202020204" pitchFamily="34" charset="0"/>
                </a:rPr>
                <a:t>的</a:t>
              </a:r>
              <a:r>
                <a:rPr lang="en-US" altLang="zh-CN" sz="1200" b="1" err="1">
                  <a:latin typeface="Arial" panose="020b0604020202020204" pitchFamily="34" charset="0"/>
                  <a:ea typeface="微软雅黑" panose="020b0503020204020204" pitchFamily="34" charset="-122"/>
                  <a:cs typeface="Arial" panose="020b0604020202020204" pitchFamily="34" charset="0"/>
                </a:rPr>
                <a:t>卒中</a:t>
              </a:r>
              <a:r>
                <a:rPr lang="zh-CN" altLang="en-US" sz="1200" b="1">
                  <a:latin typeface="Arial" panose="020b0604020202020204" pitchFamily="34" charset="0"/>
                  <a:ea typeface="微软雅黑" panose="020b0503020204020204" pitchFamily="34" charset="-122"/>
                  <a:cs typeface="Arial" panose="020b0604020202020204" pitchFamily="34" charset="0"/>
                </a:rPr>
                <a:t>患者</a:t>
              </a:r>
              <a:endParaRPr lang="en-US" altLang="zh-CN" sz="1200" b="1">
                <a:latin typeface="Arial" panose="020b0604020202020204" pitchFamily="34" charset="0"/>
                <a:ea typeface="微软雅黑" panose="020b0503020204020204" pitchFamily="34" charset="-122"/>
                <a:cs typeface="Arial" panose="020b0604020202020204" pitchFamily="34" charset="0"/>
              </a:endParaRPr>
            </a:p>
          </p:txBody>
        </p:sp>
        <p:sp>
          <p:nvSpPr>
            <p:cNvPr id="87" name="TextBox 1">
              <a:extLst>
                <a:ext uri="{FF2B5EF4-FFF2-40B4-BE49-F238E27FC236}">
                  <a16:creationId xmlns:a16="http://schemas.microsoft.com/office/drawing/2014/main" id="{C2FA3089-8B65-465B-969B-62435950F258}"/>
                </a:ext>
              </a:extLst>
            </p:cNvPr>
            <p:cNvSpPr txBox="1"/>
            <p:nvPr/>
          </p:nvSpPr>
          <p:spPr>
            <a:xfrm>
              <a:off x="1959690" y="2748001"/>
              <a:ext cx="676763" cy="285976"/>
            </a:xfrm>
            <a:prstGeom prst="rect">
              <a:avLst/>
            </a:prstGeom>
            <a:noFill/>
          </p:spPr>
          <p:txBody>
            <a:bodyPr wrap="square" lIns="0" tIns="0" rIns="0" rtlCol="0" anchor="ctr">
              <a:spAutoFit/>
            </a:bodyPr>
            <a:lstStyle/>
            <a:p>
              <a:pPr algn="ctr">
                <a:lnSpc>
                  <a:spcPts val="1800"/>
                </a:lnSpc>
              </a:pPr>
              <a:r>
                <a:rPr lang="en-US" altLang="zh-CN" sz="2000" b="1">
                  <a:solidFill>
                    <a:schemeClr val="bg1"/>
                  </a:solidFill>
                  <a:latin typeface="Arial" panose="020b0604020202020204" pitchFamily="34" charset="0"/>
                  <a:ea typeface="思源黑体 CN Heavy" panose="020b0a00000000000000" pitchFamily="34" charset="-122"/>
                  <a:cs typeface="Arial" panose="020b0604020202020204" pitchFamily="34" charset="0"/>
                </a:rPr>
                <a:t>PSCI</a:t>
              </a:r>
            </a:p>
          </p:txBody>
        </p:sp>
        <p:sp>
          <p:nvSpPr>
            <p:cNvPr id="88" name="文本框 87">
              <a:extLst>
                <a:ext uri="{FF2B5EF4-FFF2-40B4-BE49-F238E27FC236}">
                  <a16:creationId xmlns:a16="http://schemas.microsoft.com/office/drawing/2014/main" id="{0D874F2B-DD34-40FE-8147-619D4B7476A7}"/>
                </a:ext>
              </a:extLst>
            </p:cNvPr>
            <p:cNvSpPr txBox="1"/>
            <p:nvPr/>
          </p:nvSpPr>
          <p:spPr>
            <a:xfrm>
              <a:off x="1032638" y="1715442"/>
              <a:ext cx="590002" cy="369332"/>
            </a:xfrm>
            <a:prstGeom prst="rect">
              <a:avLst/>
            </a:prstGeom>
            <a:noFill/>
          </p:spPr>
          <p:txBody>
            <a:bodyPr wrap="square" rtlCol="0">
              <a:spAutoFit/>
            </a:bodyPr>
            <a:lstStyle/>
            <a:p>
              <a:pPr algn="ctr"/>
              <a:r>
                <a:rPr lang="en-US" altLang="zh-CN" b="1">
                  <a:latin typeface="Arial" panose="020b0604020202020204" pitchFamily="34" charset="0"/>
                  <a:ea typeface="思源黑体 CN Heavy" panose="020b0a00000000000000" pitchFamily="34" charset="-122"/>
                  <a:cs typeface="Arial" panose="020b0604020202020204" pitchFamily="34" charset="0"/>
                </a:rPr>
                <a:t>VCI</a:t>
              </a:r>
              <a:endParaRPr lang="zh-CN" altLang="en-US" b="1">
                <a:latin typeface="Arial" panose="020b0604020202020204" pitchFamily="34" charset="0"/>
                <a:ea typeface="思源黑体 CN Heavy" panose="020b0a00000000000000" pitchFamily="34" charset="-122"/>
                <a:cs typeface="Arial" panose="020b0604020202020204" pitchFamily="34" charset="0"/>
              </a:endParaRPr>
            </a:p>
          </p:txBody>
        </p:sp>
      </p:grpSp>
      <p:sp>
        <p:nvSpPr>
          <p:cNvPr id="89" name="文本框 88">
            <a:extLst>
              <a:ext uri="{FF2B5EF4-FFF2-40B4-BE49-F238E27FC236}">
                <a16:creationId xmlns:a16="http://schemas.microsoft.com/office/drawing/2014/main" id="{D1A3E9BC-7A04-4BB8-89BE-88529F796D80}"/>
              </a:ext>
            </a:extLst>
          </p:cNvPr>
          <p:cNvSpPr txBox="1"/>
          <p:nvPr/>
        </p:nvSpPr>
        <p:spPr>
          <a:xfrm>
            <a:off x="237397" y="4043882"/>
            <a:ext cx="4311748" cy="299184"/>
          </a:xfrm>
          <a:prstGeom prst="rect">
            <a:avLst/>
          </a:prstGeom>
          <a:noFill/>
        </p:spPr>
        <p:txBody>
          <a:bodyPr wrap="square">
            <a:spAutoFit/>
          </a:bodyPr>
          <a:lstStyle/>
          <a:p>
            <a:pPr>
              <a:lnSpc>
                <a:spcPct val="150000"/>
              </a:lnSpc>
              <a:tabLst>
                <a:tab pos="50165"/>
                <a:tab pos="456565"/>
              </a:tabLst>
            </a:pPr>
            <a:r>
              <a:rPr lang="en-US" altLang="zh-CN" sz="1000" b="1" err="1">
                <a:solidFill>
                  <a:srgbClr val="000000"/>
                </a:solidFill>
                <a:latin typeface="Arial" panose="020b0604020202020204" pitchFamily="34" charset="0"/>
                <a:ea typeface="微软雅黑" panose="020b0503020204020204" pitchFamily="34" charset="-122"/>
                <a:cs typeface="Arial" panose="020b0604020202020204" pitchFamily="34" charset="0"/>
              </a:rPr>
              <a:t>注：PSCI：卒中后认知障碍；VCI：血管性认知障碍；VaD：血管性痴呆</a:t>
            </a:r>
            <a:r>
              <a:rPr lang="zh-CN" altLang="en-US" sz="1000" b="1">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1000" b="1">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90" name="文本框 89">
            <a:extLst>
              <a:ext uri="{FF2B5EF4-FFF2-40B4-BE49-F238E27FC236}">
                <a16:creationId xmlns:a16="http://schemas.microsoft.com/office/drawing/2014/main" id="{8B60B4D1-2286-4952-B438-16C5E8504747}"/>
              </a:ext>
            </a:extLst>
          </p:cNvPr>
          <p:cNvSpPr txBox="1"/>
          <p:nvPr/>
        </p:nvSpPr>
        <p:spPr>
          <a:xfrm>
            <a:off x="257324" y="1063063"/>
            <a:ext cx="4331676" cy="307777"/>
          </a:xfrm>
          <a:prstGeom prst="rect">
            <a:avLst/>
          </a:prstGeom>
          <a:noFill/>
        </p:spPr>
        <p:txBody>
          <a:bodyPr wrap="square">
            <a:spAutoFit/>
          </a:bodyPr>
          <a:lstStyle/>
          <a:p>
            <a:pPr algn="ctr"/>
            <a:r>
              <a:rPr lang="en-US" altLang="zh-CN" sz="1400" b="1" err="1">
                <a:solidFill>
                  <a:srgbClr val="000000"/>
                </a:solidFill>
                <a:latin typeface="Arial" panose="020b0604020202020204" pitchFamily="34" charset="0"/>
                <a:ea typeface="微软雅黑" panose="020b0503020204020204" pitchFamily="34" charset="-122"/>
                <a:cs typeface="Arial" panose="020b0604020202020204" pitchFamily="34" charset="0"/>
              </a:rPr>
              <a:t>PSCI和VCI</a:t>
            </a: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等</a:t>
            </a:r>
            <a:r>
              <a:rPr lang="en-US" altLang="zh-CN" sz="1400" b="1" err="1">
                <a:solidFill>
                  <a:srgbClr val="000000"/>
                </a:solidFill>
                <a:latin typeface="Arial" panose="020b0604020202020204" pitchFamily="34" charset="0"/>
                <a:ea typeface="微软雅黑" panose="020b0503020204020204" pitchFamily="34" charset="-122"/>
                <a:cs typeface="Arial" panose="020b0604020202020204" pitchFamily="34" charset="0"/>
              </a:rPr>
              <a:t>常见</a:t>
            </a:r>
            <a:r>
              <a:rPr lang="zh-CN" altLang="en-US" sz="1400" b="1">
                <a:solidFill>
                  <a:srgbClr val="000000"/>
                </a:solidFill>
                <a:latin typeface="Arial" panose="020b0604020202020204" pitchFamily="34" charset="0"/>
                <a:ea typeface="微软雅黑" panose="020b0503020204020204" pitchFamily="34" charset="-122"/>
                <a:cs typeface="Arial" panose="020b0604020202020204" pitchFamily="34" charset="0"/>
              </a:rPr>
              <a:t>概念</a:t>
            </a:r>
            <a:r>
              <a:rPr lang="en-US" altLang="zh-CN" sz="1400" b="1" err="1">
                <a:solidFill>
                  <a:srgbClr val="000000"/>
                </a:solidFill>
                <a:latin typeface="Arial" panose="020b0604020202020204" pitchFamily="34" charset="0"/>
                <a:ea typeface="微软雅黑" panose="020b0503020204020204" pitchFamily="34" charset="-122"/>
                <a:cs typeface="Arial" panose="020b0604020202020204" pitchFamily="34" charset="0"/>
              </a:rPr>
              <a:t>的关系图</a:t>
            </a:r>
            <a:endParaRPr lang="zh-CN" altLang="en-US" sz="1400">
              <a:latin typeface="Arial" panose="020b0604020202020204" pitchFamily="34" charset="0"/>
              <a:ea typeface="微软雅黑" panose="020b0503020204020204" pitchFamily="34" charset="-122"/>
              <a:cs typeface="Arial" panose="020b0604020202020204" pitchFamily="34" charset="0"/>
            </a:endParaRPr>
          </a:p>
        </p:txBody>
      </p:sp>
      <p:grpSp>
        <p:nvGrpSpPr>
          <p:cNvPr id="91" name="组合 90">
            <a:extLst>
              <a:ext uri="{FF2B5EF4-FFF2-40B4-BE49-F238E27FC236}">
                <a16:creationId xmlns:a16="http://schemas.microsoft.com/office/drawing/2014/main" id="{3DC6C6EB-D1B4-4272-8271-06A84552B328}"/>
              </a:ext>
            </a:extLst>
          </p:cNvPr>
          <p:cNvGrpSpPr/>
          <p:nvPr/>
        </p:nvGrpSpPr>
        <p:grpSpPr>
          <a:xfrm>
            <a:off x="4857766" y="942337"/>
            <a:ext cx="3395009" cy="1990782"/>
            <a:chOff x="4756163" y="752418"/>
            <a:chExt cx="2415540" cy="2381153"/>
          </a:xfrm>
        </p:grpSpPr>
        <p:sp>
          <p:nvSpPr>
            <p:cNvPr id="92" name="Freeform 3">
              <a:extLst>
                <a:ext uri="{FF2B5EF4-FFF2-40B4-BE49-F238E27FC236}">
                  <a16:creationId xmlns:a16="http://schemas.microsoft.com/office/drawing/2014/main" id="{8371E82D-722E-4253-AEDB-322FF5EF202A}"/>
                </a:ext>
              </a:extLst>
            </p:cNvPr>
            <p:cNvSpPr/>
            <p:nvPr/>
          </p:nvSpPr>
          <p:spPr>
            <a:xfrm>
              <a:off x="4756163" y="2892018"/>
              <a:ext cx="2415540" cy="241553"/>
            </a:xfrm>
            <a:custGeom>
              <a:gdLst>
                <a:gd name="connsiteX0" fmla="*/ 0 w 2415540"/>
                <a:gd name="connsiteY0" fmla="*/ 0 h 241553"/>
                <a:gd name="connsiteX1" fmla="*/ 60452 w 2415540"/>
                <a:gd name="connsiteY1" fmla="*/ 0 h 241553"/>
                <a:gd name="connsiteX2" fmla="*/ 60452 w 2415540"/>
                <a:gd name="connsiteY2" fmla="*/ 181228 h 241553"/>
                <a:gd name="connsiteX3" fmla="*/ 2355088 w 2415540"/>
                <a:gd name="connsiteY3" fmla="*/ 181228 h 241553"/>
                <a:gd name="connsiteX4" fmla="*/ 2355088 w 2415540"/>
                <a:gd name="connsiteY4" fmla="*/ 0 h 241553"/>
                <a:gd name="connsiteX5" fmla="*/ 2415540 w 2415540"/>
                <a:gd name="connsiteY5" fmla="*/ 0 h 241553"/>
                <a:gd name="connsiteX6" fmla="*/ 2415540 w 2415540"/>
                <a:gd name="connsiteY6" fmla="*/ 181228 h 241553"/>
                <a:gd name="connsiteX7" fmla="*/ 2415540 w 2415540"/>
                <a:gd name="connsiteY7" fmla="*/ 241553 h 241553"/>
                <a:gd name="connsiteX8" fmla="*/ 2355088 w 2415540"/>
                <a:gd name="connsiteY8" fmla="*/ 241553 h 241553"/>
                <a:gd name="connsiteX9" fmla="*/ 60452 w 2415540"/>
                <a:gd name="connsiteY9" fmla="*/ 241553 h 241553"/>
                <a:gd name="connsiteX10" fmla="*/ 0 w 2415540"/>
                <a:gd name="connsiteY10" fmla="*/ 241553 h 241553"/>
                <a:gd name="connsiteX11" fmla="*/ 0 w 2415540"/>
                <a:gd name="connsiteY11" fmla="*/ 181228 h 241553"/>
                <a:gd name="connsiteX12" fmla="*/ 0 w 2415540"/>
                <a:gd name="connsiteY12" fmla="*/ 0 h 241553"/>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415540" h="241553">
                  <a:moveTo>
                    <a:pt x="0" y="0"/>
                  </a:moveTo>
                  <a:lnTo>
                    <a:pt x="60452" y="0"/>
                  </a:lnTo>
                  <a:lnTo>
                    <a:pt x="60452" y="181228"/>
                  </a:lnTo>
                  <a:lnTo>
                    <a:pt x="2355088" y="181228"/>
                  </a:lnTo>
                  <a:lnTo>
                    <a:pt x="2355088" y="0"/>
                  </a:lnTo>
                  <a:lnTo>
                    <a:pt x="2415540" y="0"/>
                  </a:lnTo>
                  <a:lnTo>
                    <a:pt x="2415540" y="181228"/>
                  </a:lnTo>
                  <a:lnTo>
                    <a:pt x="2415540" y="241553"/>
                  </a:lnTo>
                  <a:lnTo>
                    <a:pt x="2355088" y="241553"/>
                  </a:lnTo>
                  <a:lnTo>
                    <a:pt x="60452" y="241553"/>
                  </a:lnTo>
                  <a:lnTo>
                    <a:pt x="0" y="241553"/>
                  </a:lnTo>
                  <a:lnTo>
                    <a:pt x="0" y="181228"/>
                  </a:lnTo>
                  <a:lnTo>
                    <a:pt x="0" y="0"/>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Freeform 3">
              <a:extLst>
                <a:ext uri="{FF2B5EF4-FFF2-40B4-BE49-F238E27FC236}">
                  <a16:creationId xmlns:a16="http://schemas.microsoft.com/office/drawing/2014/main" id="{E4D917B2-E520-4CE9-8716-A6634C8BBD1D}"/>
                </a:ext>
              </a:extLst>
            </p:cNvPr>
            <p:cNvSpPr/>
            <p:nvPr/>
          </p:nvSpPr>
          <p:spPr>
            <a:xfrm>
              <a:off x="6769113" y="859645"/>
              <a:ext cx="402590" cy="241554"/>
            </a:xfrm>
            <a:custGeom>
              <a:gdLst>
                <a:gd name="connsiteX0" fmla="*/ 0 w 402590"/>
                <a:gd name="connsiteY0" fmla="*/ 0 h 241554"/>
                <a:gd name="connsiteX1" fmla="*/ 342138 w 402590"/>
                <a:gd name="connsiteY1" fmla="*/ 0 h 241554"/>
                <a:gd name="connsiteX2" fmla="*/ 402590 w 402590"/>
                <a:gd name="connsiteY2" fmla="*/ 0 h 241554"/>
                <a:gd name="connsiteX3" fmla="*/ 402590 w 402590"/>
                <a:gd name="connsiteY3" fmla="*/ 60325 h 241554"/>
                <a:gd name="connsiteX4" fmla="*/ 402590 w 402590"/>
                <a:gd name="connsiteY4" fmla="*/ 241554 h 241554"/>
                <a:gd name="connsiteX5" fmla="*/ 342138 w 402590"/>
                <a:gd name="connsiteY5" fmla="*/ 241554 h 241554"/>
                <a:gd name="connsiteX6" fmla="*/ 342138 w 402590"/>
                <a:gd name="connsiteY6" fmla="*/ 60325 h 241554"/>
                <a:gd name="connsiteX7" fmla="*/ 0 w 402590"/>
                <a:gd name="connsiteY7" fmla="*/ 60325 h 241554"/>
                <a:gd name="connsiteX8" fmla="*/ 0 w 402590"/>
                <a:gd name="connsiteY8" fmla="*/ 0 h 24155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02590" h="241554">
                  <a:moveTo>
                    <a:pt x="0" y="0"/>
                  </a:moveTo>
                  <a:lnTo>
                    <a:pt x="342138" y="0"/>
                  </a:lnTo>
                  <a:lnTo>
                    <a:pt x="402590" y="0"/>
                  </a:lnTo>
                  <a:lnTo>
                    <a:pt x="402590" y="60325"/>
                  </a:lnTo>
                  <a:lnTo>
                    <a:pt x="402590" y="241554"/>
                  </a:lnTo>
                  <a:lnTo>
                    <a:pt x="342138" y="241554"/>
                  </a:lnTo>
                  <a:lnTo>
                    <a:pt x="342138" y="60325"/>
                  </a:lnTo>
                  <a:lnTo>
                    <a:pt x="0" y="60325"/>
                  </a:lnTo>
                  <a:lnTo>
                    <a:pt x="0" y="0"/>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Freeform 3">
              <a:extLst>
                <a:ext uri="{FF2B5EF4-FFF2-40B4-BE49-F238E27FC236}">
                  <a16:creationId xmlns:a16="http://schemas.microsoft.com/office/drawing/2014/main" id="{75B537BA-CC03-4596-8CFB-774FB0E282AF}"/>
                </a:ext>
              </a:extLst>
            </p:cNvPr>
            <p:cNvSpPr/>
            <p:nvPr/>
          </p:nvSpPr>
          <p:spPr>
            <a:xfrm>
              <a:off x="4756163" y="859645"/>
              <a:ext cx="402590" cy="241554"/>
            </a:xfrm>
            <a:custGeom>
              <a:gdLst>
                <a:gd name="connsiteX0" fmla="*/ 0 w 402590"/>
                <a:gd name="connsiteY0" fmla="*/ 0 h 241554"/>
                <a:gd name="connsiteX1" fmla="*/ 60452 w 402590"/>
                <a:gd name="connsiteY1" fmla="*/ 0 h 241554"/>
                <a:gd name="connsiteX2" fmla="*/ 402589 w 402590"/>
                <a:gd name="connsiteY2" fmla="*/ 0 h 241554"/>
                <a:gd name="connsiteX3" fmla="*/ 402589 w 402590"/>
                <a:gd name="connsiteY3" fmla="*/ 60325 h 241554"/>
                <a:gd name="connsiteX4" fmla="*/ 60452 w 402590"/>
                <a:gd name="connsiteY4" fmla="*/ 60325 h 241554"/>
                <a:gd name="connsiteX5" fmla="*/ 60452 w 402590"/>
                <a:gd name="connsiteY5" fmla="*/ 241554 h 241554"/>
                <a:gd name="connsiteX6" fmla="*/ 0 w 402590"/>
                <a:gd name="connsiteY6" fmla="*/ 241554 h 241554"/>
                <a:gd name="connsiteX7" fmla="*/ 0 w 402590"/>
                <a:gd name="connsiteY7" fmla="*/ 60325 h 241554"/>
                <a:gd name="connsiteX8" fmla="*/ 0 w 402590"/>
                <a:gd name="connsiteY8" fmla="*/ 0 h 24155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02590" h="241554">
                  <a:moveTo>
                    <a:pt x="0" y="0"/>
                  </a:moveTo>
                  <a:lnTo>
                    <a:pt x="60452" y="0"/>
                  </a:lnTo>
                  <a:lnTo>
                    <a:pt x="402589" y="0"/>
                  </a:lnTo>
                  <a:lnTo>
                    <a:pt x="402589" y="60325"/>
                  </a:lnTo>
                  <a:lnTo>
                    <a:pt x="60452" y="60325"/>
                  </a:lnTo>
                  <a:lnTo>
                    <a:pt x="60452" y="241554"/>
                  </a:lnTo>
                  <a:lnTo>
                    <a:pt x="0" y="241554"/>
                  </a:lnTo>
                  <a:lnTo>
                    <a:pt x="0" y="60325"/>
                  </a:lnTo>
                  <a:lnTo>
                    <a:pt x="0" y="0"/>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TextBox 1">
              <a:extLst>
                <a:ext uri="{FF2B5EF4-FFF2-40B4-BE49-F238E27FC236}">
                  <a16:creationId xmlns:a16="http://schemas.microsoft.com/office/drawing/2014/main" id="{8D1DC792-06A8-4924-8E72-E9E7E62C35D0}"/>
                </a:ext>
              </a:extLst>
            </p:cNvPr>
            <p:cNvSpPr txBox="1"/>
            <p:nvPr/>
          </p:nvSpPr>
          <p:spPr>
            <a:xfrm>
              <a:off x="4994033" y="752418"/>
              <a:ext cx="1943895" cy="378251"/>
            </a:xfrm>
            <a:prstGeom prst="rect">
              <a:avLst/>
            </a:prstGeom>
            <a:noFill/>
          </p:spPr>
          <p:txBody>
            <a:bodyPr wrap="square" lIns="0" tIns="0" rIns="0" rtlCol="0">
              <a:spAutoFit/>
            </a:bodyPr>
            <a:lstStyle/>
            <a:p>
              <a:pPr algn="ctr">
                <a:lnSpc>
                  <a:spcPts val="2300"/>
                </a:lnSpc>
                <a:tabLst>
                  <a:tab pos="292100"/>
                </a:tabLst>
              </a:pPr>
              <a:r>
                <a:rPr lang="en-US" altLang="zh-CN" sz="1600" b="1" err="1">
                  <a:solidFill>
                    <a:srgbClr val="4F9FB5"/>
                  </a:solidFill>
                  <a:latin typeface="Arial" panose="020b0604020202020204" pitchFamily="34" charset="0"/>
                  <a:ea typeface="微软雅黑" panose="020b0503020204020204" pitchFamily="34" charset="-122"/>
                  <a:cs typeface="Arial" panose="020b0604020202020204" pitchFamily="34" charset="0"/>
                </a:rPr>
                <a:t>血管性认知障碍</a:t>
              </a:r>
              <a:endParaRPr lang="en-US" altLang="zh-CN" sz="1600" b="1">
                <a:solidFill>
                  <a:srgbClr val="4F9FB5"/>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TextBox 1">
              <a:extLst>
                <a:ext uri="{FF2B5EF4-FFF2-40B4-BE49-F238E27FC236}">
                  <a16:creationId xmlns:a16="http://schemas.microsoft.com/office/drawing/2014/main" id="{6F18092C-762A-4D8E-BF0E-476A1DBB2CD0}"/>
                </a:ext>
              </a:extLst>
            </p:cNvPr>
            <p:cNvSpPr txBox="1"/>
            <p:nvPr/>
          </p:nvSpPr>
          <p:spPr>
            <a:xfrm>
              <a:off x="4838636" y="1107121"/>
              <a:ext cx="2261491" cy="1866563"/>
            </a:xfrm>
            <a:prstGeom prst="rect">
              <a:avLst/>
            </a:prstGeom>
            <a:noFill/>
          </p:spPr>
          <p:txBody>
            <a:bodyPr wrap="square" lIns="0" tIns="0" rIns="0" rtlCol="0" anchor="ctr" anchorCtr="0">
              <a:spAutoFit/>
            </a:bodyPr>
            <a:lstStyle/>
            <a:p>
              <a:pPr algn="just">
                <a:lnSpc>
                  <a:spcPts val="2000"/>
                </a:lnSpc>
                <a:tabLst>
                  <a:tab pos="292100"/>
                </a:tabLst>
              </a:pPr>
              <a:r>
                <a:rPr lang="en-US" altLang="zh-CN" sz="1300">
                  <a:solidFill>
                    <a:srgbClr val="000000"/>
                  </a:solidFill>
                  <a:latin typeface="Arial" panose="020b0604020202020204" pitchFamily="34" charset="0"/>
                  <a:ea typeface="微软雅黑" panose="020b0503020204020204" pitchFamily="34" charset="-122"/>
                  <a:cs typeface="Arial" panose="020b0604020202020204" pitchFamily="34" charset="0"/>
                </a:rPr>
                <a:t>VCI</a:t>
              </a:r>
              <a:r>
                <a:rPr lang="zh-CN" altLang="en-US" sz="1300">
                  <a:solidFill>
                    <a:srgbClr val="000000"/>
                  </a:solidFill>
                  <a:latin typeface="Arial" panose="020b0604020202020204" pitchFamily="34" charset="0"/>
                  <a:ea typeface="微软雅黑" panose="020b0503020204020204" pitchFamily="34" charset="-122"/>
                  <a:cs typeface="Arial" panose="020b0604020202020204" pitchFamily="34" charset="0"/>
                </a:rPr>
                <a:t>作为一个广泛的概念涵盖了所有可能由血管因素导致的认知损害，强调了血管因素作为一种可预防和可治疗的病因在认知障碍发生中的重要作用。</a:t>
              </a:r>
              <a:r>
                <a:rPr lang="en-US" altLang="zh-CN" sz="1300" b="1">
                  <a:solidFill>
                    <a:srgbClr val="000000"/>
                  </a:solidFill>
                  <a:latin typeface="Arial" panose="020b0604020202020204" pitchFamily="34" charset="0"/>
                  <a:ea typeface="微软雅黑" panose="020b0503020204020204" pitchFamily="34" charset="-122"/>
                  <a:cs typeface="Arial" panose="020b0604020202020204" pitchFamily="34" charset="0"/>
                </a:rPr>
                <a:t>VCI</a:t>
              </a:r>
              <a:r>
                <a:rPr lang="zh-CN" altLang="en-US" sz="1300" b="1">
                  <a:solidFill>
                    <a:srgbClr val="000000"/>
                  </a:solidFill>
                  <a:latin typeface="Arial" panose="020b0604020202020204" pitchFamily="34" charset="0"/>
                  <a:ea typeface="微软雅黑" panose="020b0503020204020204" pitchFamily="34" charset="-122"/>
                  <a:cs typeface="Arial" panose="020b0604020202020204" pitchFamily="34" charset="0"/>
                </a:rPr>
                <a:t>诊断标准中要求有明确的脑血管病相关临床或影像证据，但不一定要求有卒中病史。</a:t>
              </a:r>
            </a:p>
          </p:txBody>
        </p:sp>
      </p:grpSp>
      <p:grpSp>
        <p:nvGrpSpPr>
          <p:cNvPr id="97" name="组合 96">
            <a:extLst>
              <a:ext uri="{FF2B5EF4-FFF2-40B4-BE49-F238E27FC236}">
                <a16:creationId xmlns:a16="http://schemas.microsoft.com/office/drawing/2014/main" id="{D42FA389-4D77-443C-BE37-08632D6E395D}"/>
              </a:ext>
            </a:extLst>
          </p:cNvPr>
          <p:cNvGrpSpPr/>
          <p:nvPr/>
        </p:nvGrpSpPr>
        <p:grpSpPr>
          <a:xfrm>
            <a:off x="5668558" y="3356702"/>
            <a:ext cx="3224102" cy="1233118"/>
            <a:chOff x="4756163" y="752418"/>
            <a:chExt cx="2415540" cy="1298876"/>
          </a:xfrm>
        </p:grpSpPr>
        <p:sp>
          <p:nvSpPr>
            <p:cNvPr id="98" name="Freeform 3">
              <a:extLst>
                <a:ext uri="{FF2B5EF4-FFF2-40B4-BE49-F238E27FC236}">
                  <a16:creationId xmlns:a16="http://schemas.microsoft.com/office/drawing/2014/main" id="{1B04F9F4-97E1-4172-A801-19C945F933C9}"/>
                </a:ext>
              </a:extLst>
            </p:cNvPr>
            <p:cNvSpPr/>
            <p:nvPr/>
          </p:nvSpPr>
          <p:spPr>
            <a:xfrm>
              <a:off x="4756163" y="1809741"/>
              <a:ext cx="2415540" cy="241553"/>
            </a:xfrm>
            <a:custGeom>
              <a:gdLst>
                <a:gd name="connsiteX0" fmla="*/ 0 w 2415540"/>
                <a:gd name="connsiteY0" fmla="*/ 0 h 241553"/>
                <a:gd name="connsiteX1" fmla="*/ 60452 w 2415540"/>
                <a:gd name="connsiteY1" fmla="*/ 0 h 241553"/>
                <a:gd name="connsiteX2" fmla="*/ 60452 w 2415540"/>
                <a:gd name="connsiteY2" fmla="*/ 181228 h 241553"/>
                <a:gd name="connsiteX3" fmla="*/ 2355088 w 2415540"/>
                <a:gd name="connsiteY3" fmla="*/ 181228 h 241553"/>
                <a:gd name="connsiteX4" fmla="*/ 2355088 w 2415540"/>
                <a:gd name="connsiteY4" fmla="*/ 0 h 241553"/>
                <a:gd name="connsiteX5" fmla="*/ 2415540 w 2415540"/>
                <a:gd name="connsiteY5" fmla="*/ 0 h 241553"/>
                <a:gd name="connsiteX6" fmla="*/ 2415540 w 2415540"/>
                <a:gd name="connsiteY6" fmla="*/ 181228 h 241553"/>
                <a:gd name="connsiteX7" fmla="*/ 2415540 w 2415540"/>
                <a:gd name="connsiteY7" fmla="*/ 241553 h 241553"/>
                <a:gd name="connsiteX8" fmla="*/ 2355088 w 2415540"/>
                <a:gd name="connsiteY8" fmla="*/ 241553 h 241553"/>
                <a:gd name="connsiteX9" fmla="*/ 60452 w 2415540"/>
                <a:gd name="connsiteY9" fmla="*/ 241553 h 241553"/>
                <a:gd name="connsiteX10" fmla="*/ 0 w 2415540"/>
                <a:gd name="connsiteY10" fmla="*/ 241553 h 241553"/>
                <a:gd name="connsiteX11" fmla="*/ 0 w 2415540"/>
                <a:gd name="connsiteY11" fmla="*/ 181228 h 241553"/>
                <a:gd name="connsiteX12" fmla="*/ 0 w 2415540"/>
                <a:gd name="connsiteY12" fmla="*/ 0 h 241553"/>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415540" h="241553">
                  <a:moveTo>
                    <a:pt x="0" y="0"/>
                  </a:moveTo>
                  <a:lnTo>
                    <a:pt x="60452" y="0"/>
                  </a:lnTo>
                  <a:lnTo>
                    <a:pt x="60452" y="181228"/>
                  </a:lnTo>
                  <a:lnTo>
                    <a:pt x="2355088" y="181228"/>
                  </a:lnTo>
                  <a:lnTo>
                    <a:pt x="2355088" y="0"/>
                  </a:lnTo>
                  <a:lnTo>
                    <a:pt x="2415540" y="0"/>
                  </a:lnTo>
                  <a:lnTo>
                    <a:pt x="2415540" y="181228"/>
                  </a:lnTo>
                  <a:lnTo>
                    <a:pt x="2415540" y="241553"/>
                  </a:lnTo>
                  <a:lnTo>
                    <a:pt x="2355088" y="241553"/>
                  </a:lnTo>
                  <a:lnTo>
                    <a:pt x="60452" y="241553"/>
                  </a:lnTo>
                  <a:lnTo>
                    <a:pt x="0" y="241553"/>
                  </a:lnTo>
                  <a:lnTo>
                    <a:pt x="0" y="181228"/>
                  </a:lnTo>
                  <a:lnTo>
                    <a:pt x="0" y="0"/>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Freeform 3">
              <a:extLst>
                <a:ext uri="{FF2B5EF4-FFF2-40B4-BE49-F238E27FC236}">
                  <a16:creationId xmlns:a16="http://schemas.microsoft.com/office/drawing/2014/main" id="{2EBB0A9D-7EEC-4A27-8B94-22BF57725B1D}"/>
                </a:ext>
              </a:extLst>
            </p:cNvPr>
            <p:cNvSpPr/>
            <p:nvPr/>
          </p:nvSpPr>
          <p:spPr>
            <a:xfrm>
              <a:off x="6769113" y="859645"/>
              <a:ext cx="402590" cy="241554"/>
            </a:xfrm>
            <a:custGeom>
              <a:gdLst>
                <a:gd name="connsiteX0" fmla="*/ 0 w 402590"/>
                <a:gd name="connsiteY0" fmla="*/ 0 h 241554"/>
                <a:gd name="connsiteX1" fmla="*/ 342138 w 402590"/>
                <a:gd name="connsiteY1" fmla="*/ 0 h 241554"/>
                <a:gd name="connsiteX2" fmla="*/ 402590 w 402590"/>
                <a:gd name="connsiteY2" fmla="*/ 0 h 241554"/>
                <a:gd name="connsiteX3" fmla="*/ 402590 w 402590"/>
                <a:gd name="connsiteY3" fmla="*/ 60325 h 241554"/>
                <a:gd name="connsiteX4" fmla="*/ 402590 w 402590"/>
                <a:gd name="connsiteY4" fmla="*/ 241554 h 241554"/>
                <a:gd name="connsiteX5" fmla="*/ 342138 w 402590"/>
                <a:gd name="connsiteY5" fmla="*/ 241554 h 241554"/>
                <a:gd name="connsiteX6" fmla="*/ 342138 w 402590"/>
                <a:gd name="connsiteY6" fmla="*/ 60325 h 241554"/>
                <a:gd name="connsiteX7" fmla="*/ 0 w 402590"/>
                <a:gd name="connsiteY7" fmla="*/ 60325 h 241554"/>
                <a:gd name="connsiteX8" fmla="*/ 0 w 402590"/>
                <a:gd name="connsiteY8" fmla="*/ 0 h 24155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02590" h="241554">
                  <a:moveTo>
                    <a:pt x="0" y="0"/>
                  </a:moveTo>
                  <a:lnTo>
                    <a:pt x="342138" y="0"/>
                  </a:lnTo>
                  <a:lnTo>
                    <a:pt x="402590" y="0"/>
                  </a:lnTo>
                  <a:lnTo>
                    <a:pt x="402590" y="60325"/>
                  </a:lnTo>
                  <a:lnTo>
                    <a:pt x="402590" y="241554"/>
                  </a:lnTo>
                  <a:lnTo>
                    <a:pt x="342138" y="241554"/>
                  </a:lnTo>
                  <a:lnTo>
                    <a:pt x="342138" y="60325"/>
                  </a:lnTo>
                  <a:lnTo>
                    <a:pt x="0" y="60325"/>
                  </a:lnTo>
                  <a:lnTo>
                    <a:pt x="0" y="0"/>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Freeform 3">
              <a:extLst>
                <a:ext uri="{FF2B5EF4-FFF2-40B4-BE49-F238E27FC236}">
                  <a16:creationId xmlns:a16="http://schemas.microsoft.com/office/drawing/2014/main" id="{7F7B2B61-7B6C-4F19-A93A-6B8402728362}"/>
                </a:ext>
              </a:extLst>
            </p:cNvPr>
            <p:cNvSpPr/>
            <p:nvPr/>
          </p:nvSpPr>
          <p:spPr>
            <a:xfrm>
              <a:off x="4756163" y="859645"/>
              <a:ext cx="402590" cy="241554"/>
            </a:xfrm>
            <a:custGeom>
              <a:gdLst>
                <a:gd name="connsiteX0" fmla="*/ 0 w 402590"/>
                <a:gd name="connsiteY0" fmla="*/ 0 h 241554"/>
                <a:gd name="connsiteX1" fmla="*/ 60452 w 402590"/>
                <a:gd name="connsiteY1" fmla="*/ 0 h 241554"/>
                <a:gd name="connsiteX2" fmla="*/ 402589 w 402590"/>
                <a:gd name="connsiteY2" fmla="*/ 0 h 241554"/>
                <a:gd name="connsiteX3" fmla="*/ 402589 w 402590"/>
                <a:gd name="connsiteY3" fmla="*/ 60325 h 241554"/>
                <a:gd name="connsiteX4" fmla="*/ 60452 w 402590"/>
                <a:gd name="connsiteY4" fmla="*/ 60325 h 241554"/>
                <a:gd name="connsiteX5" fmla="*/ 60452 w 402590"/>
                <a:gd name="connsiteY5" fmla="*/ 241554 h 241554"/>
                <a:gd name="connsiteX6" fmla="*/ 0 w 402590"/>
                <a:gd name="connsiteY6" fmla="*/ 241554 h 241554"/>
                <a:gd name="connsiteX7" fmla="*/ 0 w 402590"/>
                <a:gd name="connsiteY7" fmla="*/ 60325 h 241554"/>
                <a:gd name="connsiteX8" fmla="*/ 0 w 402590"/>
                <a:gd name="connsiteY8" fmla="*/ 0 h 241554"/>
              </a:gd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02590" h="241554">
                  <a:moveTo>
                    <a:pt x="0" y="0"/>
                  </a:moveTo>
                  <a:lnTo>
                    <a:pt x="60452" y="0"/>
                  </a:lnTo>
                  <a:lnTo>
                    <a:pt x="402589" y="0"/>
                  </a:lnTo>
                  <a:lnTo>
                    <a:pt x="402589" y="60325"/>
                  </a:lnTo>
                  <a:lnTo>
                    <a:pt x="60452" y="60325"/>
                  </a:lnTo>
                  <a:lnTo>
                    <a:pt x="60452" y="241554"/>
                  </a:lnTo>
                  <a:lnTo>
                    <a:pt x="0" y="241554"/>
                  </a:lnTo>
                  <a:lnTo>
                    <a:pt x="0" y="60325"/>
                  </a:lnTo>
                  <a:lnTo>
                    <a:pt x="0" y="0"/>
                  </a:lnTo>
                </a:path>
              </a:pathLst>
            </a:custGeom>
            <a:solidFill>
              <a:srgbClr val="4F9FB5"/>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TextBox 1">
              <a:extLst>
                <a:ext uri="{FF2B5EF4-FFF2-40B4-BE49-F238E27FC236}">
                  <a16:creationId xmlns:a16="http://schemas.microsoft.com/office/drawing/2014/main" id="{16ED26AF-72AE-41F9-8A0D-49CCE811F81C}"/>
                </a:ext>
              </a:extLst>
            </p:cNvPr>
            <p:cNvSpPr txBox="1"/>
            <p:nvPr/>
          </p:nvSpPr>
          <p:spPr>
            <a:xfrm>
              <a:off x="4994033" y="752418"/>
              <a:ext cx="1943895" cy="333104"/>
            </a:xfrm>
            <a:prstGeom prst="rect">
              <a:avLst/>
            </a:prstGeom>
            <a:noFill/>
          </p:spPr>
          <p:txBody>
            <a:bodyPr wrap="square" lIns="0" tIns="0" rIns="0" rtlCol="0">
              <a:spAutoFit/>
            </a:bodyPr>
            <a:lstStyle/>
            <a:p>
              <a:pPr algn="ctr">
                <a:lnSpc>
                  <a:spcPts val="2300"/>
                </a:lnSpc>
                <a:tabLst>
                  <a:tab pos="292100"/>
                </a:tabLst>
              </a:pPr>
              <a:r>
                <a:rPr lang="zh-CN" altLang="en-US" sz="1600" b="1">
                  <a:solidFill>
                    <a:srgbClr val="4F9FB5"/>
                  </a:solidFill>
                  <a:latin typeface="微软雅黑" panose="020b0503020204020204" pitchFamily="34" charset="-122"/>
                  <a:ea typeface="微软雅黑" panose="020b0503020204020204" pitchFamily="34" charset="-122"/>
                  <a:cs typeface="微软雅黑" panose="020b0503020204020204" pitchFamily="18" charset="-122"/>
                </a:rPr>
                <a:t>卒中后</a:t>
              </a:r>
              <a:r>
                <a:rPr lang="en-US" altLang="zh-CN" sz="1600" b="1" err="1">
                  <a:solidFill>
                    <a:srgbClr val="4F9FB5"/>
                  </a:solidFill>
                  <a:latin typeface="微软雅黑" panose="020b0503020204020204" pitchFamily="34" charset="-122"/>
                  <a:ea typeface="微软雅黑" panose="020b0503020204020204" pitchFamily="34" charset="-122"/>
                  <a:cs typeface="微软雅黑" panose="020b0503020204020204" pitchFamily="18" charset="-122"/>
                </a:rPr>
                <a:t>认知障碍</a:t>
              </a:r>
              <a:endParaRPr lang="en-US" altLang="zh-CN" sz="1600" b="1">
                <a:solidFill>
                  <a:srgbClr val="4F9FB5"/>
                </a:solidFill>
                <a:latin typeface="微软雅黑" panose="020b0503020204020204" pitchFamily="34" charset="-122"/>
                <a:ea typeface="微软雅黑" panose="020b0503020204020204" pitchFamily="34" charset="-122"/>
                <a:cs typeface="微软雅黑" panose="020b0503020204020204" pitchFamily="18" charset="-122"/>
              </a:endParaRPr>
            </a:p>
          </p:txBody>
        </p:sp>
        <p:sp>
          <p:nvSpPr>
            <p:cNvPr id="102" name="TextBox 1">
              <a:extLst>
                <a:ext uri="{FF2B5EF4-FFF2-40B4-BE49-F238E27FC236}">
                  <a16:creationId xmlns:a16="http://schemas.microsoft.com/office/drawing/2014/main" id="{9B1B432B-019A-4E3D-8BAF-6AFA5641A554}"/>
                </a:ext>
              </a:extLst>
            </p:cNvPr>
            <p:cNvSpPr txBox="1"/>
            <p:nvPr/>
          </p:nvSpPr>
          <p:spPr>
            <a:xfrm>
              <a:off x="4842681" y="1000255"/>
              <a:ext cx="2248522" cy="964124"/>
            </a:xfrm>
            <a:prstGeom prst="rect">
              <a:avLst/>
            </a:prstGeom>
            <a:noFill/>
          </p:spPr>
          <p:txBody>
            <a:bodyPr wrap="square" lIns="0" tIns="0" rIns="0" rtlCol="0" anchor="ctr" anchorCtr="0">
              <a:spAutoFit/>
            </a:bodyPr>
            <a:lstStyle/>
            <a:p>
              <a:pPr algn="just">
                <a:lnSpc>
                  <a:spcPct val="150000"/>
                </a:lnSpc>
                <a:tabLst>
                  <a:tab pos="292100"/>
                </a:tabLst>
              </a:pPr>
              <a:r>
                <a:rPr lang="en-US" altLang="zh-CN" sz="1300">
                  <a:solidFill>
                    <a:srgbClr val="000000"/>
                  </a:solidFill>
                  <a:latin typeface="Arial" panose="020b0604020202020204" pitchFamily="34" charset="0"/>
                  <a:ea typeface="微软雅黑" panose="020b0503020204020204" pitchFamily="34" charset="-122"/>
                  <a:cs typeface="Arial" panose="020b0604020202020204" pitchFamily="34" charset="0"/>
                </a:rPr>
                <a:t>PSCI</a:t>
              </a:r>
              <a:r>
                <a:rPr lang="zh-CN" altLang="en-US" sz="1300">
                  <a:solidFill>
                    <a:srgbClr val="000000"/>
                  </a:solidFill>
                  <a:latin typeface="Arial" panose="020b0604020202020204" pitchFamily="34" charset="0"/>
                  <a:ea typeface="微软雅黑" panose="020b0503020204020204" pitchFamily="34" charset="-122"/>
                  <a:cs typeface="Arial" panose="020b0604020202020204" pitchFamily="34" charset="0"/>
                </a:rPr>
                <a:t>作为</a:t>
              </a:r>
              <a:r>
                <a:rPr lang="en-US" altLang="zh-CN" sz="1300">
                  <a:solidFill>
                    <a:srgbClr val="000000"/>
                  </a:solidFill>
                  <a:latin typeface="Arial" panose="020b0604020202020204" pitchFamily="34" charset="0"/>
                  <a:ea typeface="微软雅黑" panose="020b0503020204020204" pitchFamily="34" charset="-122"/>
                  <a:cs typeface="Arial" panose="020b0604020202020204" pitchFamily="34" charset="0"/>
                </a:rPr>
                <a:t>VCI</a:t>
              </a:r>
              <a:r>
                <a:rPr lang="zh-CN" altLang="en-US" sz="1300">
                  <a:solidFill>
                    <a:srgbClr val="000000"/>
                  </a:solidFill>
                  <a:latin typeface="Arial" panose="020b0604020202020204" pitchFamily="34" charset="0"/>
                  <a:ea typeface="微软雅黑" panose="020b0503020204020204" pitchFamily="34" charset="-122"/>
                  <a:cs typeface="Arial" panose="020b0604020202020204" pitchFamily="34" charset="0"/>
                </a:rPr>
                <a:t>的一种亚型，强调的是卒中事件触发认知功能障碍，早期即可发生，并可被早期识别、管理和干预。 </a:t>
              </a:r>
            </a:p>
          </p:txBody>
        </p:sp>
      </p:grpSp>
      <p:sp>
        <p:nvSpPr>
          <p:cNvPr id="27" name="TextBox 1">
            <a:extLst>
              <a:ext uri="{FF2B5EF4-FFF2-40B4-BE49-F238E27FC236}">
                <a16:creationId xmlns:a16="http://schemas.microsoft.com/office/drawing/2014/main" id="{C1C86DEC-CCEA-4FE6-BD8A-96D8546FB510}"/>
              </a:ext>
            </a:extLst>
          </p:cNvPr>
          <p:cNvSpPr txBox="1"/>
          <p:nvPr/>
        </p:nvSpPr>
        <p:spPr>
          <a:xfrm>
            <a:off x="6214912" y="4729653"/>
            <a:ext cx="2686633" cy="409023"/>
          </a:xfrm>
          <a:prstGeom prst="rect">
            <a:avLst/>
          </a:prstGeom>
          <a:noFill/>
        </p:spPr>
        <p:txBody>
          <a:bodyPr wrap="none" lIns="0" tIns="0" rIns="0" rtlCol="0">
            <a:spAutoFit/>
          </a:bodyPr>
          <a:lstStyle/>
          <a:p>
            <a:pPr algn="r">
              <a:lnSpc>
                <a:spcPts val="1500"/>
              </a:lnSpc>
            </a:pP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[1]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中国卒中学会</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 </a:t>
            </a:r>
            <a:r>
              <a:rPr lang="zh-CN" altLang="en-US" sz="900">
                <a:solidFill>
                  <a:srgbClr val="000000"/>
                </a:solidFill>
                <a:latin typeface="Arial" panose="020b0604020202020204" pitchFamily="34" charset="0"/>
                <a:ea typeface="微软雅黑" panose="020b0503020204020204" pitchFamily="34" charset="-122"/>
                <a:cs typeface="Arial" panose="020b0604020202020204" pitchFamily="34" charset="0"/>
              </a:rPr>
              <a:t>中国卒中杂志</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.2021,16(4):376-389.</a:t>
            </a:r>
          </a:p>
          <a:p>
            <a:pPr algn="r">
              <a:lnSpc>
                <a:spcPts val="1500"/>
              </a:lnSpc>
            </a:pP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 </a:t>
            </a:r>
            <a:r>
              <a:rPr lang="en-US" altLang="zh-CN" sz="900" err="1">
                <a:solidFill>
                  <a:srgbClr val="000000"/>
                </a:solidFill>
                <a:latin typeface="Arial" panose="020b0604020202020204" pitchFamily="34" charset="0"/>
                <a:cs typeface="Arial" panose="020b0604020202020204" pitchFamily="34" charset="0"/>
              </a:rPr>
              <a:t>Mijajlović</a:t>
            </a:r>
            <a:r>
              <a:rPr lang="en-US" altLang="zh-CN" sz="900">
                <a:latin typeface="Arial" panose="020b0604020202020204" pitchFamily="34" charset="0"/>
                <a:cs typeface="Arial" panose="020b0604020202020204" pitchFamily="34" charset="0"/>
              </a:rPr>
              <a:t> </a:t>
            </a:r>
            <a:r>
              <a:rPr lang="en-US" altLang="zh-CN" sz="900" err="1">
                <a:solidFill>
                  <a:srgbClr val="000000"/>
                </a:solidFill>
                <a:latin typeface="Arial" panose="020b0604020202020204" pitchFamily="34" charset="0"/>
                <a:cs typeface="Arial" panose="020b0604020202020204" pitchFamily="34" charset="0"/>
              </a:rPr>
              <a:t>MD,et</a:t>
            </a:r>
            <a:r>
              <a:rPr lang="en-US" altLang="zh-CN" sz="900">
                <a:latin typeface="Arial" panose="020b0604020202020204" pitchFamily="34" charset="0"/>
                <a:cs typeface="Arial" panose="020b0604020202020204" pitchFamily="34" charset="0"/>
              </a:rPr>
              <a:t> </a:t>
            </a:r>
            <a:r>
              <a:rPr lang="en-US" altLang="zh-CN" sz="900">
                <a:solidFill>
                  <a:srgbClr val="000000"/>
                </a:solidFill>
                <a:latin typeface="Arial" panose="020b0604020202020204" pitchFamily="34" charset="0"/>
                <a:cs typeface="Arial" panose="020b0604020202020204" pitchFamily="34" charset="0"/>
              </a:rPr>
              <a:t>al. </a:t>
            </a:r>
            <a:r>
              <a:rPr lang="en-US" altLang="zh-CN" sz="900" i="1">
                <a:solidFill>
                  <a:srgbClr val="000000"/>
                </a:solidFill>
                <a:latin typeface="Arial" panose="020b0604020202020204" pitchFamily="34" charset="0"/>
                <a:cs typeface="Arial" panose="020b0604020202020204" pitchFamily="34" charset="0"/>
              </a:rPr>
              <a:t>BMC</a:t>
            </a:r>
            <a:r>
              <a:rPr lang="en-US" altLang="zh-CN" sz="900" i="1">
                <a:latin typeface="Arial" panose="020b0604020202020204" pitchFamily="34" charset="0"/>
                <a:cs typeface="Arial" panose="020b0604020202020204" pitchFamily="34" charset="0"/>
              </a:rPr>
              <a:t> </a:t>
            </a:r>
            <a:r>
              <a:rPr lang="en-US" altLang="zh-CN" sz="900" i="1">
                <a:solidFill>
                  <a:srgbClr val="000000"/>
                </a:solidFill>
                <a:latin typeface="Arial" panose="020b0604020202020204" pitchFamily="34" charset="0"/>
                <a:cs typeface="Arial" panose="020b0604020202020204" pitchFamily="34" charset="0"/>
              </a:rPr>
              <a:t>Med</a:t>
            </a:r>
            <a:r>
              <a:rPr lang="en-US" altLang="zh-CN" sz="900">
                <a:solidFill>
                  <a:srgbClr val="000000"/>
                </a:solidFill>
                <a:latin typeface="Arial" panose="020b0604020202020204" pitchFamily="34" charset="0"/>
                <a:cs typeface="Arial" panose="020b0604020202020204" pitchFamily="34" charset="0"/>
              </a:rPr>
              <a:t>.</a:t>
            </a:r>
            <a:r>
              <a:rPr lang="en-US" altLang="zh-CN" sz="900">
                <a:latin typeface="Arial" panose="020b0604020202020204" pitchFamily="34" charset="0"/>
                <a:cs typeface="Arial" panose="020b0604020202020204" pitchFamily="34" charset="0"/>
              </a:rPr>
              <a:t> </a:t>
            </a:r>
            <a:r>
              <a:rPr lang="en-US" altLang="zh-CN" sz="900">
                <a:solidFill>
                  <a:srgbClr val="000000"/>
                </a:solidFill>
                <a:latin typeface="Arial" panose="020b0604020202020204" pitchFamily="34" charset="0"/>
                <a:cs typeface="Arial" panose="020b0604020202020204" pitchFamily="34" charset="0"/>
              </a:rPr>
              <a:t>2017, 15(1):11.</a:t>
            </a:r>
          </a:p>
        </p:txBody>
      </p:sp>
      <p:pic>
        <p:nvPicPr>
          <p:cNvPr id="103" name="New picture"/>
          <p:cNvPicPr>
            <a:picLocks noGrp="1" noSelect="1" noResize="1"/>
          </p:cNvPicPr>
          <p:nvPr/>
        </p:nvPicPr>
        <p:blipFill>
          <a:blip r:embed="rId3"/>
          <a:stretch>
            <a:fillRect/>
          </a:stretch>
        </p:blipFill>
        <p:spPr>
          <a:xfrm>
            <a:off x="3879850" y="4978400"/>
            <a:ext cx="1384300" cy="165100"/>
          </a:xfrm>
          <a:prstGeom prst="rect">
            <a:avLst/>
          </a:prstGeom>
        </p:spPr>
      </p:pic>
    </p:spTree>
  </p:cSld>
  <p:clrMapOvr>
    <a:masterClrMapping/>
  </p:clrMapOvr>
  <mc:AlternateContent>
    <mc:Choice xmlns:p14="http://schemas.microsoft.com/office/powerpoint/2010/main" Requires="p14">
      <p:transition spd="slow" p14:dur="1500">
        <p:fade/>
      </p:transition>
    </mc:Choice>
    <mc:Fallback>
      <p:transition spd="slow">
        <p:fade/>
      </p:transition>
    </mc:Fallback>
  </mc:AlternateConten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 name="标题 3">
            <a:extLst>
              <a:ext uri="{FF2B5EF4-FFF2-40B4-BE49-F238E27FC236}">
                <a16:creationId xmlns:a16="http://schemas.microsoft.com/office/drawing/2014/main" id="{FDCC6FDC-0697-43BE-A92B-2A73308287C9}"/>
              </a:ext>
            </a:extLst>
          </p:cNvPr>
          <p:cNvSpPr txBox="1">
            <a:spLocks noChangeArrowheads="1"/>
          </p:cNvSpPr>
          <p:nvPr/>
        </p:nvSpPr>
        <p:spPr>
          <a:xfrm>
            <a:off x="764178" y="116378"/>
            <a:ext cx="4163422"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的流行病学</a:t>
            </a:r>
          </a:p>
        </p:txBody>
      </p:sp>
      <p:pic>
        <p:nvPicPr>
          <p:cNvPr id="11" name="Picture 3">
            <a:extLst>
              <a:ext uri="{FF2B5EF4-FFF2-40B4-BE49-F238E27FC236}">
                <a16:creationId xmlns:a16="http://schemas.microsoft.com/office/drawing/2014/main" id="{AB2FF020-F84C-42BD-899F-B6C211D7E90C}"/>
              </a:ext>
            </a:extLst>
          </p:cNvPr>
          <p:cNvPicPr>
            <a:picLocks noChangeAspect="1" noChangeArrowheads="1"/>
          </p:cNvPicPr>
          <p:nvPr/>
        </p:nvPicPr>
        <p:blipFill>
          <a:blip r:embed="rId3"/>
          <a:srcRect l="723" t="1455" r="242" b="1620"/>
          <a:stretch>
            <a:fillRect/>
          </a:stretch>
        </p:blipFill>
        <p:spPr bwMode="auto">
          <a:xfrm>
            <a:off x="685800" y="1066800"/>
            <a:ext cx="7814733" cy="3801534"/>
          </a:xfrm>
          <a:prstGeom prst="rect">
            <a:avLst/>
          </a:prstGeom>
          <a:noFill/>
        </p:spPr>
      </p:pic>
      <p:sp>
        <p:nvSpPr>
          <p:cNvPr id="5" name="矩形 4">
            <a:extLst>
              <a:ext uri="{FF2B5EF4-FFF2-40B4-BE49-F238E27FC236}">
                <a16:creationId xmlns:a16="http://schemas.microsoft.com/office/drawing/2014/main" id="{BCDB8133-3E30-48D5-B5D6-8A9550F33275}"/>
              </a:ext>
            </a:extLst>
          </p:cNvPr>
          <p:cNvSpPr/>
          <p:nvPr/>
        </p:nvSpPr>
        <p:spPr>
          <a:xfrm>
            <a:off x="262467" y="542733"/>
            <a:ext cx="8644466" cy="358852"/>
          </a:xfrm>
          <a:prstGeom prst="rect">
            <a:avLst/>
          </a:prstGeom>
          <a:solidFill>
            <a:srgbClr val="4F9F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5FF286F-0ECE-441C-8DC1-62435C6083FE}"/>
              </a:ext>
            </a:extLst>
          </p:cNvPr>
          <p:cNvSpPr txBox="1"/>
          <p:nvPr/>
        </p:nvSpPr>
        <p:spPr>
          <a:xfrm>
            <a:off x="982133" y="498772"/>
            <a:ext cx="7171266" cy="377411"/>
          </a:xfrm>
          <a:prstGeom prst="rect">
            <a:avLst/>
          </a:prstGeom>
          <a:noFill/>
        </p:spPr>
        <p:txBody>
          <a:bodyPr wrap="square" anchor="ctr">
            <a:spAutoFit/>
          </a:bodyPr>
          <a:lstStyle/>
          <a:p>
            <a:pPr algn="ctr">
              <a:lnSpc>
                <a:spcPct val="150000"/>
              </a:lnSpc>
              <a:tabLst>
                <a:tab pos="63500"/>
              </a:tabLst>
            </a:pPr>
            <a:r>
              <a:rPr lang="en-US" altLang="zh-CN" sz="1400" b="1" err="1">
                <a:solidFill>
                  <a:schemeClr val="bg1"/>
                </a:solidFill>
                <a:latin typeface="微软雅黑" panose="020b0503020204020204" pitchFamily="34" charset="-122"/>
                <a:ea typeface="微软雅黑" panose="020b0503020204020204" pitchFamily="34" charset="-122"/>
                <a:cs typeface="Arial" panose="020b0604020202020204" pitchFamily="34" charset="0"/>
              </a:rPr>
              <a:t>卒中后认知障碍的发病率</a:t>
            </a:r>
            <a:r>
              <a:rPr lang="zh-CN" altLang="en-US" sz="1400" b="1">
                <a:solidFill>
                  <a:schemeClr val="bg1"/>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1400" b="1">
                <a:solidFill>
                  <a:schemeClr val="bg1"/>
                </a:solidFill>
                <a:latin typeface="微软雅黑" panose="020b0503020204020204" pitchFamily="34" charset="-122"/>
                <a:ea typeface="微软雅黑" panose="020b0503020204020204" pitchFamily="34" charset="-122"/>
                <a:cs typeface="Arial" panose="020b0604020202020204" pitchFamily="34" charset="0"/>
              </a:rPr>
              <a:t>20%-80%</a:t>
            </a:r>
            <a:r>
              <a:rPr lang="zh-CN" altLang="en-US" sz="1400" b="1">
                <a:solidFill>
                  <a:schemeClr val="bg1"/>
                </a:solidFill>
                <a:latin typeface="微软雅黑" panose="020b0503020204020204" pitchFamily="34" charset="-122"/>
                <a:ea typeface="微软雅黑" panose="020b0503020204020204" pitchFamily="34" charset="-122"/>
                <a:cs typeface="Arial" panose="020b0604020202020204" pitchFamily="34" charset="0"/>
              </a:rPr>
              <a:t>，不同</a:t>
            </a:r>
            <a:r>
              <a:rPr lang="en-US" altLang="zh-CN" sz="1400" b="1" err="1">
                <a:solidFill>
                  <a:schemeClr val="bg1"/>
                </a:solidFill>
                <a:latin typeface="微软雅黑" panose="020b0503020204020204" pitchFamily="34" charset="-122"/>
                <a:ea typeface="微软雅黑" panose="020b0503020204020204" pitchFamily="34" charset="-122"/>
                <a:cs typeface="Arial" panose="020b0604020202020204" pitchFamily="34" charset="0"/>
              </a:rPr>
              <a:t>国家</a:t>
            </a:r>
            <a:r>
              <a:rPr lang="zh-CN" altLang="en-US" sz="1400" b="1">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b="1" err="1">
                <a:solidFill>
                  <a:schemeClr val="bg1"/>
                </a:solidFill>
                <a:latin typeface="微软雅黑" panose="020b0503020204020204" pitchFamily="34" charset="-122"/>
                <a:ea typeface="微软雅黑" panose="020b0503020204020204" pitchFamily="34" charset="-122"/>
                <a:cs typeface="Arial" panose="020b0604020202020204" pitchFamily="34" charset="0"/>
              </a:rPr>
              <a:t>人种及诊断标准</a:t>
            </a:r>
            <a:r>
              <a:rPr lang="zh-CN" altLang="en-US" sz="1400" b="1">
                <a:solidFill>
                  <a:schemeClr val="bg1"/>
                </a:solidFill>
                <a:latin typeface="微软雅黑" panose="020b0503020204020204" pitchFamily="34" charset="-122"/>
                <a:ea typeface="微软雅黑" panose="020b0503020204020204" pitchFamily="34" charset="-122"/>
                <a:cs typeface="Arial" panose="020b0604020202020204" pitchFamily="34" charset="0"/>
              </a:rPr>
              <a:t>导致存在差异</a:t>
            </a:r>
          </a:p>
        </p:txBody>
      </p:sp>
      <p:sp>
        <p:nvSpPr>
          <p:cNvPr id="19" name="TextBox 1">
            <a:extLst>
              <a:ext uri="{FF2B5EF4-FFF2-40B4-BE49-F238E27FC236}">
                <a16:creationId xmlns:a16="http://schemas.microsoft.com/office/drawing/2014/main" id="{20104CC3-CD83-454B-9014-98ECD83BB939}"/>
              </a:ext>
            </a:extLst>
          </p:cNvPr>
          <p:cNvSpPr txBox="1"/>
          <p:nvPr/>
        </p:nvSpPr>
        <p:spPr>
          <a:xfrm>
            <a:off x="6307666" y="4876145"/>
            <a:ext cx="2582334" cy="184666"/>
          </a:xfrm>
          <a:prstGeom prst="rect">
            <a:avLst/>
          </a:prstGeom>
          <a:noFill/>
        </p:spPr>
        <p:txBody>
          <a:bodyPr wrap="square" lIns="0" tIns="0" rIns="0" rtlCol="0" anchor="ctr">
            <a:spAutoFit/>
          </a:bodyPr>
          <a:lstStyle/>
          <a:p>
            <a:pPr algn="r"/>
            <a:r>
              <a:rPr lang="en-US" altLang="zh-CN" sz="900">
                <a:solidFill>
                  <a:srgbClr val="000000"/>
                </a:solidFill>
                <a:latin typeface="Arial" panose="020b0604020202020204" pitchFamily="34" charset="0"/>
                <a:cs typeface="Arial" panose="020b0604020202020204" pitchFamily="34" charset="0"/>
              </a:rPr>
              <a:t>Sun</a:t>
            </a:r>
            <a:r>
              <a:rPr lang="en-US" altLang="zh-CN" sz="900">
                <a:latin typeface="Arial" panose="020b0604020202020204" pitchFamily="34" charset="0"/>
                <a:cs typeface="Arial" panose="020b0604020202020204" pitchFamily="34" charset="0"/>
              </a:rPr>
              <a:t> </a:t>
            </a:r>
            <a:r>
              <a:rPr lang="en-US" altLang="zh-CN" sz="900">
                <a:solidFill>
                  <a:srgbClr val="000000"/>
                </a:solidFill>
                <a:latin typeface="Arial" panose="020b0604020202020204" pitchFamily="34" charset="0"/>
                <a:cs typeface="Arial" panose="020b0604020202020204" pitchFamily="34" charset="0"/>
              </a:rPr>
              <a:t>JH,</a:t>
            </a:r>
            <a:r>
              <a:rPr lang="en-US" altLang="zh-CN" sz="900">
                <a:latin typeface="Arial" panose="020b0604020202020204" pitchFamily="34" charset="0"/>
                <a:cs typeface="Arial" panose="020b0604020202020204" pitchFamily="34" charset="0"/>
              </a:rPr>
              <a:t> </a:t>
            </a:r>
            <a:r>
              <a:rPr lang="en-US" altLang="zh-CN" sz="900">
                <a:solidFill>
                  <a:srgbClr val="000000"/>
                </a:solidFill>
                <a:latin typeface="Arial" panose="020b0604020202020204" pitchFamily="34" charset="0"/>
                <a:cs typeface="Arial" panose="020b0604020202020204" pitchFamily="34" charset="0"/>
              </a:rPr>
              <a:t>et</a:t>
            </a:r>
            <a:r>
              <a:rPr lang="en-US" altLang="zh-CN" sz="900">
                <a:latin typeface="Arial" panose="020b0604020202020204" pitchFamily="34" charset="0"/>
                <a:cs typeface="Arial" panose="020b0604020202020204" pitchFamily="34" charset="0"/>
              </a:rPr>
              <a:t> </a:t>
            </a:r>
            <a:r>
              <a:rPr lang="en-US" altLang="zh-CN" sz="900">
                <a:solidFill>
                  <a:srgbClr val="000000"/>
                </a:solidFill>
                <a:latin typeface="Arial" panose="020b0604020202020204" pitchFamily="34" charset="0"/>
                <a:cs typeface="Arial" panose="020b0604020202020204" pitchFamily="34" charset="0"/>
              </a:rPr>
              <a:t>al.</a:t>
            </a:r>
            <a:r>
              <a:rPr lang="en-US" altLang="zh-CN" sz="900">
                <a:latin typeface="Arial" panose="020b0604020202020204" pitchFamily="34" charset="0"/>
                <a:cs typeface="Arial" panose="020b0604020202020204" pitchFamily="34" charset="0"/>
              </a:rPr>
              <a:t> </a:t>
            </a:r>
            <a:r>
              <a:rPr lang="en-US" altLang="zh-CN" sz="900" i="1">
                <a:solidFill>
                  <a:srgbClr val="000000"/>
                </a:solidFill>
                <a:latin typeface="Arial" panose="020b0604020202020204" pitchFamily="34" charset="0"/>
                <a:cs typeface="Arial" panose="020b0604020202020204" pitchFamily="34" charset="0"/>
              </a:rPr>
              <a:t>Ann</a:t>
            </a:r>
            <a:r>
              <a:rPr lang="en-US" altLang="zh-CN" sz="900" i="1">
                <a:latin typeface="Arial" panose="020b0604020202020204" pitchFamily="34" charset="0"/>
                <a:cs typeface="Arial" panose="020b0604020202020204" pitchFamily="34" charset="0"/>
              </a:rPr>
              <a:t> </a:t>
            </a:r>
            <a:r>
              <a:rPr lang="en-US" altLang="zh-CN" sz="900" i="1">
                <a:solidFill>
                  <a:srgbClr val="000000"/>
                </a:solidFill>
                <a:latin typeface="Arial" panose="020b0604020202020204" pitchFamily="34" charset="0"/>
                <a:cs typeface="Arial" panose="020b0604020202020204" pitchFamily="34" charset="0"/>
              </a:rPr>
              <a:t>Transl</a:t>
            </a:r>
            <a:r>
              <a:rPr lang="en-US" altLang="zh-CN" sz="900" i="1">
                <a:latin typeface="Arial" panose="020b0604020202020204" pitchFamily="34" charset="0"/>
                <a:cs typeface="Arial" panose="020b0604020202020204" pitchFamily="34" charset="0"/>
              </a:rPr>
              <a:t> </a:t>
            </a:r>
            <a:r>
              <a:rPr lang="en-US" altLang="zh-CN" sz="900" i="1">
                <a:solidFill>
                  <a:srgbClr val="000000"/>
                </a:solidFill>
                <a:latin typeface="Arial" panose="020b0604020202020204" pitchFamily="34" charset="0"/>
                <a:cs typeface="Arial" panose="020b0604020202020204" pitchFamily="34" charset="0"/>
              </a:rPr>
              <a:t>Med</a:t>
            </a:r>
            <a:r>
              <a:rPr lang="en-US" altLang="zh-CN" sz="900">
                <a:solidFill>
                  <a:srgbClr val="000000"/>
                </a:solidFill>
                <a:latin typeface="Arial" panose="020b0604020202020204" pitchFamily="34" charset="0"/>
                <a:cs typeface="Arial" panose="020b0604020202020204" pitchFamily="34" charset="0"/>
              </a:rPr>
              <a:t>.</a:t>
            </a:r>
            <a:r>
              <a:rPr lang="en-US" altLang="zh-CN" sz="900">
                <a:latin typeface="Arial" panose="020b0604020202020204" pitchFamily="34" charset="0"/>
                <a:cs typeface="Arial" panose="020b0604020202020204" pitchFamily="34" charset="0"/>
              </a:rPr>
              <a:t> </a:t>
            </a:r>
            <a:r>
              <a:rPr lang="en-US" altLang="zh-CN" sz="900">
                <a:solidFill>
                  <a:srgbClr val="000000"/>
                </a:solidFill>
                <a:latin typeface="Arial" panose="020b0604020202020204" pitchFamily="34" charset="0"/>
                <a:cs typeface="Arial" panose="020b0604020202020204" pitchFamily="34" charset="0"/>
              </a:rPr>
              <a:t>2014,</a:t>
            </a:r>
            <a:r>
              <a:rPr lang="zh-CN" altLang="en-US" sz="900">
                <a:solidFill>
                  <a:srgbClr val="000000"/>
                </a:solidFill>
                <a:latin typeface="Arial" panose="020b0604020202020204" pitchFamily="34" charset="0"/>
                <a:cs typeface="Arial" panose="020b0604020202020204" pitchFamily="34" charset="0"/>
              </a:rPr>
              <a:t> </a:t>
            </a:r>
            <a:r>
              <a:rPr lang="en-US" altLang="zh-CN" sz="900">
                <a:solidFill>
                  <a:srgbClr val="000000"/>
                </a:solidFill>
                <a:latin typeface="Arial" panose="020b0604020202020204" pitchFamily="34" charset="0"/>
                <a:cs typeface="Arial" panose="020b0604020202020204" pitchFamily="34" charset="0"/>
              </a:rPr>
              <a:t>2(8): 80.</a:t>
            </a:r>
          </a:p>
        </p:txBody>
      </p:sp>
      <p:pic>
        <p:nvPicPr>
          <p:cNvPr id="20" name="New picture"/>
          <p:cNvPicPr>
            <a:picLocks noGrp="1" noSelect="1" noResize="1"/>
          </p:cNvPicPr>
          <p:nvPr/>
        </p:nvPicPr>
        <p:blipFill>
          <a:blip r:embed="rId4"/>
          <a:stretch>
            <a:fillRect/>
          </a:stretch>
        </p:blipFill>
        <p:spPr>
          <a:xfrm>
            <a:off x="3879850" y="4978400"/>
            <a:ext cx="1384300" cy="165100"/>
          </a:xfrm>
          <a:prstGeom prst="rect">
            <a:avLst/>
          </a:prstGeom>
        </p:spPr>
      </p:pic>
    </p:spTree>
  </p:cSld>
  <p:clrMapOvr>
    <a:masterClrMapping/>
  </p:clrMapOvr>
  <mc:AlternateContent>
    <mc:Choice xmlns:p14="http://schemas.microsoft.com/office/powerpoint/2010/main" Requires="p14">
      <p:transition spd="slow" p14:dur="1500">
        <p:fade/>
      </p:transition>
    </mc:Choice>
    <mc:Fallback>
      <p:transition spd="slow">
        <p:fade/>
      </p:transition>
    </mc:Fallback>
  </mc:AlternateConten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4" name="图表 3">
            <a:extLst>
              <a:ext uri="{FF2B5EF4-FFF2-40B4-BE49-F238E27FC236}">
                <a16:creationId xmlns:a16="http://schemas.microsoft.com/office/drawing/2014/main" id="{7F3E9D09-874F-44C7-9C47-6CF9C7E4A0A0}"/>
              </a:ext>
            </a:extLst>
          </p:cNvPr>
          <p:cNvGraphicFramePr/>
          <p:nvPr>
            <p:extLst>
              <p:ext uri="{D42A27DB-BD31-4B8C-83A1-F6EECF244321}">
                <p14:modId xmlns:p14="http://schemas.microsoft.com/office/powerpoint/2010/main" val="3355114300"/>
              </p:ext>
            </p:extLst>
          </p:nvPr>
        </p:nvGraphicFramePr>
        <p:xfrm>
          <a:off x="2082805" y="726010"/>
          <a:ext cx="4961462" cy="2985943"/>
        </p:xfrm>
        <a:graphic>
          <a:graphicData uri="http://schemas.openxmlformats.org/drawingml/2006/chart">
            <c:chart xmlns:c="http://schemas.openxmlformats.org/drawingml/2006/chart" r:id="rId2"/>
          </a:graphicData>
        </a:graphic>
      </p:graphicFrame>
      <p:sp>
        <p:nvSpPr>
          <p:cNvPr id="5" name="文本框 4">
            <a:extLst>
              <a:ext uri="{FF2B5EF4-FFF2-40B4-BE49-F238E27FC236}">
                <a16:creationId xmlns:a16="http://schemas.microsoft.com/office/drawing/2014/main" id="{47DDD995-38E8-422D-8FF9-0802C0C085B5}"/>
              </a:ext>
            </a:extLst>
          </p:cNvPr>
          <p:cNvSpPr txBox="1"/>
          <p:nvPr/>
        </p:nvSpPr>
        <p:spPr>
          <a:xfrm>
            <a:off x="245538" y="3711954"/>
            <a:ext cx="8652924" cy="1023357"/>
          </a:xfrm>
          <a:prstGeom prst="rect">
            <a:avLst/>
          </a:prstGeom>
          <a:noFill/>
        </p:spPr>
        <p:txBody>
          <a:bodyPr wrap="square">
            <a:spAutoFit/>
          </a:bodyPr>
          <a:lstStyle/>
          <a:p>
            <a:pPr algn="just">
              <a:lnSpc>
                <a:spcPct val="150000"/>
              </a:lnSpc>
              <a:tabLst>
                <a:tab pos="177800"/>
              </a:tabLst>
            </a:pP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一项以北京、上海2个社区人群为基础的中国横断面研究，纳入599例卒中患者，采用MoCA（Montreal Cognitive</a:t>
            </a:r>
            <a:r>
              <a:rPr lang="en-US" altLang="zh-CN" sz="1400">
                <a:latin typeface="Arial" panose="020b0604020202020204" pitchFamily="34" charset="0"/>
                <a:ea typeface="微软雅黑" panose="020b0503020204020204" pitchFamily="34" charset="-122"/>
                <a:cs typeface="Arial" panose="020b0604020202020204" pitchFamily="34" charset="0"/>
              </a:rPr>
              <a:t> </a:t>
            </a: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Assessment，蒙特利尔认知评估量表</a:t>
            </a:r>
            <a:r>
              <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、MMSE（Mini-Mental</a:t>
            </a:r>
            <a:r>
              <a:rPr lang="en-US" altLang="zh-CN" sz="1400">
                <a:latin typeface="Arial" panose="020b0604020202020204" pitchFamily="34" charset="0"/>
                <a:ea typeface="微软雅黑" panose="020b0503020204020204" pitchFamily="34" charset="-122"/>
                <a:cs typeface="Arial" panose="020b0604020202020204" pitchFamily="34" charset="0"/>
              </a:rPr>
              <a:t> </a:t>
            </a: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State</a:t>
            </a:r>
            <a:r>
              <a:rPr lang="en-US" altLang="zh-CN" sz="1400">
                <a:latin typeface="Arial" panose="020b0604020202020204" pitchFamily="34" charset="0"/>
                <a:ea typeface="微软雅黑" panose="020b0503020204020204" pitchFamily="34" charset="-122"/>
                <a:cs typeface="Arial" panose="020b0604020202020204" pitchFamily="34" charset="0"/>
              </a:rPr>
              <a:t> </a:t>
            </a:r>
            <a:r>
              <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rPr>
              <a:t>Examination</a:t>
            </a:r>
            <a:r>
              <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sz="1400" err="1">
                <a:solidFill>
                  <a:srgbClr val="000000"/>
                </a:solidFill>
                <a:latin typeface="Arial" panose="020b0604020202020204" pitchFamily="34" charset="0"/>
                <a:ea typeface="微软雅黑" panose="020b0503020204020204" pitchFamily="34" charset="-122"/>
                <a:cs typeface="Arial" panose="020b0604020202020204" pitchFamily="34" charset="0"/>
              </a:rPr>
              <a:t>简易精神状态检查量表）等评分量表对患者的认知功能进行评估</a:t>
            </a:r>
            <a:r>
              <a:rPr lang="zh-CN" altLang="en-US" sz="140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140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TextBox 1">
            <a:extLst>
              <a:ext uri="{FF2B5EF4-FFF2-40B4-BE49-F238E27FC236}">
                <a16:creationId xmlns:a16="http://schemas.microsoft.com/office/drawing/2014/main" id="{58B90DB1-9A8A-4E2C-B598-74E6EE7849E8}"/>
              </a:ext>
            </a:extLst>
          </p:cNvPr>
          <p:cNvSpPr txBox="1"/>
          <p:nvPr/>
        </p:nvSpPr>
        <p:spPr>
          <a:xfrm>
            <a:off x="6711966" y="4735311"/>
            <a:ext cx="2186496" cy="197426"/>
          </a:xfrm>
          <a:prstGeom prst="rect">
            <a:avLst/>
          </a:prstGeom>
          <a:noFill/>
        </p:spPr>
        <p:txBody>
          <a:bodyPr wrap="none" lIns="0" tIns="0" rIns="0" rtlCol="0">
            <a:spAutoFit/>
          </a:bodyPr>
          <a:lstStyle/>
          <a:p>
            <a:pPr algn="r">
              <a:lnSpc>
                <a:spcPts val="1300"/>
              </a:lnSpc>
            </a:pP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Qu</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Y,</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i="1">
                <a:solidFill>
                  <a:srgbClr val="000000"/>
                </a:solidFill>
                <a:latin typeface="Arial" panose="020b0604020202020204" pitchFamily="34" charset="0"/>
                <a:ea typeface="微软雅黑" panose="020b0503020204020204" pitchFamily="34" charset="-122"/>
                <a:cs typeface="Arial" panose="020b0604020202020204" pitchFamily="34" charset="0"/>
              </a:rPr>
              <a:t>PLoS</a:t>
            </a:r>
            <a:r>
              <a:rPr lang="en-US" altLang="zh-CN" sz="900" i="1">
                <a:latin typeface="Arial" panose="020b0604020202020204" pitchFamily="34" charset="0"/>
                <a:ea typeface="微软雅黑" panose="020b0503020204020204" pitchFamily="34" charset="-122"/>
                <a:cs typeface="Arial" panose="020b0604020202020204" pitchFamily="34" charset="0"/>
              </a:rPr>
              <a:t> </a:t>
            </a:r>
            <a:r>
              <a:rPr lang="en-US" altLang="zh-CN" sz="900" i="1">
                <a:solidFill>
                  <a:srgbClr val="000000"/>
                </a:solidFill>
                <a:latin typeface="Arial" panose="020b0604020202020204" pitchFamily="34" charset="0"/>
                <a:ea typeface="微软雅黑" panose="020b0503020204020204" pitchFamily="34" charset="-122"/>
                <a:cs typeface="Arial" panose="020b0604020202020204" pitchFamily="34" charset="0"/>
              </a:rPr>
              <a:t>One</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a:t>
            </a:r>
            <a:r>
              <a:rPr lang="en-US" altLang="zh-CN" sz="900">
                <a:latin typeface="Arial" panose="020b0604020202020204" pitchFamily="34" charset="0"/>
                <a:ea typeface="微软雅黑" panose="020b0503020204020204" pitchFamily="34" charset="-122"/>
                <a:cs typeface="Arial" panose="020b0604020202020204" pitchFamily="34" charset="0"/>
              </a:rPr>
              <a:t> </a:t>
            </a:r>
            <a:r>
              <a:rPr lang="en-US" altLang="zh-CN" sz="900">
                <a:solidFill>
                  <a:srgbClr val="000000"/>
                </a:solidFill>
                <a:latin typeface="Arial" panose="020b0604020202020204" pitchFamily="34" charset="0"/>
                <a:ea typeface="微软雅黑" panose="020b0503020204020204" pitchFamily="34" charset="-122"/>
                <a:cs typeface="Arial" panose="020b0604020202020204" pitchFamily="34" charset="0"/>
              </a:rPr>
              <a:t>2015, 10(4): e0122864.</a:t>
            </a:r>
          </a:p>
        </p:txBody>
      </p:sp>
      <p:sp>
        <p:nvSpPr>
          <p:cNvPr id="7" name="标题 3">
            <a:extLst>
              <a:ext uri="{FF2B5EF4-FFF2-40B4-BE49-F238E27FC236}">
                <a16:creationId xmlns:a16="http://schemas.microsoft.com/office/drawing/2014/main" id="{5C9D490D-3E1F-4B79-B275-BEADBAE11A37}"/>
              </a:ext>
            </a:extLst>
          </p:cNvPr>
          <p:cNvSpPr txBox="1">
            <a:spLocks noChangeArrowheads="1"/>
          </p:cNvSpPr>
          <p:nvPr/>
        </p:nvSpPr>
        <p:spPr>
          <a:xfrm>
            <a:off x="764177" y="116378"/>
            <a:ext cx="8379823"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1800" b="1">
                <a:latin typeface="微软雅黑" panose="020b0503020204020204" pitchFamily="34" charset="-122"/>
                <a:ea typeface="微软雅黑" panose="020b0503020204020204" pitchFamily="34" charset="-122"/>
              </a:rPr>
              <a:t>一项基于社区人群的中国横断面研究显示：卒中</a:t>
            </a:r>
            <a:r>
              <a:rPr lang="en-US" altLang="zh-CN" sz="1800" b="1">
                <a:latin typeface="微软雅黑" panose="020b0503020204020204" pitchFamily="34" charset="-122"/>
                <a:ea typeface="微软雅黑" panose="020b0503020204020204" pitchFamily="34" charset="-122"/>
              </a:rPr>
              <a:t>3</a:t>
            </a:r>
            <a:r>
              <a:rPr lang="zh-CN" altLang="en-US" sz="1800" b="1">
                <a:latin typeface="微软雅黑" panose="020b0503020204020204" pitchFamily="34" charset="-122"/>
                <a:ea typeface="微软雅黑" panose="020b0503020204020204" pitchFamily="34" charset="-122"/>
              </a:rPr>
              <a:t>个月内</a:t>
            </a:r>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总患病率高达</a:t>
            </a:r>
            <a:r>
              <a:rPr lang="en-US" altLang="zh-CN" sz="1800" b="1">
                <a:latin typeface="微软雅黑" panose="020b0503020204020204" pitchFamily="34" charset="-122"/>
                <a:ea typeface="微软雅黑" panose="020b0503020204020204" pitchFamily="34" charset="-122"/>
              </a:rPr>
              <a:t>80%</a:t>
            </a:r>
          </a:p>
        </p:txBody>
      </p:sp>
      <p:pic>
        <p:nvPicPr>
          <p:cNvPr id="8"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206170998"/>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标题 3">
            <a:extLst>
              <a:ext uri="{FF2B5EF4-FFF2-40B4-BE49-F238E27FC236}">
                <a16:creationId xmlns:a16="http://schemas.microsoft.com/office/drawing/2014/main" id="{F70D9F0B-33F4-45F8-BE65-E9EC62E4799A}"/>
              </a:ext>
            </a:extLst>
          </p:cNvPr>
          <p:cNvSpPr txBox="1">
            <a:spLocks noChangeArrowheads="1"/>
          </p:cNvSpPr>
          <p:nvPr/>
        </p:nvSpPr>
        <p:spPr>
          <a:xfrm>
            <a:off x="764177" y="116378"/>
            <a:ext cx="8379823" cy="40957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1800" b="1">
                <a:latin typeface="微软雅黑" panose="020b0503020204020204" pitchFamily="34" charset="-122"/>
                <a:ea typeface="微软雅黑" panose="020b0503020204020204" pitchFamily="34" charset="-122"/>
              </a:rPr>
              <a:t>无明显神经功能症状，仍有出现</a:t>
            </a:r>
            <a:r>
              <a:rPr lang="en-US" altLang="zh-CN" sz="1800" b="1">
                <a:latin typeface="微软雅黑" panose="020b0503020204020204" pitchFamily="34" charset="-122"/>
                <a:ea typeface="微软雅黑" panose="020b0503020204020204" pitchFamily="34" charset="-122"/>
              </a:rPr>
              <a:t>PSCI</a:t>
            </a:r>
            <a:r>
              <a:rPr lang="zh-CN" altLang="en-US" sz="1800" b="1">
                <a:latin typeface="微软雅黑" panose="020b0503020204020204" pitchFamily="34" charset="-122"/>
                <a:ea typeface="微软雅黑" panose="020b0503020204020204" pitchFamily="34" charset="-122"/>
              </a:rPr>
              <a:t>可能</a:t>
            </a:r>
            <a:endParaRPr lang="en-US" altLang="zh-CN" sz="1800" b="1">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B58A74E-1B3D-49D4-B96D-7747A1A20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88" y="786298"/>
            <a:ext cx="4389500" cy="3208298"/>
          </a:xfrm>
          <a:prstGeom prst="rect">
            <a:avLst/>
          </a:prstGeom>
        </p:spPr>
      </p:pic>
      <p:sp>
        <p:nvSpPr>
          <p:cNvPr id="6" name="文本框 5">
            <a:extLst>
              <a:ext uri="{FF2B5EF4-FFF2-40B4-BE49-F238E27FC236}">
                <a16:creationId xmlns:a16="http://schemas.microsoft.com/office/drawing/2014/main" id="{D1AAD9E0-9A21-430B-BA27-15F53AAF35BE}"/>
              </a:ext>
            </a:extLst>
          </p:cNvPr>
          <p:cNvSpPr txBox="1"/>
          <p:nvPr/>
        </p:nvSpPr>
        <p:spPr>
          <a:xfrm>
            <a:off x="256788" y="3994596"/>
            <a:ext cx="4389500" cy="526554"/>
          </a:xfrm>
          <a:prstGeom prst="rect">
            <a:avLst/>
          </a:prstGeom>
          <a:noFill/>
        </p:spPr>
        <p:txBody>
          <a:bodyPr wrap="square">
            <a:spAutoFit/>
          </a:bodyPr>
          <a:lstStyle/>
          <a:p>
            <a:pPr algn="just">
              <a:lnSpc>
                <a:spcPct val="150000"/>
              </a:lnSpc>
            </a:pPr>
            <a:r>
              <a:rPr lang="zh-CN" altLang="en-US" sz="10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赫尔辛基卒中老化记忆研究中，缺血性卒中后 </a:t>
            </a:r>
            <a:r>
              <a:rPr lang="en-US" altLang="zh-CN" sz="10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3 </a:t>
            </a:r>
            <a:r>
              <a:rPr lang="zh-CN" altLang="en-US" sz="10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个月，整个队列和具有良好临床恢复 </a:t>
            </a:r>
            <a:r>
              <a:rPr lang="en-US" altLang="zh-CN" sz="10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(mRS = 0–1) </a:t>
            </a:r>
            <a:r>
              <a:rPr lang="zh-CN" altLang="en-US" sz="10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的患者亚组中每个认知领域的损伤频率 </a:t>
            </a:r>
            <a:endParaRPr lang="zh-CN" altLang="en-US" sz="1000">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C6F1E795-9233-4763-9EC5-51B213A55F6C}"/>
              </a:ext>
            </a:extLst>
          </p:cNvPr>
          <p:cNvSpPr txBox="1"/>
          <p:nvPr/>
        </p:nvSpPr>
        <p:spPr>
          <a:xfrm>
            <a:off x="4879428" y="1085849"/>
            <a:ext cx="4007784" cy="296234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复杂的认知能力，包括长期记忆编码和检索、集中注意力和执行功能以及视觉构建能力，都会受到损害。 </a:t>
            </a:r>
            <a:endParaRPr lang="en-US" altLang="zh-CN" sz="1400" b="0" i="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Arial" panose="020b0604020202020204" pitchFamily="34" charset="0"/>
              <a:buChar char="•"/>
            </a:pPr>
            <a:r>
              <a:rPr lang="zh-CN" altLang="en-US" sz="14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在缺血性脑卒中后</a:t>
            </a:r>
            <a:r>
              <a:rPr lang="en-US" altLang="zh-CN" sz="14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3</a:t>
            </a:r>
            <a:r>
              <a:rPr lang="zh-CN" altLang="en-US" sz="14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个月内，绝大多数中晚期和老年患者发现认知障碍，即使在看似成功的临床康复且没有功能障碍的患者中也很常见。</a:t>
            </a:r>
            <a:endParaRPr lang="en-US" altLang="zh-CN" sz="1400" b="0" i="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Arial" panose="020b0604020202020204" pitchFamily="34" charset="0"/>
              <a:buChar char="•"/>
            </a:pPr>
            <a:r>
              <a:rPr lang="zh-CN" altLang="en-US" sz="1400" b="0" i="0">
                <a:solidFill>
                  <a:srgbClr val="000000"/>
                </a:solidFill>
                <a:effectLst/>
                <a:latin typeface="Arial" panose="020b0604020202020204" pitchFamily="34" charset="0"/>
                <a:ea typeface="微软雅黑" panose="020b0503020204020204" pitchFamily="34" charset="-122"/>
                <a:cs typeface="Arial" panose="020b0604020202020204" pitchFamily="34" charset="0"/>
              </a:rPr>
              <a:t>结果强调了详细认知评估作为中风患者常规临床评估的一部分的重要性。</a:t>
            </a:r>
            <a:endParaRPr lang="zh-CN" altLang="en-US" sz="1400">
              <a:latin typeface="Arial" panose="020b0604020202020204" pitchFamily="34" charset="0"/>
              <a:ea typeface="微软雅黑"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2E11D1E1-9E53-4430-A124-992D372E84CB}"/>
              </a:ext>
            </a:extLst>
          </p:cNvPr>
          <p:cNvSpPr txBox="1"/>
          <p:nvPr/>
        </p:nvSpPr>
        <p:spPr>
          <a:xfrm>
            <a:off x="5494283" y="4738146"/>
            <a:ext cx="3492062" cy="230832"/>
          </a:xfrm>
          <a:prstGeom prst="rect">
            <a:avLst/>
          </a:prstGeom>
          <a:noFill/>
        </p:spPr>
        <p:txBody>
          <a:bodyPr wrap="square">
            <a:spAutoFit/>
          </a:bodyPr>
          <a:lstStyle/>
          <a:p>
            <a:pPr algn="r"/>
            <a:r>
              <a:rPr lang="en-US" altLang="zh-CN" sz="900" b="0" i="0">
                <a:solidFill>
                  <a:srgbClr val="212121"/>
                </a:solidFill>
                <a:effectLst/>
                <a:latin typeface="Arial" panose="020b0604020202020204" pitchFamily="34" charset="0"/>
                <a:cs typeface="Arial" panose="020b0604020202020204" pitchFamily="34" charset="0"/>
              </a:rPr>
              <a:t>Jokinen H, Melkas S</a:t>
            </a:r>
            <a:r>
              <a:rPr lang="en-US" altLang="zh-CN" sz="900">
                <a:solidFill>
                  <a:srgbClr val="212121"/>
                </a:solidFill>
                <a:latin typeface="Arial" panose="020b0604020202020204" pitchFamily="34" charset="0"/>
                <a:cs typeface="Arial" panose="020b0604020202020204" pitchFamily="34" charset="0"/>
              </a:rPr>
              <a:t>,</a:t>
            </a:r>
            <a:r>
              <a:rPr lang="zh-CN" altLang="en-US" sz="900">
                <a:solidFill>
                  <a:srgbClr val="212121"/>
                </a:solidFill>
                <a:latin typeface="Arial" panose="020b0604020202020204" pitchFamily="34" charset="0"/>
                <a:cs typeface="Arial" panose="020b0604020202020204" pitchFamily="34" charset="0"/>
              </a:rPr>
              <a:t> </a:t>
            </a:r>
            <a:r>
              <a:rPr lang="en-US" altLang="zh-CN" sz="900" b="0" i="0">
                <a:effectLst/>
                <a:latin typeface="Arial" panose="020b0604020202020204" pitchFamily="34" charset="0"/>
                <a:ea typeface="微软雅黑" panose="020b0503020204020204" pitchFamily="34" charset="-122"/>
                <a:cs typeface="Arial" panose="020b0604020202020204" pitchFamily="34" charset="0"/>
              </a:rPr>
              <a:t>et al.</a:t>
            </a:r>
            <a:r>
              <a:rPr lang="en-US" altLang="zh-CN" sz="900">
                <a:solidFill>
                  <a:srgbClr val="212121"/>
                </a:solidFill>
                <a:latin typeface="Arial" panose="020b0604020202020204" pitchFamily="34" charset="0"/>
                <a:ea typeface="微软雅黑" panose="020b0503020204020204" pitchFamily="34" charset="-122"/>
                <a:cs typeface="Arial" panose="020b0604020202020204" pitchFamily="34" charset="0"/>
              </a:rPr>
              <a:t> </a:t>
            </a:r>
            <a:r>
              <a:rPr lang="en-US" altLang="zh-CN" sz="900" b="0" i="1">
                <a:solidFill>
                  <a:srgbClr val="212121"/>
                </a:solidFill>
                <a:effectLst/>
                <a:latin typeface="Arial" panose="020b0604020202020204" pitchFamily="34" charset="0"/>
                <a:cs typeface="Arial" panose="020b0604020202020204" pitchFamily="34" charset="0"/>
              </a:rPr>
              <a:t>Eur J Neurol</a:t>
            </a:r>
            <a:r>
              <a:rPr lang="en-US" altLang="zh-CN" sz="900">
                <a:solidFill>
                  <a:srgbClr val="212121"/>
                </a:solidFill>
                <a:latin typeface="Arial" panose="020b0604020202020204" pitchFamily="34" charset="0"/>
                <a:cs typeface="Arial" panose="020b0604020202020204" pitchFamily="34" charset="0"/>
              </a:rPr>
              <a:t>,</a:t>
            </a:r>
            <a:r>
              <a:rPr lang="en-US" altLang="zh-CN" sz="900" b="0" i="0">
                <a:solidFill>
                  <a:srgbClr val="212121"/>
                </a:solidFill>
                <a:effectLst/>
                <a:latin typeface="Arial" panose="020b0604020202020204" pitchFamily="34" charset="0"/>
                <a:cs typeface="Arial" panose="020b0604020202020204" pitchFamily="34" charset="0"/>
              </a:rPr>
              <a:t> 2015, 22(9): 1288-1294.</a:t>
            </a:r>
            <a:endParaRPr lang="zh-CN" altLang="en-US" sz="900">
              <a:latin typeface="Arial" panose="020b0604020202020204" pitchFamily="34" charset="0"/>
              <a:cs typeface="Arial" panose="020b0604020202020204" pitchFamily="34" charset="0"/>
            </a:endParaRPr>
          </a:p>
        </p:txBody>
      </p:sp>
      <p:pic>
        <p:nvPicPr>
          <p:cNvPr id="9" name="New picture"/>
          <p:cNvPicPr>
            <a:picLocks noGrp="1" noSelect="1" noResize="1"/>
          </p:cNvPicPr>
          <p:nvPr/>
        </p:nvPicPr>
        <p:blipFill>
          <a:blip r:embed="rId3"/>
          <a:stretch>
            <a:fillRect/>
          </a:stretch>
        </p:blipFill>
        <p:spPr>
          <a:xfrm>
            <a:off x="3879850" y="4978400"/>
            <a:ext cx="1384300" cy="165100"/>
          </a:xfrm>
          <a:prstGeom prst="rect">
            <a:avLst/>
          </a:prstGeom>
        </p:spPr>
      </p:pic>
    </p:spTree>
    <p:extLst>
      <p:ext uri="{BB962C8B-B14F-4D97-AF65-F5344CB8AC3E}">
        <p14:creationId xmlns:p14="http://schemas.microsoft.com/office/powerpoint/2010/main" val="2762639873"/>
      </p:ext>
    </p:extLst>
  </p:cSld>
  <p:clrMapOvr>
    <a:masterClrMapping/>
  </p:clrMapOvr>
  <p:transition/>
  <p:timing/>
</p:sld>
</file>

<file path=ppt/tags/tag1.xml><?xml version="1.0" encoding="utf-8"?>
<p:tagLst xmlns:p="http://schemas.openxmlformats.org/presentationml/2006/main">
  <p:tag name="AS_NET" val="3.1.8"/>
  <p:tag name="AS_OS" val="Unix 3.10.0.957"/>
  <p:tag name="AS_RELEASE_DATE" val="2020.11.14"/>
  <p:tag name="AS_TITLE" val="Aspose.Slides for .NET Standard 2.0"/>
  <p:tag name="AS_VERSION" val="20.11"/>
</p:tagLst>
</file>

<file path=ppt/theme/theme1.xml><?xml version="1.0" encoding="utf-8"?>
<a:theme xmlns:r="http://schemas.openxmlformats.org/officeDocument/2006/relationships"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Template>Office Theme</Template>
  <Company/>
  <PresentationFormat>On-screen Show (16:9)</PresentationFormat>
  <Paragraphs>338</Paragraphs>
  <Slides>43</Slides>
  <Notes>5</Notes>
  <TotalTime>8128</TotalTime>
  <HiddenSlides>0</HiddenSlides>
  <MMClips>0</MMClips>
  <ScaleCrop>0</ScaleCrop>
  <HeadingPairs>
    <vt:vector baseType="variant" size="6">
      <vt:variant>
        <vt:lpstr>Fonts used</vt:lpstr>
      </vt:variant>
      <vt:variant>
        <vt:i4>17</vt:i4>
      </vt:variant>
      <vt:variant>
        <vt:lpstr>Theme</vt:lpstr>
      </vt:variant>
      <vt:variant>
        <vt:i4>1</vt:i4>
      </vt:variant>
      <vt:variant>
        <vt:lpstr>Slide Titles</vt:lpstr>
      </vt:variant>
      <vt:variant>
        <vt:i4>43</vt:i4>
      </vt:variant>
    </vt:vector>
  </HeadingPairs>
  <TitlesOfParts>
    <vt:vector baseType="lpstr" size="61">
      <vt:lpstr>Arial</vt:lpstr>
      <vt:lpstr>Calibri Light</vt:lpstr>
      <vt:lpstr>Calibri</vt:lpstr>
      <vt:lpstr>宋体</vt:lpstr>
      <vt:lpstr>等线 Light</vt:lpstr>
      <vt:lpstr>等线</vt:lpstr>
      <vt:lpstr>微软雅黑</vt:lpstr>
      <vt:lpstr>思源黑体 CN Normal</vt:lpstr>
      <vt:lpstr>思源黑体 CN Bold</vt:lpstr>
      <vt:lpstr>Times New Roman</vt:lpstr>
      <vt:lpstr>思源黑体 CN Medium</vt:lpstr>
      <vt:lpstr>方正清刻本悦宋简体</vt:lpstr>
      <vt:lpstr>思源黑体 CN Heavy</vt:lpstr>
      <vt:lpstr>Microsoft YaHei</vt:lpstr>
      <vt:lpstr>Wingdings</vt:lpstr>
      <vt:lpstr>Verdana</vt:lpstr>
      <vt:lpstr>黑体</vt:lpstr>
      <vt:lpstr>Office 主题​​</vt:lpstr>
      <vt:lpstr>PowerPoint Presentation</vt:lpstr>
      <vt:lpstr>PowerPoint Presentation</vt:lpstr>
      <vt:lpstr>目  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目  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目  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20.1100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PowerPoint 演示文稿</dc:title>
  <dc:creator>泽阳 李</dc:creator>
  <cp:lastModifiedBy>燕 洁静</cp:lastModifiedBy>
  <cp:revision>235</cp:revision>
  <dcterms:created xsi:type="dcterms:W3CDTF">2019-04-19T07:39:34Z</dcterms:created>
  <dcterms:modified xsi:type="dcterms:W3CDTF">2023-07-20T02:55:58Z</dcterms:modified>
</cp:coreProperties>
</file>